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6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6FB70-2C5D-4337-9BE8-0AFAFEA87B6A}" type="datetimeFigureOut">
              <a:rPr lang="es-CO" smtClean="0"/>
              <a:t>17/12/2023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39297-E950-4490-8C71-4961A5E6ED4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6903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6FB70-2C5D-4337-9BE8-0AFAFEA87B6A}" type="datetimeFigureOut">
              <a:rPr lang="es-CO" smtClean="0"/>
              <a:t>17/12/2023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39297-E950-4490-8C71-4961A5E6ED4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98934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6FB70-2C5D-4337-9BE8-0AFAFEA87B6A}" type="datetimeFigureOut">
              <a:rPr lang="es-CO" smtClean="0"/>
              <a:t>17/12/2023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39297-E950-4490-8C71-4961A5E6ED43}" type="slidenum">
              <a:rPr lang="es-CO" smtClean="0"/>
              <a:t>‹Nº›</a:t>
            </a:fld>
            <a:endParaRPr lang="es-CO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318774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6FB70-2C5D-4337-9BE8-0AFAFEA87B6A}" type="datetimeFigureOut">
              <a:rPr lang="es-CO" smtClean="0"/>
              <a:t>17/12/2023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39297-E950-4490-8C71-4961A5E6ED4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169818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6FB70-2C5D-4337-9BE8-0AFAFEA87B6A}" type="datetimeFigureOut">
              <a:rPr lang="es-CO" smtClean="0"/>
              <a:t>17/12/2023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39297-E950-4490-8C71-4961A5E6ED43}" type="slidenum">
              <a:rPr lang="es-CO" smtClean="0"/>
              <a:t>‹Nº›</a:t>
            </a:fld>
            <a:endParaRPr lang="es-CO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39344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6FB70-2C5D-4337-9BE8-0AFAFEA87B6A}" type="datetimeFigureOut">
              <a:rPr lang="es-CO" smtClean="0"/>
              <a:t>17/12/2023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39297-E950-4490-8C71-4961A5E6ED4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720564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6FB70-2C5D-4337-9BE8-0AFAFEA87B6A}" type="datetimeFigureOut">
              <a:rPr lang="es-CO" smtClean="0"/>
              <a:t>17/12/2023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39297-E950-4490-8C71-4961A5E6ED4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541449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6FB70-2C5D-4337-9BE8-0AFAFEA87B6A}" type="datetimeFigureOut">
              <a:rPr lang="es-CO" smtClean="0"/>
              <a:t>17/12/2023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39297-E950-4490-8C71-4961A5E6ED4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9940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6FB70-2C5D-4337-9BE8-0AFAFEA87B6A}" type="datetimeFigureOut">
              <a:rPr lang="es-CO" smtClean="0"/>
              <a:t>17/12/2023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39297-E950-4490-8C71-4961A5E6ED4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58470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6FB70-2C5D-4337-9BE8-0AFAFEA87B6A}" type="datetimeFigureOut">
              <a:rPr lang="es-CO" smtClean="0"/>
              <a:t>17/12/2023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39297-E950-4490-8C71-4961A5E6ED4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9269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6FB70-2C5D-4337-9BE8-0AFAFEA87B6A}" type="datetimeFigureOut">
              <a:rPr lang="es-CO" smtClean="0"/>
              <a:t>17/12/2023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39297-E950-4490-8C71-4961A5E6ED4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97330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6FB70-2C5D-4337-9BE8-0AFAFEA87B6A}" type="datetimeFigureOut">
              <a:rPr lang="es-CO" smtClean="0"/>
              <a:t>17/12/2023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39297-E950-4490-8C71-4961A5E6ED4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82972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6FB70-2C5D-4337-9BE8-0AFAFEA87B6A}" type="datetimeFigureOut">
              <a:rPr lang="es-CO" smtClean="0"/>
              <a:t>17/12/2023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39297-E950-4490-8C71-4961A5E6ED4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54525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6FB70-2C5D-4337-9BE8-0AFAFEA87B6A}" type="datetimeFigureOut">
              <a:rPr lang="es-CO" smtClean="0"/>
              <a:t>17/12/2023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39297-E950-4490-8C71-4961A5E6ED4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23505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6FB70-2C5D-4337-9BE8-0AFAFEA87B6A}" type="datetimeFigureOut">
              <a:rPr lang="es-CO" smtClean="0"/>
              <a:t>17/12/2023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39297-E950-4490-8C71-4961A5E6ED4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01683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6FB70-2C5D-4337-9BE8-0AFAFEA87B6A}" type="datetimeFigureOut">
              <a:rPr lang="es-CO" smtClean="0"/>
              <a:t>17/12/2023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39297-E950-4490-8C71-4961A5E6ED4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13770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6FB70-2C5D-4337-9BE8-0AFAFEA87B6A}" type="datetimeFigureOut">
              <a:rPr lang="es-CO" smtClean="0"/>
              <a:t>17/12/2023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5D39297-E950-4490-8C71-4961A5E6ED4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73515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gestiopolis.com/que-son-negocios-internacionales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econceptos.com/ciencias-sociales/integracion-regional" TargetMode="External"/><Relationship Id="rId2" Type="http://schemas.openxmlformats.org/officeDocument/2006/relationships/hyperlink" Target="https://elibro.net/es/lc/biblioibero/titulos/6845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redalyc.org/articulo.oa?id=64620756001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92FA5D-10DD-33FF-D82D-51D159A48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O" sz="2400" b="1" dirty="0"/>
              <a:t>LOS NEGOCIOS INTERNACIONALES Y SUS  PRINCIPALES CONCEPTOS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87E46F-7D34-54F9-09ED-FA8E03E62C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690688"/>
            <a:ext cx="11132126" cy="693651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CO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negocios internacionales son todas las transacciones comerciales, incluyendo comercio, inversiones y transporte ,privadas o gubernamentales, que involucran a dos o más países </a:t>
            </a:r>
            <a:r>
              <a:rPr lang="es-CO" sz="1600" i="1" u="none" strike="noStrike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 </a:t>
            </a:r>
            <a:endParaRPr lang="es-CO" sz="1600" i="1" u="none" strike="noStrike" dirty="0">
              <a:ln>
                <a:noFill/>
              </a:ln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s-CO" sz="1600" i="1" dirty="0"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MX" sz="1600" dirty="0">
                <a:latin typeface="Roboto" panose="02000000000000000000" pitchFamily="2" charset="0"/>
              </a:rPr>
              <a:t>Globalización se refiere a un cambio  hacia la economía mundial mas integrada y en esta influyen varios factores como </a:t>
            </a:r>
            <a:r>
              <a:rPr lang="es-MX" sz="1600" b="0" i="0" dirty="0">
                <a:effectLst/>
                <a:latin typeface="Roboto" panose="02000000000000000000" pitchFamily="2" charset="0"/>
              </a:rPr>
              <a:t>político, económico, tecnológico, social y cultural a escala mundial.</a:t>
            </a:r>
          </a:p>
          <a:p>
            <a:pPr>
              <a:buFont typeface="Wingdings" panose="05000000000000000000" pitchFamily="2" charset="2"/>
              <a:buChar char="§"/>
            </a:pPr>
            <a:endParaRPr lang="es-MX" sz="1600" dirty="0">
              <a:solidFill>
                <a:srgbClr val="444444"/>
              </a:solidFill>
              <a:latin typeface="Roboto" panose="02000000000000000000" pitchFamily="2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s-MX" sz="1600" dirty="0">
              <a:solidFill>
                <a:srgbClr val="444444"/>
              </a:solidFill>
              <a:latin typeface="Roboto" panose="02000000000000000000" pitchFamily="2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s-CO" sz="1600" dirty="0"/>
          </a:p>
        </p:txBody>
      </p:sp>
      <p:pic>
        <p:nvPicPr>
          <p:cNvPr id="1026" name="Picture 2" descr="Globalización y Negocios Internacionales by Eduardo Reynoso">
            <a:extLst>
              <a:ext uri="{FF2B5EF4-FFF2-40B4-BE49-F238E27FC236}">
                <a16:creationId xmlns:a16="http://schemas.microsoft.com/office/drawing/2014/main" id="{A135B1F2-532D-267E-7B72-C6F6944436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532909"/>
            <a:ext cx="6816435" cy="2959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96730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E8B194-041A-FE39-32A3-C1A20B854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O" sz="2400" b="1" dirty="0"/>
              <a:t>REFERENCIAS BIBLIOGRAFICAS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012823E-A806-E92C-B8FA-A662C0CCC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s-CO" sz="1400" dirty="0"/>
          </a:p>
          <a:p>
            <a:r>
              <a:rPr lang="es-CO" sz="1400" b="1" i="0" u="none" strike="noStrike" dirty="0">
                <a:solidFill>
                  <a:srgbClr val="0563C1"/>
                </a:solidFill>
                <a:effectLst/>
                <a:latin typeface="Roboto" panose="02000000000000000000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Fajardo, Valenzuela, V. (2011).</a:t>
            </a:r>
            <a:r>
              <a:rPr lang="es-CO" sz="1400" b="1" i="1" u="none" strike="noStrike" dirty="0">
                <a:effectLst/>
                <a:latin typeface="Roboto" panose="02000000000000000000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 Negocios internacionales.</a:t>
            </a:r>
            <a:br>
              <a:rPr lang="es-CO" sz="1400" b="0" i="0" dirty="0">
                <a:effectLst/>
                <a:latin typeface="Roboto" panose="02000000000000000000" pitchFamily="2" charset="0"/>
              </a:rPr>
            </a:br>
            <a:r>
              <a:rPr lang="es-CO" sz="1400" b="0" i="0" dirty="0">
                <a:effectLst/>
                <a:latin typeface="Roboto" panose="02000000000000000000" pitchFamily="2" charset="0"/>
              </a:rPr>
              <a:t>Recuperado de </a:t>
            </a:r>
            <a:r>
              <a:rPr lang="es-CO" sz="1400" b="0" i="0" u="none" strike="noStrike" dirty="0">
                <a:effectLst/>
                <a:latin typeface="Roboto" panose="02000000000000000000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https://elibro.net/es/lc/biblioibero/titulos/68452</a:t>
            </a:r>
            <a:endParaRPr lang="es-CO" sz="1400" b="0" i="0" u="none" strike="noStrike" dirty="0">
              <a:effectLst/>
              <a:latin typeface="Roboto" panose="02000000000000000000" pitchFamily="2" charset="0"/>
            </a:endParaRPr>
          </a:p>
          <a:p>
            <a:r>
              <a:rPr lang="es-CO" sz="1800" kern="1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Fingermann, H. (30 de agosto de 2012). </a:t>
            </a:r>
            <a:r>
              <a:rPr lang="es-CO" sz="1800" i="1" kern="1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Concepto de integración regional</a:t>
            </a:r>
            <a:r>
              <a:rPr lang="es-CO" sz="1800" kern="1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Deconceptos.com. </a:t>
            </a:r>
            <a:r>
              <a:rPr lang="es-CO" sz="1800" u="sng" kern="1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https://deconceptos.com/ciencias-sociales/integracion-regional</a:t>
            </a:r>
            <a:endParaRPr lang="es-C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O" sz="1400" dirty="0">
              <a:latin typeface="Roboto" panose="02000000000000000000" pitchFamily="2" charset="0"/>
            </a:endParaRPr>
          </a:p>
          <a:p>
            <a:r>
              <a:rPr lang="es-MX" sz="1600" b="0" i="0" dirty="0">
                <a:effectLst/>
                <a:latin typeface="Times New Roman" panose="02020603050405020304" pitchFamily="18" charset="0"/>
              </a:rPr>
              <a:t>Galán, J. S. (2020, marzo). </a:t>
            </a:r>
            <a:r>
              <a:rPr lang="es-MX" sz="1600" b="0" i="1" dirty="0">
                <a:effectLst/>
                <a:latin typeface="Times New Roman" panose="02020603050405020304" pitchFamily="18" charset="0"/>
              </a:rPr>
              <a:t>Unión económica</a:t>
            </a:r>
            <a:r>
              <a:rPr lang="es-MX" sz="1600" b="0" i="0" dirty="0">
                <a:effectLst/>
                <a:latin typeface="Times New Roman" panose="02020603050405020304" pitchFamily="18" charset="0"/>
              </a:rPr>
              <a:t>. Economipedia. https://economipedia.com/definiciones/union-economica.html</a:t>
            </a:r>
          </a:p>
          <a:p>
            <a:pPr marL="0" indent="0">
              <a:buNone/>
            </a:pPr>
            <a:endParaRPr lang="es-MX" sz="1600" b="0" i="0" dirty="0">
              <a:effectLst/>
              <a:latin typeface="Times New Roman" panose="02020603050405020304" pitchFamily="18" charset="0"/>
            </a:endParaRPr>
          </a:p>
          <a:p>
            <a:r>
              <a:rPr lang="es-MX" sz="1400" b="0" i="1" dirty="0">
                <a:effectLst/>
                <a:latin typeface="Times New Roman" panose="02020603050405020304" pitchFamily="18" charset="0"/>
              </a:rPr>
              <a:t>area de libre comercio</a:t>
            </a:r>
            <a:r>
              <a:rPr lang="es-MX" sz="1400" b="0" i="0" dirty="0">
                <a:effectLst/>
                <a:latin typeface="Times New Roman" panose="02020603050405020304" pitchFamily="18" charset="0"/>
              </a:rPr>
              <a:t>. (s. f.). economia 360. Recuperado 17 de diciembre de 2023, de https://www.economia360.org/area-de-libre-comercio</a:t>
            </a:r>
            <a:r>
              <a:rPr lang="es-MX" sz="1400" b="0" i="0" dirty="0">
                <a:solidFill>
                  <a:srgbClr val="05103E"/>
                </a:solidFill>
                <a:effectLst/>
                <a:latin typeface="Times New Roman" panose="02020603050405020304" pitchFamily="18" charset="0"/>
              </a:rPr>
              <a:t>/</a:t>
            </a:r>
          </a:p>
          <a:p>
            <a:endParaRPr lang="es-MX" sz="1400" b="0" i="0" dirty="0">
              <a:solidFill>
                <a:srgbClr val="05103E"/>
              </a:solidFill>
              <a:effectLst/>
              <a:latin typeface="Times New Roman" panose="02020603050405020304" pitchFamily="18" charset="0"/>
            </a:endParaRPr>
          </a:p>
          <a:p>
            <a:r>
              <a:rPr lang="es-MX" sz="1400" b="1" i="0" u="none" strike="noStrike" dirty="0">
                <a:solidFill>
                  <a:srgbClr val="0563C1"/>
                </a:solidFill>
                <a:effectLst/>
                <a:latin typeface="Roboto" panose="02000000000000000000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Páramo, Morales, D. (2011). Cultura y negocios internacionales. Pensamiento &amp; Gestión,  </a:t>
            </a:r>
            <a:r>
              <a:rPr lang="es-MX" sz="1400" b="1" i="0" u="none" strike="noStrike" dirty="0" err="1">
                <a:solidFill>
                  <a:srgbClr val="0563C1"/>
                </a:solidFill>
                <a:effectLst/>
                <a:latin typeface="Roboto" panose="02000000000000000000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N°</a:t>
            </a:r>
            <a:r>
              <a:rPr lang="es-MX" sz="1400" b="1" i="0" u="none" strike="noStrike" dirty="0">
                <a:solidFill>
                  <a:srgbClr val="0563C1"/>
                </a:solidFill>
                <a:effectLst/>
                <a:latin typeface="Roboto" panose="02000000000000000000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30, pp. (xi - xiv</a:t>
            </a:r>
            <a:r>
              <a:rPr lang="es-MX" sz="1400" b="1" i="0" u="none" strike="noStrike" dirty="0">
                <a:effectLst/>
                <a:latin typeface="Roboto" panose="02000000000000000000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).</a:t>
            </a:r>
            <a:br>
              <a:rPr lang="es-MX" sz="1400" b="0" i="0" dirty="0">
                <a:effectLst/>
                <a:latin typeface="Roboto" panose="02000000000000000000" pitchFamily="2" charset="0"/>
              </a:rPr>
            </a:br>
            <a:r>
              <a:rPr lang="es-MX" sz="1400" b="0" i="0" dirty="0">
                <a:effectLst/>
                <a:latin typeface="Roboto" panose="02000000000000000000" pitchFamily="2" charset="0"/>
              </a:rPr>
              <a:t>Recuperado de  </a:t>
            </a:r>
            <a:r>
              <a:rPr lang="es-MX" sz="1400" b="0" i="0" u="none" strike="noStrike" dirty="0">
                <a:effectLst/>
                <a:latin typeface="Roboto" panose="02000000000000000000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https://www.redalyc.org/articulo.oa?id=64620756001</a:t>
            </a:r>
            <a:endParaRPr lang="es-MX" sz="1400" b="0" i="0" u="none" strike="noStrike" dirty="0">
              <a:effectLst/>
              <a:latin typeface="Roboto" panose="02000000000000000000" pitchFamily="2" charset="0"/>
            </a:endParaRPr>
          </a:p>
          <a:p>
            <a:endParaRPr lang="es-CO" sz="1400" dirty="0"/>
          </a:p>
        </p:txBody>
      </p:sp>
    </p:spTree>
    <p:extLst>
      <p:ext uri="{BB962C8B-B14F-4D97-AF65-F5344CB8AC3E}">
        <p14:creationId xmlns:p14="http://schemas.microsoft.com/office/powerpoint/2010/main" val="4242634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4684752-9431-DD89-C313-DED10B4367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b="1" dirty="0"/>
              <a:t>Integración económica: </a:t>
            </a:r>
            <a:r>
              <a:rPr lang="es-CO" dirty="0"/>
              <a:t>proceso en donde los diferentes países definen los aspectos mediante los cuales las economías son integradas.</a:t>
            </a:r>
          </a:p>
          <a:p>
            <a:pPr marL="0" indent="0">
              <a:buNone/>
            </a:pPr>
            <a:endParaRPr lang="es-CO" dirty="0"/>
          </a:p>
          <a:p>
            <a:r>
              <a:rPr lang="es-CO" b="1" dirty="0"/>
              <a:t>Integración</a:t>
            </a:r>
            <a:r>
              <a:rPr lang="es-CO" dirty="0"/>
              <a:t>, consiste en eliminar de manera progresiva las fronteras económicas entre países.</a:t>
            </a:r>
          </a:p>
          <a:p>
            <a:pPr marL="0" indent="0">
              <a:buNone/>
            </a:pPr>
            <a:endParaRPr lang="es-CO" dirty="0"/>
          </a:p>
          <a:p>
            <a:r>
              <a:rPr lang="es-CO" dirty="0"/>
              <a:t>Modelo por el cual los países pretenden beneficiarse mutuamente a través de eliminación de barreras al comercio </a:t>
            </a:r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44580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D245CD7-DB50-180D-5CDC-E45BBED04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6073"/>
            <a:ext cx="10515600" cy="5040890"/>
          </a:xfrm>
        </p:spPr>
        <p:txBody>
          <a:bodyPr/>
          <a:lstStyle/>
          <a:p>
            <a:pPr marL="0" indent="0" algn="ctr">
              <a:buNone/>
            </a:pPr>
            <a:r>
              <a:rPr lang="es-CO" b="1" dirty="0"/>
              <a:t>Objetivos de la integración económica</a:t>
            </a:r>
          </a:p>
          <a:p>
            <a:pPr marL="0" indent="0" algn="ctr">
              <a:buNone/>
            </a:pPr>
            <a:endParaRPr lang="es-CO" b="1" dirty="0"/>
          </a:p>
          <a:p>
            <a:r>
              <a:rPr lang="es-CO" dirty="0"/>
              <a:t>  Aprovechar los bienes y servicios de los demás países involucrados </a:t>
            </a:r>
          </a:p>
          <a:p>
            <a:r>
              <a:rPr lang="es-CO" dirty="0"/>
              <a:t>  Ofrecer cooperación económica y comercial desde los puntos mas   fuertes del país </a:t>
            </a:r>
          </a:p>
          <a:p>
            <a:r>
              <a:rPr lang="es-CO" dirty="0"/>
              <a:t>  Eliminar las barreras comerciales al ampliar el limite de comercialización </a:t>
            </a:r>
          </a:p>
          <a:p>
            <a:r>
              <a:rPr lang="es-CO"/>
              <a:t>  Fomentar </a:t>
            </a:r>
            <a:r>
              <a:rPr lang="es-CO" dirty="0"/>
              <a:t>los vínculos entre países involucrados </a:t>
            </a:r>
          </a:p>
        </p:txBody>
      </p:sp>
    </p:spTree>
    <p:extLst>
      <p:ext uri="{BB962C8B-B14F-4D97-AF65-F5344CB8AC3E}">
        <p14:creationId xmlns:p14="http://schemas.microsoft.com/office/powerpoint/2010/main" val="4094644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C3785B-5F65-3638-5BE9-3690A81CE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O" sz="2400" b="1" dirty="0"/>
              <a:t>INTEGRACION REGIONAL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282BCDF-4727-2D42-A769-8597B78F94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b="0" i="0" dirty="0">
                <a:solidFill>
                  <a:schemeClr val="tx1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es-MX" sz="2400" i="0" dirty="0">
                <a:solidFill>
                  <a:schemeClr val="tx1"/>
                </a:solidFill>
                <a:effectLst/>
                <a:latin typeface="Helvetica" panose="020B0604020202020204" pitchFamily="34" charset="0"/>
              </a:rPr>
              <a:t>Es la formación de una unidad diferenciada, formando un bloque político-económico, y también, en ciertos casos, social y cultural, que esté constituido por unidades político-económicas menores (países)</a:t>
            </a:r>
          </a:p>
          <a:p>
            <a:pPr marL="0" indent="0">
              <a:buNone/>
            </a:pPr>
            <a:endParaRPr lang="es-MX" sz="2400" i="0" dirty="0"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  <a:p>
            <a:r>
              <a:rPr lang="es-MX" sz="2400" i="0" dirty="0">
                <a:solidFill>
                  <a:schemeClr val="tx1"/>
                </a:solidFill>
                <a:effectLst/>
                <a:latin typeface="Helvetica" panose="020B0604020202020204" pitchFamily="34" charset="0"/>
              </a:rPr>
              <a:t>la integración regional, implica la eliminación de impuestos aduaneros, fijación de aranceles comunes para productos provenientes de otros estados que no integren el bloque.</a:t>
            </a:r>
            <a:endParaRPr lang="es-CO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508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F6CB4A-5097-225C-2D64-1D8F48E72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O" sz="2400" b="1" dirty="0"/>
              <a:t>POSTURA DE COLOMBIA FRETE A LA INTEGRACION ECONOMICA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A90FD5D-682E-FEFE-2195-8E1813598E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sz="2400" dirty="0">
                <a:solidFill>
                  <a:schemeClr val="tx1"/>
                </a:solidFill>
              </a:rPr>
              <a:t>Procesos en los cuales Colombia ha participado dentro de la integración económica como: </a:t>
            </a:r>
            <a:r>
              <a:rPr lang="es-MX" sz="2400" b="0" i="0" dirty="0">
                <a:solidFill>
                  <a:srgbClr val="111111"/>
                </a:solidFill>
                <a:effectLst/>
                <a:latin typeface="-apple-system"/>
              </a:rPr>
              <a:t>a Alianza del Pacífico, la Comunidad Andina de Naciones, el Mercado Común del Sur, entre otros.</a:t>
            </a:r>
          </a:p>
          <a:p>
            <a:pPr marL="0" indent="0">
              <a:buNone/>
            </a:pPr>
            <a:endParaRPr lang="es-MX" sz="2400" b="0" i="0" dirty="0">
              <a:solidFill>
                <a:srgbClr val="111111"/>
              </a:solidFill>
              <a:effectLst/>
              <a:latin typeface="-apple-system"/>
            </a:endParaRPr>
          </a:p>
          <a:p>
            <a:r>
              <a:rPr lang="es-MX" sz="2400" dirty="0">
                <a:solidFill>
                  <a:srgbClr val="111111"/>
                </a:solidFill>
                <a:latin typeface="-apple-system"/>
              </a:rPr>
              <a:t>Como objetivo de estos procesos es promover la cooperación y el comercio entre los países que están dentro.</a:t>
            </a:r>
          </a:p>
          <a:p>
            <a:pPr marL="0" indent="0">
              <a:buNone/>
            </a:pPr>
            <a:endParaRPr lang="es-MX" sz="2400" dirty="0">
              <a:solidFill>
                <a:srgbClr val="111111"/>
              </a:solidFill>
              <a:latin typeface="-apple-system"/>
            </a:endParaRPr>
          </a:p>
          <a:p>
            <a:r>
              <a:rPr lang="es-MX" sz="2400" dirty="0">
                <a:solidFill>
                  <a:srgbClr val="111111"/>
                </a:solidFill>
                <a:latin typeface="-apple-system"/>
              </a:rPr>
              <a:t>Colombia ha obtenido varios beneficios en estos acuerdos, incluyendo aumento por parte de las exportaciones, y capitales invertidos en el país 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62438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A66319-4D32-E0AB-1112-5452F5F9E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O" sz="2400" b="1" dirty="0"/>
              <a:t>AREA DE LIBRE COMERCIO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35B26E3-F285-DCB5-3F34-CCA2EA4F80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sz="2400" dirty="0"/>
              <a:t>Consiste en una determinada  área económica donde no existe ningún tipo de barrera comercial económica y donde se disminuyen los pagos de arancele e impuestos </a:t>
            </a:r>
          </a:p>
          <a:p>
            <a:r>
              <a:rPr lang="es-MX" sz="2400" b="0" i="0" dirty="0">
                <a:effectLst/>
                <a:latin typeface="-apple-system"/>
              </a:rPr>
              <a:t>permite que las mercancías logren tener beneficios en las aduanas y de esa forma aumentar la facilidad de inversión</a:t>
            </a:r>
            <a:endParaRPr lang="es-CO" sz="2400" dirty="0"/>
          </a:p>
          <a:p>
            <a:pPr marL="0" indent="0">
              <a:buNone/>
            </a:pPr>
            <a:r>
              <a:rPr lang="es-CO" dirty="0"/>
              <a:t> </a:t>
            </a:r>
          </a:p>
        </p:txBody>
      </p:sp>
      <p:pic>
        <p:nvPicPr>
          <p:cNvPr id="2050" name="Picture 2" descr="COMERCIO INTERNACIONAL : ZONA DE LIBRE COMERCIO">
            <a:extLst>
              <a:ext uri="{FF2B5EF4-FFF2-40B4-BE49-F238E27FC236}">
                <a16:creationId xmlns:a16="http://schemas.microsoft.com/office/drawing/2014/main" id="{F02F1427-36D7-A0DB-2183-9A016DA39E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8869" y="4294908"/>
            <a:ext cx="5352185" cy="2016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3578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A7906E-8852-8F6D-CE53-3ED4C1496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O" sz="2400" b="1" dirty="0"/>
              <a:t>UNIÓN ADUANERA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EA66E7C-94E1-9DEB-60F6-90F0105FED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/>
              <a:t>Sustituye a dos o mas territorios aduaneros por uno solo, elimina las restricciones comerciales entre los territorios constitutivos de la unión</a:t>
            </a:r>
          </a:p>
          <a:p>
            <a:endParaRPr lang="es-CO" dirty="0"/>
          </a:p>
          <a:p>
            <a:r>
              <a:rPr lang="es-CO" dirty="0"/>
              <a:t>Incluye la adopción de un política comercial común respecto a terceros países </a:t>
            </a:r>
          </a:p>
          <a:p>
            <a:pPr marL="0" indent="0">
              <a:buNone/>
            </a:pPr>
            <a:endParaRPr lang="es-CO" dirty="0"/>
          </a:p>
          <a:p>
            <a:r>
              <a:rPr lang="es-CO" dirty="0"/>
              <a:t>Constituye un marco constitucional capaz de acoplar estructuras nacionales al proyecto integracionista  </a:t>
            </a:r>
          </a:p>
        </p:txBody>
      </p:sp>
    </p:spTree>
    <p:extLst>
      <p:ext uri="{BB962C8B-B14F-4D97-AF65-F5344CB8AC3E}">
        <p14:creationId xmlns:p14="http://schemas.microsoft.com/office/powerpoint/2010/main" val="2308418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EDC50E-035D-A5AC-09A0-359A7F761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O" sz="2400" b="1" dirty="0"/>
              <a:t>MERCADO ÚNICO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06B084-2DE3-9926-5A9B-8500FD4C5A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CO" dirty="0"/>
          </a:p>
          <a:p>
            <a:r>
              <a:rPr lang="es-CO" dirty="0"/>
              <a:t>Se refiere a una libre circulación de bienes, servicios, capitales y personas dentro de la unión europea</a:t>
            </a:r>
          </a:p>
          <a:p>
            <a:pPr marL="0" indent="0">
              <a:buNone/>
            </a:pPr>
            <a:endParaRPr lang="es-CO" dirty="0"/>
          </a:p>
          <a:p>
            <a:r>
              <a:rPr lang="es-CO" dirty="0"/>
              <a:t>Este permite que los ciudadanos de la UE vivan  y trabajen en cualquier lugar de su territorio </a:t>
            </a:r>
          </a:p>
        </p:txBody>
      </p:sp>
    </p:spTree>
    <p:extLst>
      <p:ext uri="{BB962C8B-B14F-4D97-AF65-F5344CB8AC3E}">
        <p14:creationId xmlns:p14="http://schemas.microsoft.com/office/powerpoint/2010/main" val="153057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81782B-4FAF-90C5-0C24-5CE87FF40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O" sz="2400" b="1" dirty="0"/>
              <a:t>UNION ECONOMICA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39EA550-003E-29B7-5DDE-810155F1BB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9"/>
            <a:ext cx="9320645" cy="4486274"/>
          </a:xfrm>
        </p:spPr>
        <p:txBody>
          <a:bodyPr>
            <a:normAutofit/>
          </a:bodyPr>
          <a:lstStyle/>
          <a:p>
            <a:r>
              <a:rPr lang="es-CO" dirty="0"/>
              <a:t>Es un tratado comercial a nivel mundial de un mayor rango debido a que supone una total armonización entre políticas económicas de los países participantes </a:t>
            </a:r>
            <a:br>
              <a:rPr lang="es-CO" dirty="0"/>
            </a:br>
            <a:r>
              <a:rPr lang="es-CO" dirty="0"/>
              <a:t> </a:t>
            </a:r>
          </a:p>
          <a:p>
            <a:r>
              <a:rPr lang="es-CO" dirty="0"/>
              <a:t>Objetivo alcanzar una situación de convergencia y unificación </a:t>
            </a:r>
          </a:p>
          <a:p>
            <a:endParaRPr lang="es-CO" dirty="0"/>
          </a:p>
          <a:p>
            <a:endParaRPr lang="es-CO" b="1" i="0" dirty="0">
              <a:solidFill>
                <a:srgbClr val="FFFFFF"/>
              </a:solidFill>
              <a:effectLst/>
              <a:latin typeface="SimSun-ExtB" panose="02010609060101010101" pitchFamily="49" charset="-122"/>
              <a:ea typeface="SimSun-ExtB" panose="02010609060101010101" pitchFamily="49" charset="-122"/>
            </a:endParaRPr>
          </a:p>
          <a:p>
            <a:r>
              <a:rPr lang="es-MX" b="0" i="0" dirty="0">
                <a:solidFill>
                  <a:srgbClr val="FFFFFF"/>
                </a:solidFill>
                <a:effectLst/>
                <a:latin typeface="system-ui"/>
              </a:rPr>
              <a:t>a que supone una total armonización entre las políticas económicas de los países participantes. Esto, con el objetivo de alcanzar una situación de convergencia y unificación.</a:t>
            </a:r>
            <a:endParaRPr lang="es-CO" dirty="0"/>
          </a:p>
        </p:txBody>
      </p:sp>
      <p:pic>
        <p:nvPicPr>
          <p:cNvPr id="1026" name="Picture 2" descr="Definicion Union Economica y Monetaria - Aprende Mercado de Divisas">
            <a:extLst>
              <a:ext uri="{FF2B5EF4-FFF2-40B4-BE49-F238E27FC236}">
                <a16:creationId xmlns:a16="http://schemas.microsoft.com/office/drawing/2014/main" id="{1CCD709D-69EC-4382-B225-181B88C0B6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7564" y="3920835"/>
            <a:ext cx="5430981" cy="2092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757990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222</TotalTime>
  <Words>679</Words>
  <Application>Microsoft Office PowerPoint</Application>
  <PresentationFormat>Panorámica</PresentationFormat>
  <Paragraphs>58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23" baseType="lpstr">
      <vt:lpstr>SimSun-ExtB</vt:lpstr>
      <vt:lpstr>-apple-system</vt:lpstr>
      <vt:lpstr>Arial</vt:lpstr>
      <vt:lpstr>Calibri</vt:lpstr>
      <vt:lpstr>Georgia</vt:lpstr>
      <vt:lpstr>Helvetica</vt:lpstr>
      <vt:lpstr>Roboto</vt:lpstr>
      <vt:lpstr>system-ui</vt:lpstr>
      <vt:lpstr>Times New Roman</vt:lpstr>
      <vt:lpstr>Trebuchet MS</vt:lpstr>
      <vt:lpstr>Wingdings</vt:lpstr>
      <vt:lpstr>Wingdings 3</vt:lpstr>
      <vt:lpstr>Faceta</vt:lpstr>
      <vt:lpstr>LOS NEGOCIOS INTERNACIONALES Y SUS  PRINCIPALES CONCEPTOS </vt:lpstr>
      <vt:lpstr>Presentación de PowerPoint</vt:lpstr>
      <vt:lpstr>Presentación de PowerPoint</vt:lpstr>
      <vt:lpstr>INTEGRACION REGIONAL</vt:lpstr>
      <vt:lpstr>POSTURA DE COLOMBIA FRETE A LA INTEGRACION ECONOMICA </vt:lpstr>
      <vt:lpstr>AREA DE LIBRE COMERCIO </vt:lpstr>
      <vt:lpstr>UNIÓN ADUANERA </vt:lpstr>
      <vt:lpstr>MERCADO ÚNICO </vt:lpstr>
      <vt:lpstr>UNION ECONOMICA </vt:lpstr>
      <vt:lpstr>REFERENCIAS BIBLIOGRAFICAS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NEGOCIOS INTERNACIONALES Y SUS  PRINCIPALES CONCEPTOS</dc:title>
  <dc:creator>Yuri Pedraza</dc:creator>
  <cp:lastModifiedBy>Yuri Pedraza</cp:lastModifiedBy>
  <cp:revision>4</cp:revision>
  <dcterms:created xsi:type="dcterms:W3CDTF">2023-12-16T16:53:34Z</dcterms:created>
  <dcterms:modified xsi:type="dcterms:W3CDTF">2023-12-17T18:19:12Z</dcterms:modified>
</cp:coreProperties>
</file>