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s-ES_trad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ES_tradnl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E99AD086-77B3-4AEF-83C0-EE18D286DD69}" type="datetimeFigureOut">
              <a:rPr lang="es-ES_tradnl" smtClean="0"/>
              <a:t>16/10/2009</a:t>
            </a:fld>
            <a:endParaRPr lang="es-ES_tradnl" dirty="0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ES_tradnl" dirty="0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4F8C94EE-1BE2-467A-903F-0237CF6A8947}" type="slidenum">
              <a:rPr lang="es-ES_tradnl" smtClean="0"/>
              <a:t>‹Nº›</a:t>
            </a:fld>
            <a:endParaRPr lang="es-ES_tradnl" dirty="0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Sony" TargetMode="External"/><Relationship Id="rId13" Type="http://schemas.openxmlformats.org/officeDocument/2006/relationships/hyperlink" Target="http://es.wikipedia.org/wiki/Universal_Disk_Format" TargetMode="External"/><Relationship Id="rId3" Type="http://schemas.openxmlformats.org/officeDocument/2006/relationships/hyperlink" Target="http://es.wikipedia.org/wiki/Sistema_operativo" TargetMode="External"/><Relationship Id="rId7" Type="http://schemas.openxmlformats.org/officeDocument/2006/relationships/hyperlink" Target="http://es.wikipedia.org/wiki/1985" TargetMode="External"/><Relationship Id="rId12" Type="http://schemas.openxmlformats.org/officeDocument/2006/relationships/hyperlink" Target="http://es.wikipedia.org/wiki/Sistema_de_archivos" TargetMode="External"/><Relationship Id="rId2" Type="http://schemas.openxmlformats.org/officeDocument/2006/relationships/hyperlink" Target="http://es.wikipedia.org/wiki/Grabaci%C3%B3n_magn%C3%A9tica_digital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s.wikipedia.org/wiki/CD_de_audio" TargetMode="External"/><Relationship Id="rId11" Type="http://schemas.openxmlformats.org/officeDocument/2006/relationships/hyperlink" Target="http://es.wikipedia.org/w/index.php?title=Almacenamiento_visual&amp;action=edit&amp;redlink=1" TargetMode="External"/><Relationship Id="rId5" Type="http://schemas.openxmlformats.org/officeDocument/2006/relationships/hyperlink" Target="http://es.wikipedia.org/wiki/Disco_compacto" TargetMode="External"/><Relationship Id="rId10" Type="http://schemas.openxmlformats.org/officeDocument/2006/relationships/hyperlink" Target="http://es.wikipedia.org/wiki/Firmware" TargetMode="External"/><Relationship Id="rId4" Type="http://schemas.openxmlformats.org/officeDocument/2006/relationships/hyperlink" Target="http://es.wikipedia.org/wiki/Computadora" TargetMode="External"/><Relationship Id="rId9" Type="http://schemas.openxmlformats.org/officeDocument/2006/relationships/hyperlink" Target="http://es.wikipedia.org/wiki/Philips" TargetMode="External"/><Relationship Id="rId14" Type="http://schemas.openxmlformats.org/officeDocument/2006/relationships/hyperlink" Target="http://es.wikipedia.org/wiki/ISO_9660" TargetMode="Externa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://es.wikipedia.org/wiki/Disquetera" TargetMode="External"/><Relationship Id="rId13" Type="http://schemas.openxmlformats.org/officeDocument/2006/relationships/hyperlink" Target="http://es.wikipedia.org/wiki/Agua" TargetMode="External"/><Relationship Id="rId18" Type="http://schemas.openxmlformats.org/officeDocument/2006/relationships/hyperlink" Target="http://es.wikipedia.org/wiki/Gigabyte" TargetMode="External"/><Relationship Id="rId3" Type="http://schemas.openxmlformats.org/officeDocument/2006/relationships/hyperlink" Target="http://es.wikipedia.org/wiki/Medios_de_almacenamiento" TargetMode="External"/><Relationship Id="rId7" Type="http://schemas.openxmlformats.org/officeDocument/2006/relationships/hyperlink" Target="http://es.wikipedia.org/wiki/Rect%C3%A1ngulo" TargetMode="External"/><Relationship Id="rId12" Type="http://schemas.openxmlformats.org/officeDocument/2006/relationships/hyperlink" Target="http://es.wikipedia.org/wiki/Polvo" TargetMode="External"/><Relationship Id="rId17" Type="http://schemas.openxmlformats.org/officeDocument/2006/relationships/hyperlink" Target="http://es.wikipedia.org/wiki/Espa%C3%B1a" TargetMode="External"/><Relationship Id="rId2" Type="http://schemas.openxmlformats.org/officeDocument/2006/relationships/hyperlink" Target="http://es.wikipedia.org/wiki/Idioma_ingl%C3%A9s" TargetMode="External"/><Relationship Id="rId16" Type="http://schemas.openxmlformats.org/officeDocument/2006/relationships/hyperlink" Target="http://es.wikipedia.org/wiki/DVD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es.wikipedia.org/wiki/Cuadrado" TargetMode="External"/><Relationship Id="rId11" Type="http://schemas.openxmlformats.org/officeDocument/2006/relationships/hyperlink" Target="http://es.wikipedia.org/wiki/Bater%C3%ADa_el%C3%A9ctrica" TargetMode="External"/><Relationship Id="rId5" Type="http://schemas.openxmlformats.org/officeDocument/2006/relationships/hyperlink" Target="http://es.wikipedia.org/wiki/Pl%C3%A1stico" TargetMode="External"/><Relationship Id="rId15" Type="http://schemas.openxmlformats.org/officeDocument/2006/relationships/hyperlink" Target="http://es.wikipedia.org/wiki/CD" TargetMode="External"/><Relationship Id="rId10" Type="http://schemas.openxmlformats.org/officeDocument/2006/relationships/hyperlink" Target="http://es.wikipedia.org/wiki/Memoria_flash" TargetMode="External"/><Relationship Id="rId4" Type="http://schemas.openxmlformats.org/officeDocument/2006/relationships/hyperlink" Target="http://es.wikipedia.org/w/index.php?title=Unidad_magn%C3%A9tica&amp;action=edit&amp;redlink=1" TargetMode="External"/><Relationship Id="rId9" Type="http://schemas.openxmlformats.org/officeDocument/2006/relationships/hyperlink" Target="http://es.wikipedia.org/wiki/USB" TargetMode="External"/><Relationship Id="rId14" Type="http://schemas.openxmlformats.org/officeDocument/2006/relationships/hyperlink" Target="http://es.wikipedia.org/wiki/Disquet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14348" y="142852"/>
            <a:ext cx="7772400" cy="1470025"/>
          </a:xfr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s-MX" dirty="0" smtClean="0"/>
              <a:t>DISPOSITIVOS DE ALMACENAMIENTO</a:t>
            </a:r>
            <a:endParaRPr lang="es-ES_tradn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928662" y="1571612"/>
            <a:ext cx="8072494" cy="4929222"/>
          </a:xfrm>
        </p:spPr>
        <p:txBody>
          <a:bodyPr>
            <a:normAutofit/>
          </a:bodyPr>
          <a:lstStyle/>
          <a:p>
            <a:pPr algn="l"/>
            <a:r>
              <a:rPr lang="es-MX" sz="1600" dirty="0" smtClean="0">
                <a:latin typeface="Arial" pitchFamily="34" charset="0"/>
                <a:cs typeface="Arial" pitchFamily="34" charset="0"/>
              </a:rPr>
              <a:t>DISCO DURO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es-ES_tradnl" sz="1200" dirty="0" smtClean="0"/>
              <a:t>Un </a:t>
            </a:r>
            <a:r>
              <a:rPr lang="es-ES_tradnl" sz="1200" b="1" dirty="0" smtClean="0"/>
              <a:t>disco duro</a:t>
            </a:r>
            <a:r>
              <a:rPr lang="es-ES_tradnl" sz="1200" dirty="0" smtClean="0"/>
              <a:t> o </a:t>
            </a:r>
            <a:r>
              <a:rPr lang="es-ES_tradnl" sz="1200" b="1" dirty="0" smtClean="0"/>
              <a:t>disco rígido</a:t>
            </a:r>
            <a:r>
              <a:rPr lang="es-ES_tradnl" sz="1200" dirty="0" smtClean="0"/>
              <a:t> (en inglés </a:t>
            </a:r>
            <a:r>
              <a:rPr lang="es-ES_tradnl" sz="1200" i="1" dirty="0" smtClean="0"/>
              <a:t>hard disk drive</a:t>
            </a:r>
            <a:r>
              <a:rPr lang="es-ES_tradnl" sz="1200" dirty="0" smtClean="0"/>
              <a:t>) es un dispositivo de almacenamiento no volátil, que conserva la información aun con la pérdida de energía, que emplea un sistema de </a:t>
            </a:r>
            <a:r>
              <a:rPr lang="es-ES_tradnl" sz="1200" dirty="0" smtClean="0">
                <a:hlinkClick r:id="rId2" tooltip="Grabación magnética digital"/>
              </a:rPr>
              <a:t>grabación magnética digital</a:t>
            </a:r>
            <a:r>
              <a:rPr lang="es-ES_tradnl" sz="1200" dirty="0" smtClean="0"/>
              <a:t>; es donde en la mayoría de los casos se encuentra almacenado el </a:t>
            </a:r>
            <a:r>
              <a:rPr lang="es-ES_tradnl" sz="1200" dirty="0" smtClean="0">
                <a:hlinkClick r:id="rId3" tooltip="Sistema operativo"/>
              </a:rPr>
              <a:t>sistema operativo</a:t>
            </a:r>
            <a:r>
              <a:rPr lang="es-ES_tradnl" sz="1200" dirty="0" smtClean="0"/>
              <a:t> de la </a:t>
            </a:r>
            <a:r>
              <a:rPr lang="es-ES_tradnl" sz="1200" dirty="0" smtClean="0">
                <a:hlinkClick r:id="rId4" tooltip="Computadora"/>
              </a:rPr>
              <a:t>computadora</a:t>
            </a:r>
            <a:r>
              <a:rPr lang="es-ES_tradnl" sz="1600" dirty="0" smtClean="0"/>
              <a:t>. </a:t>
            </a:r>
          </a:p>
          <a:p>
            <a:pPr algn="l"/>
            <a:r>
              <a:rPr lang="es-MX" sz="1600" dirty="0" smtClean="0">
                <a:latin typeface="Arial" pitchFamily="34" charset="0"/>
                <a:cs typeface="Arial" pitchFamily="34" charset="0"/>
              </a:rPr>
              <a:t>CD-ROM:</a:t>
            </a:r>
            <a:r>
              <a:rPr lang="es-ES_tradnl" sz="1600" dirty="0" smtClean="0"/>
              <a:t>Un </a:t>
            </a:r>
            <a:r>
              <a:rPr lang="es-ES_tradnl" sz="1600" b="1" dirty="0" smtClean="0"/>
              <a:t>CD-ROM</a:t>
            </a:r>
            <a:r>
              <a:rPr lang="es-ES_tradnl" sz="1600" dirty="0" smtClean="0"/>
              <a:t> </a:t>
            </a:r>
            <a:r>
              <a:rPr lang="es-ES_tradnl" sz="1200" dirty="0" smtClean="0"/>
              <a:t>(siglas del inglés </a:t>
            </a:r>
            <a:r>
              <a:rPr lang="es-ES_tradnl" sz="1200" b="1" i="1" dirty="0" smtClean="0"/>
              <a:t>C</a:t>
            </a:r>
            <a:r>
              <a:rPr lang="es-ES_tradnl" sz="1200" i="1" dirty="0" smtClean="0"/>
              <a:t>ompact </a:t>
            </a:r>
            <a:r>
              <a:rPr lang="es-ES_tradnl" sz="1200" b="1" i="1" dirty="0" smtClean="0"/>
              <a:t>D</a:t>
            </a:r>
            <a:r>
              <a:rPr lang="es-ES_tradnl" sz="1200" i="1" dirty="0" smtClean="0"/>
              <a:t>isc - </a:t>
            </a:r>
            <a:r>
              <a:rPr lang="es-ES_tradnl" sz="1200" b="1" i="1" dirty="0" smtClean="0"/>
              <a:t>R</a:t>
            </a:r>
            <a:r>
              <a:rPr lang="es-ES_tradnl" sz="1200" i="1" dirty="0" smtClean="0"/>
              <a:t>ead </a:t>
            </a:r>
            <a:r>
              <a:rPr lang="es-ES_tradnl" sz="1200" b="1" i="1" dirty="0" smtClean="0"/>
              <a:t>O</a:t>
            </a:r>
            <a:r>
              <a:rPr lang="es-ES_tradnl" sz="1200" i="1" dirty="0" smtClean="0"/>
              <a:t>nly </a:t>
            </a:r>
            <a:r>
              <a:rPr lang="es-ES_tradnl" sz="1200" b="1" i="1" dirty="0" smtClean="0"/>
              <a:t>M</a:t>
            </a:r>
            <a:r>
              <a:rPr lang="es-ES_tradnl" sz="1200" i="1" dirty="0" smtClean="0"/>
              <a:t>emory</a:t>
            </a:r>
            <a:r>
              <a:rPr lang="es-ES_tradnl" sz="1200" dirty="0" smtClean="0"/>
              <a:t>, "Disco Compacto - Memoria de Sólo Lectura"), es un </a:t>
            </a:r>
            <a:r>
              <a:rPr lang="es-ES_tradnl" sz="1200" dirty="0" smtClean="0">
                <a:hlinkClick r:id="rId5" tooltip="Disco compacto"/>
              </a:rPr>
              <a:t>disco compacto</a:t>
            </a:r>
            <a:r>
              <a:rPr lang="es-ES_tradnl" sz="1200" dirty="0" smtClean="0"/>
              <a:t> utilizado para almacenar información no volátil, el mismo medio utilizado por los </a:t>
            </a:r>
            <a:r>
              <a:rPr lang="es-ES_tradnl" sz="1200" dirty="0" smtClean="0">
                <a:hlinkClick r:id="rId6" tooltip="CD de audio"/>
              </a:rPr>
              <a:t>CD de audio</a:t>
            </a:r>
            <a:r>
              <a:rPr lang="es-ES_tradnl" sz="1200" dirty="0" smtClean="0"/>
              <a:t>, puede ser leído por un computador con lectora de CD. Un CD-ROM es un disco de plástico plano con información digital codificada en una espiral desde el centro hasta el borde exterior. El denominado </a:t>
            </a:r>
            <a:r>
              <a:rPr lang="es-ES_tradnl" sz="1200" b="1" i="1" dirty="0" smtClean="0"/>
              <a:t>Yellow Book</a:t>
            </a:r>
            <a:r>
              <a:rPr lang="es-ES_tradnl" sz="1200" dirty="0" smtClean="0"/>
              <a:t> (o </a:t>
            </a:r>
            <a:r>
              <a:rPr lang="es-ES_tradnl" sz="1200" i="1" dirty="0" smtClean="0"/>
              <a:t>Libro Amarillo</a:t>
            </a:r>
            <a:r>
              <a:rPr lang="es-ES_tradnl" sz="1200" dirty="0" smtClean="0"/>
              <a:t>) que define el CD-ROM estándar fue establecido en </a:t>
            </a:r>
            <a:r>
              <a:rPr lang="es-ES_tradnl" sz="1200" dirty="0" smtClean="0">
                <a:hlinkClick r:id="rId7" tooltip="1985"/>
              </a:rPr>
              <a:t>1985</a:t>
            </a:r>
            <a:r>
              <a:rPr lang="es-ES_tradnl" sz="1200" dirty="0" smtClean="0"/>
              <a:t> por </a:t>
            </a:r>
            <a:r>
              <a:rPr lang="es-ES_tradnl" sz="1200" dirty="0" smtClean="0">
                <a:hlinkClick r:id="rId8" tooltip="Sony"/>
              </a:rPr>
              <a:t>Sony</a:t>
            </a:r>
            <a:r>
              <a:rPr lang="es-ES_tradnl" sz="1200" dirty="0" smtClean="0"/>
              <a:t> y </a:t>
            </a:r>
            <a:r>
              <a:rPr lang="es-ES_tradnl" sz="1200" dirty="0" smtClean="0">
                <a:hlinkClick r:id="rId9" tooltip="Philips"/>
              </a:rPr>
              <a:t>Philips</a:t>
            </a:r>
            <a:r>
              <a:rPr lang="es-ES_tradnl" sz="1200" dirty="0" smtClean="0"/>
              <a:t>.</a:t>
            </a:r>
          </a:p>
          <a:p>
            <a:pPr algn="l"/>
            <a:r>
              <a:rPr lang="es-MX" sz="1400" dirty="0" smtClean="0">
                <a:latin typeface="Arial" pitchFamily="34" charset="0"/>
                <a:cs typeface="Arial" pitchFamily="34" charset="0"/>
              </a:rPr>
              <a:t>MEMORIA  RAM:</a:t>
            </a:r>
            <a:r>
              <a:rPr lang="es-MX" sz="1200" dirty="0" smtClean="0">
                <a:latin typeface="Arial" pitchFamily="34" charset="0"/>
                <a:cs typeface="Arial" pitchFamily="34" charset="0"/>
              </a:rPr>
              <a:t>ES es de solo lectura, contiene unos chips, es muy rápida, borra la información al apagarse.</a:t>
            </a:r>
          </a:p>
          <a:p>
            <a:pPr algn="l"/>
            <a:r>
              <a:rPr lang="es-MX" sz="1400" dirty="0" smtClean="0">
                <a:latin typeface="Arial" pitchFamily="34" charset="0"/>
                <a:cs typeface="Arial" pitchFamily="34" charset="0"/>
              </a:rPr>
              <a:t>MEMORIA ROM:</a:t>
            </a:r>
            <a:r>
              <a:rPr lang="es-ES_tradnl" sz="1200" b="1" dirty="0" smtClean="0"/>
              <a:t>Memoria de sólo lectura</a:t>
            </a:r>
            <a:r>
              <a:rPr lang="es-ES_tradnl" sz="1200" dirty="0" smtClean="0"/>
              <a:t> (normalmente conocida por su acrónimo, </a:t>
            </a:r>
            <a:r>
              <a:rPr lang="es-ES_tradnl" sz="1200" b="1" dirty="0" smtClean="0"/>
              <a:t>R</a:t>
            </a:r>
            <a:r>
              <a:rPr lang="es-ES_tradnl" sz="1200" dirty="0" smtClean="0"/>
              <a:t>ead </a:t>
            </a:r>
            <a:r>
              <a:rPr lang="es-ES_tradnl" sz="1200" b="1" dirty="0" smtClean="0"/>
              <a:t>O</a:t>
            </a:r>
            <a:r>
              <a:rPr lang="es-ES_tradnl" sz="1200" dirty="0" smtClean="0"/>
              <a:t>nly </a:t>
            </a:r>
            <a:r>
              <a:rPr lang="es-ES_tradnl" sz="1200" b="1" dirty="0" smtClean="0"/>
              <a:t>M</a:t>
            </a:r>
            <a:r>
              <a:rPr lang="es-ES_tradnl" sz="1200" dirty="0" smtClean="0"/>
              <a:t>emory) es una clase de medio de almacenamiento utilizado en los ordenadores y otros dispositivos electrónicos. Los datos almacenados en la ROM no se puede modificar </a:t>
            </a:r>
            <a:r>
              <a:rPr lang="es-ES_tradnl" sz="1200" i="1" dirty="0" smtClean="0"/>
              <a:t>-al menos no de manera rápida o fácil-</a:t>
            </a:r>
            <a:r>
              <a:rPr lang="es-ES_tradnl" sz="1200" dirty="0" smtClean="0"/>
              <a:t> y se utiliza principalmente para contener el </a:t>
            </a:r>
            <a:r>
              <a:rPr lang="es-ES_tradnl" sz="1200" dirty="0" smtClean="0">
                <a:hlinkClick r:id="rId10" tooltip="Firmware"/>
              </a:rPr>
              <a:t>firmware</a:t>
            </a:r>
            <a:r>
              <a:rPr lang="es-ES_tradnl" sz="1200" dirty="0" smtClean="0"/>
              <a:t> (software que está estrechamente ligada a hardware específico, y es poco probable que requieren actualizaciones frecuentes).</a:t>
            </a:r>
          </a:p>
          <a:p>
            <a:pPr algn="l"/>
            <a:r>
              <a:rPr lang="es-MX" sz="1400" dirty="0" smtClean="0">
                <a:latin typeface="Arial" pitchFamily="34" charset="0"/>
                <a:cs typeface="Arial" pitchFamily="34" charset="0"/>
              </a:rPr>
              <a:t>DVD: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El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DVD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Disco de Video Digital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, del inglés </a:t>
            </a:r>
            <a:r>
              <a:rPr lang="es-ES_tradnl" sz="1200" b="1" i="1" dirty="0" smtClean="0">
                <a:latin typeface="Arial" pitchFamily="34" charset="0"/>
                <a:cs typeface="Arial" pitchFamily="34" charset="0"/>
              </a:rPr>
              <a:t>Digital Video Disc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(también denominado </a:t>
            </a:r>
            <a:r>
              <a:rPr lang="es-ES_tradnl" sz="1200" i="1" dirty="0" smtClean="0">
                <a:latin typeface="Arial" pitchFamily="34" charset="0"/>
                <a:cs typeface="Arial" pitchFamily="34" charset="0"/>
              </a:rPr>
              <a:t>Disco Versátil Digital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o «Digital Vérsatele Disc») es un formato y soporte de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1" tooltip="Almacenamiento visual (aún no redactado)"/>
              </a:rPr>
              <a:t>almacenamiento visual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que fue pensado para grabar películas con alta calidad de audio y video, y luego fue usado para guardar datos de todo tipo. Se asemeja a los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5" tooltip="Disco compacto"/>
              </a:rPr>
              <a:t>discos compactos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en cuanto a sus dimensiones físicas (diámetro de 12 cm, u 8 cm en los mini-CD), pero están codificados en un formato distinto y a una densidad mucho mayor. A diferencia de los CD, todos los DVD deben guardar los datos utilizando un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2" tooltip="Sistema de archivos"/>
              </a:rPr>
              <a:t>sistema de archivos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denominado UDF (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3" tooltip="Universal Disk Format"/>
              </a:rPr>
              <a:t>Universal Disk </a:t>
            </a:r>
            <a:r>
              <a:rPr lang="es-ES_tradnl" sz="1200" dirty="0" err="1" smtClean="0">
                <a:latin typeface="Arial" pitchFamily="34" charset="0"/>
                <a:cs typeface="Arial" pitchFamily="34" charset="0"/>
                <a:hlinkClick r:id="rId13" tooltip="Universal Disk Format"/>
              </a:rPr>
              <a:t>Format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o Formato Universal de Disco), el cual es una extensión del estándar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4" tooltip="ISO 9660"/>
              </a:rPr>
              <a:t>ISO 9660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, usado para CD de datos</a:t>
            </a:r>
          </a:p>
          <a:p>
            <a:pPr algn="l"/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s-MX" sz="1400" dirty="0">
              <a:latin typeface="Arial" pitchFamily="34" charset="0"/>
              <a:cs typeface="Arial" pitchFamily="34" charset="0"/>
            </a:endParaRPr>
          </a:p>
          <a:p>
            <a:pPr algn="l"/>
            <a:endParaRPr lang="es-MX" sz="1400" dirty="0" smtClean="0">
              <a:latin typeface="Arial" pitchFamily="34" charset="0"/>
              <a:cs typeface="Arial" pitchFamily="34" charset="0"/>
            </a:endParaRPr>
          </a:p>
          <a:p>
            <a:pPr algn="l"/>
            <a:endParaRPr lang="es-ES_tradnl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00034" y="500042"/>
            <a:ext cx="8229600" cy="4525963"/>
          </a:xfrm>
        </p:spPr>
        <p:txBody>
          <a:bodyPr>
            <a:normAutofit/>
          </a:bodyPr>
          <a:lstStyle/>
          <a:p>
            <a:r>
              <a:rPr lang="es-MX" sz="1400" dirty="0" smtClean="0">
                <a:latin typeface="Arial" pitchFamily="34" charset="0"/>
                <a:cs typeface="Arial" pitchFamily="34" charset="0"/>
              </a:rPr>
              <a:t>DIQUETE: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Un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disquete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disco flexible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(en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2" tooltip="Idioma inglés"/>
              </a:rPr>
              <a:t>inglés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200" i="1" dirty="0" smtClean="0">
                <a:latin typeface="Arial" pitchFamily="34" charset="0"/>
                <a:cs typeface="Arial" pitchFamily="34" charset="0"/>
              </a:rPr>
              <a:t>floppy disk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s-ES_tradnl" sz="1200" i="1" dirty="0" smtClean="0">
                <a:latin typeface="Arial" pitchFamily="34" charset="0"/>
                <a:cs typeface="Arial" pitchFamily="34" charset="0"/>
              </a:rPr>
              <a:t>diskette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) es un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3" tooltip="Medios de almacenamiento"/>
              </a:rPr>
              <a:t>medio o soporte de almacenamiento de datos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formado por una pieza circular de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4" tooltip="Unidad magnética (aún no redactado)"/>
              </a:rPr>
              <a:t>material magnético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, fina y flexible (de ahí su denominación) encerrada en una cubierta de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5" tooltip="Plástico"/>
              </a:rPr>
              <a:t>plástico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6" tooltip="Cuadrado"/>
              </a:rPr>
              <a:t>cuadrada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7" tooltip="Rectángulo"/>
              </a:rPr>
              <a:t>rectangular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Los disquetes se leen y se escriben mediante un dispositivo llamado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8" tooltip="Disquetera"/>
              </a:rPr>
              <a:t>disquetera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(o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FDD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, del inglés </a:t>
            </a:r>
            <a:r>
              <a:rPr lang="es-ES_tradnl" sz="1200" i="1" dirty="0" smtClean="0">
                <a:latin typeface="Arial" pitchFamily="34" charset="0"/>
                <a:cs typeface="Arial" pitchFamily="34" charset="0"/>
              </a:rPr>
              <a:t>Floppy Disk Drive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). En algunos casos es un disco menor que el CD (en tamaño físico pero no en capacidad de almacenamiento de datos). La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disquetera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es el dispositivo o unidad lectora/grabadora de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disquetes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, y ayuda a introducirlo para guardar la información.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Este tipo de dispositivo de almacenamiento es vulnerable a la suciedad y los campos magnéticos externos, por lo que, en muchos casos, deja de funcionar.</a:t>
            </a:r>
          </a:p>
          <a:p>
            <a:r>
              <a:rPr lang="es-MX" dirty="0" smtClean="0"/>
              <a:t>USB: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Una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memoria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  <a:hlinkClick r:id="rId9" tooltip="USB"/>
              </a:rPr>
              <a:t>USB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(de </a:t>
            </a:r>
            <a:r>
              <a:rPr lang="es-ES_tradnl" sz="1200" i="1" dirty="0" smtClean="0">
                <a:latin typeface="Arial" pitchFamily="34" charset="0"/>
                <a:cs typeface="Arial" pitchFamily="34" charset="0"/>
                <a:hlinkClick r:id="rId9" tooltip="USB"/>
              </a:rPr>
              <a:t>Universal Serial Bus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; en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2" tooltip="Idioma inglés"/>
              </a:rPr>
              <a:t>inglés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pendrive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USB flash drive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) es un pequeño dispositivo de almacenamiento que utiliza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0" tooltip="Memoria flash"/>
              </a:rPr>
              <a:t>memoria flash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para guardar la información que puede requerir y no necesita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1" tooltip="Batería eléctrica"/>
              </a:rPr>
              <a:t>baterías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(pilas). La batería era necesaria en los primeros modelos, pero los más actuales ya no la necesitan. Estas memorias son resistentes a los rasguños (externos) al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2" tooltip="Polvo"/>
              </a:rPr>
              <a:t>polvo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, y algunos al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3" tooltip="Agua"/>
              </a:rPr>
              <a:t>agua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–que han afectado a las formas previas de almacenamiento portátil-, como los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4" tooltip="Disquete"/>
              </a:rPr>
              <a:t>disquetes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,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5" tooltip="CD"/>
              </a:rPr>
              <a:t>discos compactos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y los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6" tooltip="DVD"/>
              </a:rPr>
              <a:t>DVD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. En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7" tooltip="España"/>
              </a:rPr>
              <a:t>España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son conocidas popularmente como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pinchos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 o </a:t>
            </a:r>
            <a:r>
              <a:rPr lang="es-ES_tradnl" sz="1200" b="1" dirty="0" smtClean="0">
                <a:latin typeface="Arial" pitchFamily="34" charset="0"/>
                <a:cs typeface="Arial" pitchFamily="34" charset="0"/>
              </a:rPr>
              <a:t>lápices</a:t>
            </a:r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.</a:t>
            </a:r>
          </a:p>
          <a:p>
            <a:r>
              <a:rPr lang="es-ES_tradnl" sz="1200" dirty="0" smtClean="0">
                <a:latin typeface="Arial" pitchFamily="34" charset="0"/>
                <a:cs typeface="Arial" pitchFamily="34" charset="0"/>
              </a:rPr>
              <a:t>Estas memorias se han convertido en el sistema de almacenamiento y transporte personal de datos más utilizado, desplazando en este uso a los tradicionales disquetes, y a los CD. Se pueden encontrar en el mercado fácilmente memorias de 1, 2, 4, 8, 16, 32, 64, 128 y hasta 256 </a:t>
            </a:r>
            <a:r>
              <a:rPr lang="es-ES_tradnl" sz="1200" dirty="0" smtClean="0">
                <a:latin typeface="Arial" pitchFamily="34" charset="0"/>
                <a:cs typeface="Arial" pitchFamily="34" charset="0"/>
                <a:hlinkClick r:id="rId18" tooltip="Gigabyte"/>
              </a:rPr>
              <a:t>GB</a:t>
            </a:r>
            <a:endParaRPr lang="es-ES_tradnl" sz="1200" dirty="0" smtClean="0">
              <a:latin typeface="Arial" pitchFamily="34" charset="0"/>
              <a:cs typeface="Arial" pitchFamily="34" charset="0"/>
            </a:endParaRPr>
          </a:p>
          <a:p>
            <a:endParaRPr lang="es-ES_tradnl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12</TotalTime>
  <Words>722</Words>
  <Application>Microsoft Office PowerPoint</Application>
  <PresentationFormat>Presentación en pantalla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3" baseType="lpstr">
      <vt:lpstr>Viajes</vt:lpstr>
      <vt:lpstr>DISPOSITIVOS DE ALMACENAMIENTO</vt:lpstr>
      <vt:lpstr>Diapositiva 2</vt:lpstr>
    </vt:vector>
  </TitlesOfParts>
  <Company>Windows uE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DISPOSITIVOS DE ALMACENAMIENTO</dc:title>
  <dc:creator>PC 15</dc:creator>
  <cp:lastModifiedBy>PC 15</cp:lastModifiedBy>
  <cp:revision>2</cp:revision>
  <dcterms:created xsi:type="dcterms:W3CDTF">2009-10-16T16:51:15Z</dcterms:created>
  <dcterms:modified xsi:type="dcterms:W3CDTF">2009-10-16T17:04:13Z</dcterms:modified>
</cp:coreProperties>
</file>