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3008A0-A0F6-46D7-BB62-8E5F6E8E7B44}" type="datetimeFigureOut">
              <a:rPr lang="es-ES" smtClean="0"/>
              <a:t>11/10/2009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03FF1A-01B8-42B7-908D-2FF0DDBE2FD9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Azufre" TargetMode="External"/><Relationship Id="rId13" Type="http://schemas.openxmlformats.org/officeDocument/2006/relationships/hyperlink" Target="http://es.wikipedia.org/wiki/Bencina" TargetMode="External"/><Relationship Id="rId3" Type="http://schemas.openxmlformats.org/officeDocument/2006/relationships/hyperlink" Target="http://es.wikipedia.org/wiki/Biomol%C3%A9cula" TargetMode="External"/><Relationship Id="rId7" Type="http://schemas.openxmlformats.org/officeDocument/2006/relationships/hyperlink" Target="http://es.wikipedia.org/wiki/F%C3%B3sforo_(elemento)" TargetMode="External"/><Relationship Id="rId12" Type="http://schemas.openxmlformats.org/officeDocument/2006/relationships/hyperlink" Target="http://es.wikipedia.org/wiki/Disolvente" TargetMode="External"/><Relationship Id="rId2" Type="http://schemas.openxmlformats.org/officeDocument/2006/relationships/hyperlink" Target="http://es.wikipedia.org/wiki/Mol%C3%A9cula_org%C3%A1nica" TargetMode="External"/><Relationship Id="rId16" Type="http://schemas.openxmlformats.org/officeDocument/2006/relationships/hyperlink" Target="http://es.wikipedia.org/wiki/Cloroform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Ox%C3%ADgeno" TargetMode="External"/><Relationship Id="rId11" Type="http://schemas.openxmlformats.org/officeDocument/2006/relationships/hyperlink" Target="http://es.wikipedia.org/wiki/Agua" TargetMode="External"/><Relationship Id="rId5" Type="http://schemas.openxmlformats.org/officeDocument/2006/relationships/hyperlink" Target="http://es.wikipedia.org/wiki/Hidr%C3%B3geno" TargetMode="External"/><Relationship Id="rId15" Type="http://schemas.openxmlformats.org/officeDocument/2006/relationships/hyperlink" Target="http://es.wikipedia.org/wiki/Benceno" TargetMode="External"/><Relationship Id="rId10" Type="http://schemas.openxmlformats.org/officeDocument/2006/relationships/hyperlink" Target="http://es.wikipedia.org/wiki/Hidr%C3%B3fobo" TargetMode="External"/><Relationship Id="rId4" Type="http://schemas.openxmlformats.org/officeDocument/2006/relationships/hyperlink" Target="http://es.wikipedia.org/wiki/Carbono" TargetMode="External"/><Relationship Id="rId9" Type="http://schemas.openxmlformats.org/officeDocument/2006/relationships/hyperlink" Target="http://es.wikipedia.org/wiki/Nitr%C3%B3geno" TargetMode="External"/><Relationship Id="rId14" Type="http://schemas.openxmlformats.org/officeDocument/2006/relationships/hyperlink" Target="http://es.wikipedia.org/wiki/Alcoho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%C3%81cidos_graso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Grasas" TargetMode="External"/><Relationship Id="rId2" Type="http://schemas.openxmlformats.org/officeDocument/2006/relationships/hyperlink" Target="http://es.wikipedia.org/wiki/Acilglic%C3%A9rid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C%C3%A9rido" TargetMode="External"/><Relationship Id="rId5" Type="http://schemas.openxmlformats.org/officeDocument/2006/relationships/hyperlink" Target="http://es.wikipedia.org/wiki/Aceite" TargetMode="External"/><Relationship Id="rId4" Type="http://schemas.openxmlformats.org/officeDocument/2006/relationships/hyperlink" Target="http://es.wikipedia.org/wiki/Temperatur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Gl%C3%BAcido" TargetMode="External"/><Relationship Id="rId2" Type="http://schemas.openxmlformats.org/officeDocument/2006/relationships/hyperlink" Target="http://es.wikipedia.org/wiki/Elemento_qu%C3%ADmic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wikipedia.org/wiki/Membrana_celula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r>
              <a:rPr lang="es-ES" sz="8000" dirty="0" smtClean="0"/>
              <a:t>LIPIDOS</a:t>
            </a:r>
            <a:endParaRPr lang="es-ES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071569"/>
          </a:xfrm>
        </p:spPr>
        <p:txBody>
          <a:bodyPr>
            <a:normAutofit/>
          </a:bodyPr>
          <a:lstStyle/>
          <a:p>
            <a:r>
              <a:rPr lang="es-ES" sz="800" dirty="0" smtClean="0"/>
              <a:t>.</a:t>
            </a:r>
            <a:endParaRPr lang="es-ES" sz="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286808" cy="5000660"/>
          </a:xfrm>
        </p:spPr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Los </a:t>
            </a:r>
            <a:r>
              <a:rPr lang="es-ES" b="1" dirty="0" smtClean="0">
                <a:solidFill>
                  <a:schemeClr val="tx1"/>
                </a:solidFill>
              </a:rPr>
              <a:t>lípidos</a:t>
            </a:r>
            <a:r>
              <a:rPr lang="es-ES" dirty="0" smtClean="0">
                <a:solidFill>
                  <a:schemeClr val="tx1"/>
                </a:solidFill>
              </a:rPr>
              <a:t> son un conjunto de </a:t>
            </a:r>
            <a:r>
              <a:rPr lang="es-ES" dirty="0" smtClean="0">
                <a:solidFill>
                  <a:schemeClr val="tx1"/>
                </a:solidFill>
                <a:hlinkClick r:id="rId2" tooltip="Molécula orgánica"/>
              </a:rPr>
              <a:t>moléculas orgánicas</a:t>
            </a:r>
            <a:r>
              <a:rPr lang="es-ES" dirty="0" smtClean="0">
                <a:solidFill>
                  <a:schemeClr val="tx1"/>
                </a:solidFill>
              </a:rPr>
              <a:t>, la mayoría </a:t>
            </a:r>
            <a:r>
              <a:rPr lang="es-ES" dirty="0" err="1" smtClean="0">
                <a:solidFill>
                  <a:schemeClr val="tx1"/>
                </a:solidFill>
                <a:hlinkClick r:id="rId3" tooltip="Biomolécula"/>
              </a:rPr>
              <a:t>biomoléculas</a:t>
            </a:r>
            <a:r>
              <a:rPr lang="es-ES" dirty="0" smtClean="0">
                <a:solidFill>
                  <a:schemeClr val="tx1"/>
                </a:solidFill>
              </a:rPr>
              <a:t>, compuestas principalmente por </a:t>
            </a:r>
            <a:r>
              <a:rPr lang="es-ES" dirty="0" smtClean="0">
                <a:solidFill>
                  <a:schemeClr val="tx1"/>
                </a:solidFill>
                <a:hlinkClick r:id="rId4" tooltip="Carbono"/>
              </a:rPr>
              <a:t>carbono</a:t>
            </a:r>
            <a:r>
              <a:rPr lang="es-ES" dirty="0" smtClean="0">
                <a:solidFill>
                  <a:schemeClr val="tx1"/>
                </a:solidFill>
              </a:rPr>
              <a:t> e </a:t>
            </a:r>
            <a:r>
              <a:rPr lang="es-ES" dirty="0" smtClean="0">
                <a:solidFill>
                  <a:schemeClr val="tx1"/>
                </a:solidFill>
                <a:hlinkClick r:id="rId5" tooltip="Hidrógeno"/>
              </a:rPr>
              <a:t>hidrógeno</a:t>
            </a:r>
            <a:r>
              <a:rPr lang="es-ES" dirty="0" smtClean="0">
                <a:solidFill>
                  <a:schemeClr val="tx1"/>
                </a:solidFill>
              </a:rPr>
              <a:t> y en menor medida </a:t>
            </a:r>
            <a:r>
              <a:rPr lang="es-ES" dirty="0" smtClean="0">
                <a:solidFill>
                  <a:schemeClr val="tx1"/>
                </a:solidFill>
                <a:hlinkClick r:id="rId6" tooltip="Oxígeno"/>
              </a:rPr>
              <a:t>oxígeno</a:t>
            </a:r>
            <a:r>
              <a:rPr lang="es-ES" dirty="0" smtClean="0">
                <a:solidFill>
                  <a:schemeClr val="tx1"/>
                </a:solidFill>
              </a:rPr>
              <a:t>, aunque también pueden contener </a:t>
            </a:r>
            <a:r>
              <a:rPr lang="es-ES" dirty="0" smtClean="0">
                <a:solidFill>
                  <a:schemeClr val="tx1"/>
                </a:solidFill>
                <a:hlinkClick r:id="rId7" tooltip="Fósforo (elemento)"/>
              </a:rPr>
              <a:t>fósforo</a:t>
            </a:r>
            <a:r>
              <a:rPr lang="es-ES" dirty="0" smtClean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  <a:hlinkClick r:id="rId8" tooltip="Azufre"/>
              </a:rPr>
              <a:t>azufre</a:t>
            </a:r>
            <a:r>
              <a:rPr lang="es-ES" dirty="0" smtClean="0">
                <a:solidFill>
                  <a:schemeClr val="tx1"/>
                </a:solidFill>
              </a:rPr>
              <a:t> y </a:t>
            </a:r>
            <a:r>
              <a:rPr lang="es-ES" dirty="0" smtClean="0">
                <a:solidFill>
                  <a:schemeClr val="tx1"/>
                </a:solidFill>
                <a:hlinkClick r:id="rId9" tooltip="Nitrógeno"/>
              </a:rPr>
              <a:t>nitrógeno</a:t>
            </a:r>
            <a:r>
              <a:rPr lang="es-ES" dirty="0" smtClean="0">
                <a:solidFill>
                  <a:schemeClr val="tx1"/>
                </a:solidFill>
              </a:rPr>
              <a:t>, que tienen como característica principal el ser </a:t>
            </a:r>
            <a:r>
              <a:rPr lang="es-ES" dirty="0" err="1" smtClean="0">
                <a:solidFill>
                  <a:schemeClr val="tx1"/>
                </a:solidFill>
                <a:hlinkClick r:id="rId10" tooltip="Hidrófobo"/>
              </a:rPr>
              <a:t>hidrofóbicas</a:t>
            </a:r>
            <a:r>
              <a:rPr lang="es-ES" dirty="0" smtClean="0">
                <a:solidFill>
                  <a:schemeClr val="tx1"/>
                </a:solidFill>
              </a:rPr>
              <a:t> o insolubles en </a:t>
            </a:r>
            <a:r>
              <a:rPr lang="es-ES" dirty="0" smtClean="0">
                <a:solidFill>
                  <a:schemeClr val="tx1"/>
                </a:solidFill>
                <a:hlinkClick r:id="rId11" tooltip="Agua"/>
              </a:rPr>
              <a:t>agua</a:t>
            </a:r>
            <a:r>
              <a:rPr lang="es-ES" dirty="0" smtClean="0">
                <a:solidFill>
                  <a:schemeClr val="tx1"/>
                </a:solidFill>
              </a:rPr>
              <a:t> y sí en </a:t>
            </a:r>
            <a:r>
              <a:rPr lang="es-ES" dirty="0" smtClean="0">
                <a:solidFill>
                  <a:schemeClr val="tx1"/>
                </a:solidFill>
                <a:hlinkClick r:id="rId12" tooltip="Disolvente"/>
              </a:rPr>
              <a:t>disolventes</a:t>
            </a:r>
            <a:r>
              <a:rPr lang="es-ES" dirty="0" smtClean="0">
                <a:solidFill>
                  <a:schemeClr val="tx1"/>
                </a:solidFill>
              </a:rPr>
              <a:t> orgánicos como la </a:t>
            </a:r>
            <a:r>
              <a:rPr lang="es-ES" dirty="0" smtClean="0">
                <a:solidFill>
                  <a:schemeClr val="tx1"/>
                </a:solidFill>
                <a:hlinkClick r:id="rId13" tooltip="Bencina"/>
              </a:rPr>
              <a:t>bencina</a:t>
            </a:r>
            <a:r>
              <a:rPr lang="es-ES" dirty="0" smtClean="0">
                <a:solidFill>
                  <a:schemeClr val="tx1"/>
                </a:solidFill>
              </a:rPr>
              <a:t>, el </a:t>
            </a:r>
            <a:r>
              <a:rPr lang="es-ES" dirty="0" smtClean="0">
                <a:solidFill>
                  <a:schemeClr val="tx1"/>
                </a:solidFill>
                <a:hlinkClick r:id="rId14" tooltip="Alcohol"/>
              </a:rPr>
              <a:t>alcohol</a:t>
            </a:r>
            <a:r>
              <a:rPr lang="es-ES" dirty="0" smtClean="0">
                <a:solidFill>
                  <a:schemeClr val="tx1"/>
                </a:solidFill>
              </a:rPr>
              <a:t>, el </a:t>
            </a:r>
            <a:r>
              <a:rPr lang="es-ES" dirty="0" smtClean="0">
                <a:solidFill>
                  <a:schemeClr val="tx1"/>
                </a:solidFill>
                <a:hlinkClick r:id="rId15" tooltip="Benceno"/>
              </a:rPr>
              <a:t>benceno</a:t>
            </a:r>
            <a:r>
              <a:rPr lang="es-ES" dirty="0" smtClean="0">
                <a:solidFill>
                  <a:schemeClr val="tx1"/>
                </a:solidFill>
              </a:rPr>
              <a:t> y el </a:t>
            </a:r>
            <a:r>
              <a:rPr lang="es-ES" dirty="0" smtClean="0">
                <a:solidFill>
                  <a:schemeClr val="tx1"/>
                </a:solidFill>
                <a:hlinkClick r:id="rId16" tooltip="Cloroformo"/>
              </a:rPr>
              <a:t>cloroformo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Clasificación biológica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lípidos son un grupo muy heterogéneo que usualmente se clasifican en dos grupos, atendiendo a que posean en su composición </a:t>
            </a:r>
            <a:r>
              <a:rPr lang="es-ES" dirty="0" smtClean="0">
                <a:hlinkClick r:id="rId2" tooltip="Ácidos grasos"/>
              </a:rPr>
              <a:t>ácidos grasos</a:t>
            </a:r>
            <a:r>
              <a:rPr lang="es-ES" dirty="0" smtClean="0"/>
              <a:t> (lípidos saponificables) o no lo posean (lípidos </a:t>
            </a:r>
            <a:r>
              <a:rPr lang="es-ES" dirty="0" err="1" smtClean="0"/>
              <a:t>insaponificables</a:t>
            </a:r>
            <a:r>
              <a:rPr lang="es-ES" dirty="0" smtClean="0"/>
              <a:t>).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Simples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Lípidos que sólo contienen carbono, hidrógeno y oxígeno. </a:t>
            </a:r>
            <a:r>
              <a:rPr lang="es-ES" dirty="0" err="1" smtClean="0">
                <a:hlinkClick r:id="rId2" tooltip="Acilglicérido"/>
              </a:rPr>
              <a:t>Acilglicéridos</a:t>
            </a:r>
            <a:r>
              <a:rPr lang="es-ES" dirty="0" smtClean="0"/>
              <a:t>. Cuando son sólidos se les llama </a:t>
            </a:r>
            <a:r>
              <a:rPr lang="es-ES" dirty="0" smtClean="0">
                <a:hlinkClick r:id="rId3" tooltip="Grasas"/>
              </a:rPr>
              <a:t>grasas</a:t>
            </a:r>
            <a:r>
              <a:rPr lang="es-ES" dirty="0" smtClean="0"/>
              <a:t> y cuando son líquidos a </a:t>
            </a:r>
            <a:r>
              <a:rPr lang="es-ES" dirty="0" smtClean="0">
                <a:hlinkClick r:id="rId4" tooltip="Temperatura"/>
              </a:rPr>
              <a:t>temperatura</a:t>
            </a:r>
            <a:r>
              <a:rPr lang="es-ES" dirty="0" smtClean="0"/>
              <a:t> ambiente se llaman </a:t>
            </a:r>
            <a:r>
              <a:rPr lang="es-ES" dirty="0" smtClean="0">
                <a:hlinkClick r:id="rId5" tooltip="Aceite"/>
              </a:rPr>
              <a:t>aceites</a:t>
            </a:r>
            <a:r>
              <a:rPr lang="es-ES" dirty="0" smtClean="0"/>
              <a:t>. </a:t>
            </a:r>
            <a:r>
              <a:rPr lang="es-ES" dirty="0" smtClean="0">
                <a:hlinkClick r:id="rId6" tooltip="Cérido"/>
              </a:rPr>
              <a:t>Céridos</a:t>
            </a:r>
            <a:r>
              <a:rPr lang="es-ES" dirty="0" smtClean="0"/>
              <a:t> (ceras)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Complejos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Son los lípidos que además de contener en su molécula carbono, hidrógeno y oxígeno, también contienen otros </a:t>
            </a:r>
            <a:r>
              <a:rPr lang="es-ES" dirty="0" smtClean="0">
                <a:hlinkClick r:id="rId2" tooltip="Elemento químico"/>
              </a:rPr>
              <a:t>elementos</a:t>
            </a:r>
            <a:r>
              <a:rPr lang="es-ES" dirty="0" smtClean="0"/>
              <a:t> como nitrógeno, fósforo, azufre u otra </a:t>
            </a:r>
            <a:r>
              <a:rPr lang="es-ES" dirty="0" err="1" smtClean="0"/>
              <a:t>biomolécula</a:t>
            </a:r>
            <a:r>
              <a:rPr lang="es-ES" dirty="0" smtClean="0"/>
              <a:t> como un </a:t>
            </a:r>
            <a:r>
              <a:rPr lang="es-ES" dirty="0" smtClean="0">
                <a:hlinkClick r:id="rId3" tooltip="Glúcido"/>
              </a:rPr>
              <a:t>glúcido</a:t>
            </a:r>
            <a:r>
              <a:rPr lang="es-ES" dirty="0" smtClean="0"/>
              <a:t>. A los lípidos complejos también se les llama </a:t>
            </a:r>
            <a:r>
              <a:rPr lang="es-ES" b="1" dirty="0" smtClean="0"/>
              <a:t>lípidos de membrana</a:t>
            </a:r>
            <a:r>
              <a:rPr lang="es-ES" dirty="0" smtClean="0"/>
              <a:t> pues son las principales moléculas que forman las </a:t>
            </a:r>
            <a:r>
              <a:rPr lang="es-ES" dirty="0" smtClean="0">
                <a:hlinkClick r:id="rId4" tooltip="Membrana celular"/>
              </a:rPr>
              <a:t>membranas celulares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026" name="Picture 2" descr="e:\Mis imágenes\FA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42"/>
            <a:ext cx="2286016" cy="2428892"/>
          </a:xfrm>
          <a:prstGeom prst="rect">
            <a:avLst/>
          </a:prstGeom>
          <a:noFill/>
        </p:spPr>
      </p:pic>
      <p:pic>
        <p:nvPicPr>
          <p:cNvPr id="1027" name="Picture 3" descr="e:\My Cmaps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714356"/>
            <a:ext cx="3055951" cy="2500330"/>
          </a:xfrm>
          <a:prstGeom prst="rect">
            <a:avLst/>
          </a:prstGeom>
          <a:noFill/>
        </p:spPr>
      </p:pic>
      <p:pic>
        <p:nvPicPr>
          <p:cNvPr id="1029" name="Picture 5" descr="e:\My Cmaps\DDDDDS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3571876"/>
            <a:ext cx="2771787" cy="2643206"/>
          </a:xfrm>
          <a:prstGeom prst="rect">
            <a:avLst/>
          </a:prstGeom>
          <a:noFill/>
        </p:spPr>
      </p:pic>
      <p:pic>
        <p:nvPicPr>
          <p:cNvPr id="1033" name="Picture 9" descr="e:\My Cmaps\JJJJ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3786190"/>
            <a:ext cx="2500330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196</Words>
  <Application>Microsoft Office PowerPoint</Application>
  <PresentationFormat>Presentación en pantalla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LIPIDOS</vt:lpstr>
      <vt:lpstr>.</vt:lpstr>
      <vt:lpstr>Clasificación biológica</vt:lpstr>
      <vt:lpstr>Simples</vt:lpstr>
      <vt:lpstr>Complejos.</vt:lpstr>
      <vt:lpstr>Diapositiva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LIPIDOS</dc:title>
  <dc:creator>microsoft</dc:creator>
  <cp:lastModifiedBy>microsoft</cp:lastModifiedBy>
  <cp:revision>2</cp:revision>
  <dcterms:created xsi:type="dcterms:W3CDTF">2009-10-11T17:17:41Z</dcterms:created>
  <dcterms:modified xsi:type="dcterms:W3CDTF">2009-10-11T17:45:56Z</dcterms:modified>
</cp:coreProperties>
</file>