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F4AB4B-7650-4C69-B291-C518287F399D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789527-14E4-4167-9A82-A1B1E633E32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F4AB4B-7650-4C69-B291-C518287F399D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789527-14E4-4167-9A82-A1B1E633E32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F4AB4B-7650-4C69-B291-C518287F399D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789527-14E4-4167-9A82-A1B1E633E32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F4AB4B-7650-4C69-B291-C518287F399D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789527-14E4-4167-9A82-A1B1E633E32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F4AB4B-7650-4C69-B291-C518287F399D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789527-14E4-4167-9A82-A1B1E633E32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F4AB4B-7650-4C69-B291-C518287F399D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789527-14E4-4167-9A82-A1B1E633E32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F4AB4B-7650-4C69-B291-C518287F399D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789527-14E4-4167-9A82-A1B1E633E32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F4AB4B-7650-4C69-B291-C518287F399D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789527-14E4-4167-9A82-A1B1E633E32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F4AB4B-7650-4C69-B291-C518287F399D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789527-14E4-4167-9A82-A1B1E633E32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F4AB4B-7650-4C69-B291-C518287F399D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789527-14E4-4167-9A82-A1B1E633E32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F4AB4B-7650-4C69-B291-C518287F399D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789527-14E4-4167-9A82-A1B1E633E32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0F4AB4B-7650-4C69-B291-C518287F399D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5789527-14E4-4167-9A82-A1B1E633E32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Error_de_software" TargetMode="External"/><Relationship Id="rId2" Type="http://schemas.openxmlformats.org/officeDocument/2006/relationships/hyperlink" Target="http://es.wikipedia.org/wiki/Ingenier%C3%ADa_del_software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es.wikipedia.org/w/index.php?title=Nombre_en_clave&amp;action=edit&amp;redlink=1" TargetMode="External"/><Relationship Id="rId4" Type="http://schemas.openxmlformats.org/officeDocument/2006/relationships/hyperlink" Target="http://es.wikipedia.org/wiki/Desarrollador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C%C3%B3digo_abierto" TargetMode="External"/><Relationship Id="rId13" Type="http://schemas.openxmlformats.org/officeDocument/2006/relationships/hyperlink" Target="http://es.wikipedia.org/wiki/Beta" TargetMode="External"/><Relationship Id="rId3" Type="http://schemas.openxmlformats.org/officeDocument/2006/relationships/hyperlink" Target="http://es.wikipedia.org/wiki/Alfabeto_griego" TargetMode="External"/><Relationship Id="rId7" Type="http://schemas.openxmlformats.org/officeDocument/2006/relationships/hyperlink" Target="http://es.wikipedia.org/wiki/Freeware" TargetMode="External"/><Relationship Id="rId12" Type="http://schemas.openxmlformats.org/officeDocument/2006/relationships/hyperlink" Target="http://es.wikipedia.org/wiki/Google" TargetMode="External"/><Relationship Id="rId2" Type="http://schemas.openxmlformats.org/officeDocument/2006/relationships/hyperlink" Target="http://es.wikipedia.org/wiki/Alf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Error_de_software" TargetMode="External"/><Relationship Id="rId11" Type="http://schemas.openxmlformats.org/officeDocument/2006/relationships/hyperlink" Target="http://es.wikipedia.org/wiki/Gmail" TargetMode="External"/><Relationship Id="rId5" Type="http://schemas.openxmlformats.org/officeDocument/2006/relationships/hyperlink" Target="http://es.wikipedia.org/wiki/Betatester" TargetMode="External"/><Relationship Id="rId10" Type="http://schemas.openxmlformats.org/officeDocument/2006/relationships/hyperlink" Target="http://news.zdnet.com/2100-9588_22-5571590.html" TargetMode="External"/><Relationship Id="rId4" Type="http://schemas.openxmlformats.org/officeDocument/2006/relationships/hyperlink" Target="http://es.wikipedia.org/wiki/Programa_inform%C3%A1tico" TargetMode="External"/><Relationship Id="rId9" Type="http://schemas.openxmlformats.org/officeDocument/2006/relationships/hyperlink" Target="http://es.wikipedia.org/wiki/Febrero_de_2005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mx/imgres?imgurl=http://www.logismarket.com.mx/ip/gcm-software-de-desarrollo-de-nuevos-productos-product-lifecycle-management-plm-optiva-471148-FGR.jpg&amp;imgrefurl=http://www.logismarket.com.mx/gcm/software-de-desarrollo-de-nuevos-productos-product-lifecycle-management/1499701458-1179567391-p.html&amp;usg=__jEw8MzMxp0gfnnKXxPmN6-doeKI=&amp;h=377&amp;w=524&amp;sz=60&amp;hl=es&amp;start=16&amp;tbnid=v4EGKoedov2dyM:&amp;tbnh=95&amp;tbnw=132&amp;prev=/images%3Fq%3Dsoftware%2Bde%2Bdesarrollo%26gbv%3D2%26hl%3De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76" y="571480"/>
            <a:ext cx="77724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SOFTWARE DE DESARROLLO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0" y="1928802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En la </a:t>
            </a:r>
            <a:r>
              <a:rPr lang="es-MX" dirty="0" smtClean="0">
                <a:hlinkClick r:id="rId2" action="ppaction://hlinkfile" tooltip="Ingeniería del software"/>
              </a:rPr>
              <a:t>ingeniería del software</a:t>
            </a:r>
            <a:r>
              <a:rPr lang="es-MX" dirty="0" smtClean="0"/>
              <a:t> el término </a:t>
            </a:r>
            <a:r>
              <a:rPr lang="es-MX" b="1" dirty="0" smtClean="0"/>
              <a:t>fases de desarrollo</a:t>
            </a:r>
            <a:r>
              <a:rPr lang="es-MX" dirty="0" smtClean="0"/>
              <a:t> expresa cómo ha progresado el desarrollo de un software y cuánto desarrollo puede requerir. Cada versión importante de un producto pasa generalmente a través de una etapa en la que se agregan las nuevas características (etapa alfa), después una etapa donde se eliminan errores activamente (etapa beta), y finalmente una etapa en donde se han quitado todos los </a:t>
            </a:r>
            <a:r>
              <a:rPr lang="es-MX" dirty="0" err="1" smtClean="0">
                <a:hlinkClick r:id="rId3" action="ppaction://hlinkfile" tooltip="Error de software"/>
              </a:rPr>
              <a:t>bugs</a:t>
            </a:r>
            <a:r>
              <a:rPr lang="es-MX" dirty="0" smtClean="0"/>
              <a:t> importantes (etapa estable). Las etapas intermedias pueden también ser reconocidas. Las etapas se pueden anunciar y regular formalmente por los </a:t>
            </a:r>
            <a:r>
              <a:rPr lang="es-MX" dirty="0" smtClean="0">
                <a:hlinkClick r:id="rId4" action="ppaction://hlinkfile" tooltip="Desarrollador"/>
              </a:rPr>
              <a:t>desarrolladores</a:t>
            </a:r>
            <a:r>
              <a:rPr lang="es-MX" dirty="0" smtClean="0"/>
              <a:t> del producto, pero los términos se utilizan a veces de manera informal para describir el estado de un producto. Normalmente muchas compañías usan </a:t>
            </a:r>
            <a:r>
              <a:rPr lang="es-MX" dirty="0" smtClean="0">
                <a:hlinkClick r:id="rId5" action="ppaction://hlinkfile" tooltip="Nombre en clave (aún no redactado)"/>
              </a:rPr>
              <a:t>nombres en clave</a:t>
            </a:r>
            <a:r>
              <a:rPr lang="es-MX" dirty="0" smtClean="0"/>
              <a:t> para las versiones antes del lanzamiento de un producto, aunque el producto y las características reales son raramente secretas.</a:t>
            </a:r>
            <a:endParaRPr lang="es-MX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8929718" cy="7000900"/>
          </a:xfrm>
        </p:spPr>
        <p:txBody>
          <a:bodyPr>
            <a:normAutofit fontScale="47500" lnSpcReduction="20000"/>
          </a:bodyPr>
          <a:lstStyle/>
          <a:p>
            <a:r>
              <a:rPr lang="es-MX" b="1" dirty="0" smtClean="0"/>
              <a:t>Alfa</a:t>
            </a:r>
            <a:endParaRPr lang="es-MX" b="1" dirty="0" smtClean="0"/>
          </a:p>
          <a:p>
            <a:r>
              <a:rPr lang="es-MX" dirty="0" smtClean="0"/>
              <a:t>Es la primera versión del programa, la cual es enviada a los verificadores para probarla.</a:t>
            </a:r>
          </a:p>
          <a:p>
            <a:r>
              <a:rPr lang="es-MX" dirty="0" smtClean="0"/>
              <a:t>Algunos equipos de desarrollo utilizan el término </a:t>
            </a:r>
            <a:r>
              <a:rPr lang="es-MX" b="1" dirty="0" smtClean="0"/>
              <a:t>alfa</a:t>
            </a:r>
            <a:r>
              <a:rPr lang="es-MX" dirty="0" smtClean="0"/>
              <a:t> informalmente para referirse a una fase donde un producto todavía es inestable, aguarda todavía a que se eliminen los errores o a la puesta en práctica completa de toda su funcionalidad, pero satisface la mayoría de los requisitos.</a:t>
            </a:r>
          </a:p>
          <a:p>
            <a:r>
              <a:rPr lang="es-MX" dirty="0" smtClean="0"/>
              <a:t>El nombre se deriva de </a:t>
            </a:r>
            <a:r>
              <a:rPr lang="es-MX" dirty="0" smtClean="0">
                <a:hlinkClick r:id="rId2" action="ppaction://hlinkfile" tooltip="Alfa"/>
              </a:rPr>
              <a:t>alfa</a:t>
            </a:r>
            <a:r>
              <a:rPr lang="es-MX" dirty="0" smtClean="0"/>
              <a:t>, la primera letra en el </a:t>
            </a:r>
            <a:r>
              <a:rPr lang="es-MX" dirty="0" smtClean="0">
                <a:hlinkClick r:id="rId3" action="ppaction://hlinkfile" tooltip="Alfabeto griego"/>
              </a:rPr>
              <a:t>alfabeto griego</a:t>
            </a:r>
            <a:r>
              <a:rPr lang="es-MX" dirty="0" smtClean="0"/>
              <a:t>.</a:t>
            </a:r>
          </a:p>
          <a:p>
            <a:r>
              <a:rPr lang="es-MX" b="1" dirty="0" smtClean="0"/>
              <a:t>Beta</a:t>
            </a:r>
            <a:endParaRPr lang="es-MX" b="1" dirty="0" smtClean="0"/>
          </a:p>
          <a:p>
            <a:r>
              <a:rPr lang="es-MX" dirty="0" smtClean="0"/>
              <a:t>Una </a:t>
            </a:r>
            <a:r>
              <a:rPr lang="es-MX" b="1" dirty="0" smtClean="0"/>
              <a:t>versión beta</a:t>
            </a:r>
            <a:r>
              <a:rPr lang="es-MX" dirty="0" smtClean="0"/>
              <a:t> o </a:t>
            </a:r>
            <a:r>
              <a:rPr lang="es-MX" b="1" dirty="0" smtClean="0"/>
              <a:t>lanzamiento beta</a:t>
            </a:r>
            <a:r>
              <a:rPr lang="es-MX" dirty="0" smtClean="0"/>
              <a:t> representa generalmente la </a:t>
            </a:r>
            <a:r>
              <a:rPr lang="es-MX" i="1" dirty="0" smtClean="0"/>
              <a:t>primera versión completa</a:t>
            </a:r>
            <a:r>
              <a:rPr lang="es-MX" dirty="0" smtClean="0"/>
              <a:t> del </a:t>
            </a:r>
            <a:r>
              <a:rPr lang="es-MX" dirty="0" smtClean="0">
                <a:hlinkClick r:id="rId4" action="ppaction://hlinkfile" tooltip="Programa informático"/>
              </a:rPr>
              <a:t>programa informático</a:t>
            </a:r>
            <a:r>
              <a:rPr lang="es-MX" dirty="0" smtClean="0"/>
              <a:t> o de otro producto, que es posible que sea inestable pero útil para que las demostraciones internas y las inspecciones previas seleccionen a clientes. Algunos desarrolladores se refieren a esta etapa como </a:t>
            </a:r>
            <a:r>
              <a:rPr lang="es-MX" i="1" dirty="0" smtClean="0"/>
              <a:t>inspección previa (</a:t>
            </a:r>
            <a:r>
              <a:rPr lang="es-MX" i="1" dirty="0" err="1" smtClean="0"/>
              <a:t>preview</a:t>
            </a:r>
            <a:r>
              <a:rPr lang="es-MX" i="1" dirty="0" smtClean="0"/>
              <a:t>)</a:t>
            </a:r>
            <a:r>
              <a:rPr lang="es-MX" dirty="0" smtClean="0"/>
              <a:t> o como una </a:t>
            </a:r>
            <a:r>
              <a:rPr lang="es-MX" i="1" dirty="0" smtClean="0"/>
              <a:t>inspección previa técnica (</a:t>
            </a:r>
            <a:r>
              <a:rPr lang="es-MX" i="1" dirty="0" err="1" smtClean="0"/>
              <a:t>technical</a:t>
            </a:r>
            <a:r>
              <a:rPr lang="es-MX" i="1" dirty="0" smtClean="0"/>
              <a:t> </a:t>
            </a:r>
            <a:r>
              <a:rPr lang="es-MX" i="1" dirty="0" err="1" smtClean="0"/>
              <a:t>preview</a:t>
            </a:r>
            <a:r>
              <a:rPr lang="es-MX" i="1" dirty="0" smtClean="0"/>
              <a:t> [TP])</a:t>
            </a:r>
            <a:r>
              <a:rPr lang="es-MX" dirty="0" smtClean="0"/>
              <a:t>. Esta etapa comienza a menudo cuando los desarrolladores anuncian una congelación de las características del producto, indicando que no serán agregadas más características a esta versión y que solamente se harán pequeñas ediciones o se corregirán errores. Las versiones beta están en un paso intermedio en el ciclo de desarrollo completo. Los desarrolladores las lanzan a un grupo de </a:t>
            </a:r>
            <a:r>
              <a:rPr lang="es-MX" b="1" dirty="0" smtClean="0"/>
              <a:t>probadores beta</a:t>
            </a:r>
            <a:r>
              <a:rPr lang="es-MX" dirty="0" smtClean="0"/>
              <a:t> o </a:t>
            </a:r>
            <a:r>
              <a:rPr lang="es-MX" dirty="0" err="1" smtClean="0">
                <a:hlinkClick r:id="rId5" action="ppaction://hlinkfile" tooltip="Betatester"/>
              </a:rPr>
              <a:t>betatesters</a:t>
            </a:r>
            <a:r>
              <a:rPr lang="es-MX" dirty="0" smtClean="0"/>
              <a:t> (a veces el público en general) para una prueba de usuario. Los probadores divulgan cualquier </a:t>
            </a:r>
            <a:r>
              <a:rPr lang="es-MX" dirty="0" smtClean="0">
                <a:hlinkClick r:id="rId6" action="ppaction://hlinkfile" tooltip="Error de software"/>
              </a:rPr>
              <a:t>error</a:t>
            </a:r>
            <a:r>
              <a:rPr lang="es-MX" dirty="0" smtClean="0"/>
              <a:t> que encuentran y características, a veces de menor importancia, que quisieran ver en la versión final.</a:t>
            </a:r>
          </a:p>
          <a:p>
            <a:r>
              <a:rPr lang="es-MX" dirty="0" smtClean="0"/>
              <a:t>Cuando una versión beta llega a estar disponible para el público en general, a menudo es utilizada extensamente por los tecnológicamente expertos o familiarizados con versiones anteriores, como si el producto estuviera acabado. Generalmente los desarrolladores de las versiones betas del </a:t>
            </a:r>
            <a:r>
              <a:rPr lang="es-MX" dirty="0" smtClean="0">
                <a:hlinkClick r:id="rId7" action="ppaction://hlinkfile" tooltip="Freeware"/>
              </a:rPr>
              <a:t>software gratuito</a:t>
            </a:r>
            <a:r>
              <a:rPr lang="es-MX" dirty="0" smtClean="0"/>
              <a:t> o de </a:t>
            </a:r>
            <a:r>
              <a:rPr lang="es-MX" dirty="0" smtClean="0">
                <a:hlinkClick r:id="rId8" action="ppaction://hlinkfile" tooltip="Código abierto"/>
              </a:rPr>
              <a:t>código abierto</a:t>
            </a:r>
            <a:r>
              <a:rPr lang="es-MX" dirty="0" smtClean="0"/>
              <a:t> los lanzan al público en general, mientras que las versiones beta propietarias van a un grupo relativamente pequeño de probadores. En </a:t>
            </a:r>
            <a:r>
              <a:rPr lang="es-MX" dirty="0" smtClean="0">
                <a:hlinkClick r:id="rId9" action="ppaction://hlinkfile" tooltip="Febrero de 2005"/>
              </a:rPr>
              <a:t>febrero de 2005</a:t>
            </a:r>
            <a:r>
              <a:rPr lang="es-MX" dirty="0" smtClean="0"/>
              <a:t>, </a:t>
            </a:r>
            <a:r>
              <a:rPr lang="es-MX" dirty="0" err="1" smtClean="0"/>
              <a:t>ZDNet</a:t>
            </a:r>
            <a:r>
              <a:rPr lang="es-MX" dirty="0" smtClean="0"/>
              <a:t> publicó un artículo acerca del fenómeno reciente de las versiones beta que permanecían a menudo por años y que eran utilizada como si estuvieran en nivel de producción </a:t>
            </a:r>
            <a:r>
              <a:rPr lang="es-MX" dirty="0" smtClean="0">
                <a:hlinkClick r:id="rId10"/>
              </a:rPr>
              <a:t>[1]</a:t>
            </a:r>
            <a:r>
              <a:rPr lang="es-MX" dirty="0" smtClean="0"/>
              <a:t>. Observa que </a:t>
            </a:r>
            <a:r>
              <a:rPr lang="es-MX" dirty="0" err="1" smtClean="0">
                <a:hlinkClick r:id="rId11" action="ppaction://hlinkfile" tooltip="Gmail"/>
              </a:rPr>
              <a:t>Gmail</a:t>
            </a:r>
            <a:r>
              <a:rPr lang="es-MX" dirty="0" smtClean="0"/>
              <a:t>, igual que las </a:t>
            </a:r>
            <a:r>
              <a:rPr lang="es-MX" dirty="0" smtClean="0">
                <a:hlinkClick r:id="rId12" action="ppaction://hlinkfile" tooltip="Google"/>
              </a:rPr>
              <a:t>noticias de Google</a:t>
            </a:r>
            <a:r>
              <a:rPr lang="es-MX" dirty="0" smtClean="0"/>
              <a:t>, por ejemplo, estuvieron en beta por un período de tiempo muy largo (5 años). Esta técnica puede también permitir a un desarrollador retrasar el ofrecimiento de apoyo total o la responsabilidad de ediciones restantes. Los receptores de betas altamente propietarias pueden tener que firmar un acuerdo de no revelación.</a:t>
            </a:r>
          </a:p>
          <a:p>
            <a:r>
              <a:rPr lang="es-MX" dirty="0" smtClean="0"/>
              <a:t>Como esta es la segunda etapa en el ciclo de desarrollo que sigue la etapa de alfa, esta se nombra como la siguiente letra griega </a:t>
            </a:r>
            <a:r>
              <a:rPr lang="es-MX" dirty="0" smtClean="0">
                <a:hlinkClick r:id="rId13" action="ppaction://hlinkfile" tooltip="Beta"/>
              </a:rPr>
              <a:t>beta</a:t>
            </a:r>
            <a:r>
              <a:rPr lang="es-MX" dirty="0" smtClean="0"/>
              <a:t>.</a:t>
            </a:r>
          </a:p>
          <a:p>
            <a:endParaRPr lang="es-MX" dirty="0"/>
          </a:p>
        </p:txBody>
      </p:sp>
    </p:spTree>
  </p:cSld>
  <p:clrMapOvr>
    <a:masterClrMapping/>
  </p:clrMapOvr>
  <p:transition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lcaballero.files.wordpress.com/2007/08/apps-sl-grand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214422"/>
            <a:ext cx="6076950" cy="3448050"/>
          </a:xfrm>
          <a:prstGeom prst="rect">
            <a:avLst/>
          </a:prstGeom>
          <a:noFill/>
        </p:spPr>
      </p:pic>
      <p:pic>
        <p:nvPicPr>
          <p:cNvPr id="15364" name="Picture 4" descr="http://t2.gstatic.com/images?q=tbn:v4EGKoedov2dyM:http://www.logismarket.com.mx/ip/gcm-software-de-desarrollo-de-nuevos-productos-product-lifecycle-management-plm-optiva-471148-FGR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5000636"/>
            <a:ext cx="4714908" cy="150019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</TotalTime>
  <Words>605</Words>
  <Application>Microsoft Office PowerPoint</Application>
  <PresentationFormat>Presentación en pantalla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Aspecto</vt:lpstr>
      <vt:lpstr>SOFTWARE DE DESARROLLO</vt:lpstr>
      <vt:lpstr>Diapositiva 2</vt:lpstr>
      <vt:lpstr>Diapositiva 3</vt:lpstr>
    </vt:vector>
  </TitlesOfParts>
  <Company>sep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 DESARROLLO</dc:title>
  <dc:creator>ALEX</dc:creator>
  <cp:lastModifiedBy>Administrador</cp:lastModifiedBy>
  <cp:revision>2</cp:revision>
  <dcterms:created xsi:type="dcterms:W3CDTF">2009-10-21T14:19:38Z</dcterms:created>
  <dcterms:modified xsi:type="dcterms:W3CDTF">2009-10-21T22:55:32Z</dcterms:modified>
</cp:coreProperties>
</file>