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42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A9B24D-86DB-4011-98E4-9E6C2C0F899F}" type="datetimeFigureOut">
              <a:rPr lang="es-ES" smtClean="0"/>
              <a:t>21/10/2009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7323C8-A0FB-4D1F-898B-F62D840940F4}" type="slidenum">
              <a:rPr lang="es-ES" smtClean="0"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/>
              <a:t>Software de sistema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>
                <a:solidFill>
                  <a:schemeClr val="tx1"/>
                </a:solidFill>
                <a:latin typeface="Arial Narrow" pitchFamily="34" charset="0"/>
              </a:rPr>
              <a:t>A esta categoría pertenecen todos los programas que denominamos </a:t>
            </a:r>
            <a:r>
              <a:rPr lang="es-MX" b="1" dirty="0" smtClean="0">
                <a:solidFill>
                  <a:schemeClr val="tx1"/>
                </a:solidFill>
                <a:latin typeface="Arial Narrow" pitchFamily="34" charset="0"/>
              </a:rPr>
              <a:t>Sistemas Operativos.</a:t>
            </a:r>
            <a:endParaRPr lang="es-MX" dirty="0" smtClean="0">
              <a:solidFill>
                <a:schemeClr val="tx1"/>
              </a:solidFill>
              <a:latin typeface="Arial Narrow" pitchFamily="34" charset="0"/>
            </a:endParaRPr>
          </a:p>
          <a:p>
            <a:endParaRPr lang="es-E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>
                <a:latin typeface="Arial Narrow" pitchFamily="34" charset="0"/>
              </a:rPr>
              <a:t>¿Qué es un sistema operativo?</a:t>
            </a:r>
            <a:r>
              <a:rPr lang="es-MX" dirty="0" smtClean="0">
                <a:latin typeface="Arial Narrow" pitchFamily="34" charset="0"/>
              </a:rPr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120000"/>
              </a:lnSpc>
            </a:pPr>
            <a:r>
              <a:rPr lang="es-MX" dirty="0" smtClean="0">
                <a:latin typeface="Arial Narrow" pitchFamily="34" charset="0"/>
              </a:rPr>
              <a:t>Es el programa de control maestro del ordenador.</a:t>
            </a:r>
          </a:p>
          <a:p>
            <a:pPr algn="ctr">
              <a:lnSpc>
                <a:spcPct val="120000"/>
              </a:lnSpc>
            </a:pPr>
            <a:r>
              <a:rPr lang="es-MX" dirty="0" smtClean="0">
                <a:latin typeface="Arial Narrow" pitchFamily="34" charset="0"/>
              </a:rPr>
              <a:t>Es el software más importante, puesto que proporciona la plataforma lógica sobre la cual se pueden ejecutar los otros programas. Sin él, no podríamos trabajar con nuestro ordenador.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b="1" dirty="0" smtClean="0">
                <a:solidFill>
                  <a:srgbClr val="800080"/>
                </a:solidFill>
                <a:latin typeface="Arial Narrow" pitchFamily="34" charset="0"/>
              </a:rPr>
              <a:t>¿Cuáles son sus funciones?</a:t>
            </a:r>
            <a:r>
              <a:rPr lang="es-MX" dirty="0" smtClean="0">
                <a:solidFill>
                  <a:schemeClr val="hlink"/>
                </a:solidFill>
                <a:latin typeface="Arial Narrow" pitchFamily="34" charset="0"/>
              </a:rPr>
              <a:t> 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Posibilita la comunicación entre el usuario y el ordenador.</a:t>
            </a:r>
          </a:p>
          <a:p>
            <a:pPr>
              <a:buFontTx/>
              <a:buBlip>
                <a:blip r:embed="rId2"/>
              </a:buBlip>
            </a:pPr>
            <a:endParaRPr lang="es-MX" dirty="0" smtClean="0">
              <a:latin typeface="Arial Narrow" pitchFamily="34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 Carga en memoria RAM otros programas para su ejecución.</a:t>
            </a:r>
          </a:p>
          <a:p>
            <a:pPr>
              <a:buFontTx/>
              <a:buBlip>
                <a:blip r:embed="rId2"/>
              </a:buBlip>
            </a:pPr>
            <a:endParaRPr lang="es-MX" dirty="0" smtClean="0">
              <a:latin typeface="Arial Narrow" pitchFamily="34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 Coordina el trabajo entre el hardware y el resto del software.</a:t>
            </a:r>
          </a:p>
          <a:p>
            <a:pPr>
              <a:buFontTx/>
              <a:buBlip>
                <a:blip r:embed="rId2"/>
              </a:buBlip>
            </a:pPr>
            <a:endParaRPr lang="es-MX" dirty="0" smtClean="0">
              <a:latin typeface="Arial Narrow" pitchFamily="34" charset="0"/>
            </a:endParaRPr>
          </a:p>
          <a:p>
            <a:pPr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 Administra el almacenamiento de información.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28596" y="357166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s-MX" sz="4000" dirty="0" smtClean="0">
                <a:solidFill>
                  <a:srgbClr val="FF9966"/>
                </a:solidFill>
                <a:latin typeface="Arial Narrow" pitchFamily="34" charset="0"/>
              </a:rPr>
              <a:t>Comunicación entre el usuario y el ordenador:</a:t>
            </a:r>
            <a:r>
              <a:rPr lang="es-MX" sz="4000" b="1" dirty="0" smtClean="0">
                <a:solidFill>
                  <a:srgbClr val="800080"/>
                </a:solidFill>
                <a:latin typeface="Arial Narrow" pitchFamily="34" charset="0"/>
              </a:rPr>
              <a:t> </a:t>
            </a:r>
            <a:br>
              <a:rPr lang="es-MX" sz="4000" b="1" dirty="0" smtClean="0">
                <a:solidFill>
                  <a:srgbClr val="800080"/>
                </a:solidFill>
                <a:latin typeface="Arial Narrow" pitchFamily="34" charset="0"/>
              </a:rPr>
            </a:br>
            <a:r>
              <a:rPr lang="es-MX" sz="4000" b="1" dirty="0" smtClean="0">
                <a:solidFill>
                  <a:srgbClr val="800080"/>
                </a:solidFill>
                <a:latin typeface="Arial Narrow" pitchFamily="34" charset="0"/>
              </a:rPr>
              <a:t>La interfaz de usuario.</a:t>
            </a:r>
            <a:r>
              <a:rPr lang="es-MX" b="1" dirty="0" smtClean="0">
                <a:solidFill>
                  <a:srgbClr val="800080"/>
                </a:solidFill>
                <a:latin typeface="Arial Narrow" pitchFamily="34" charset="0"/>
              </a:rPr>
              <a:t/>
            </a:r>
            <a:br>
              <a:rPr lang="es-MX" b="1" dirty="0" smtClean="0">
                <a:solidFill>
                  <a:srgbClr val="800080"/>
                </a:solidFill>
                <a:latin typeface="Arial Narrow" pitchFamily="34" charset="0"/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>
                <a:latin typeface="Arial Narrow" pitchFamily="34" charset="0"/>
              </a:rPr>
              <a:t>Gráfica</a:t>
            </a:r>
            <a:r>
              <a:rPr lang="es-MX" dirty="0" smtClean="0">
                <a:solidFill>
                  <a:schemeClr val="hlink"/>
                </a:solidFill>
                <a:latin typeface="Arial Narrow" pitchFamily="34" charset="0"/>
              </a:rPr>
              <a:t> (GUI: Graphic User Interface).</a:t>
            </a:r>
          </a:p>
          <a:p>
            <a:pPr>
              <a:lnSpc>
                <a:spcPct val="120000"/>
              </a:lnSpc>
            </a:pPr>
            <a:r>
              <a:rPr lang="es-MX" dirty="0" smtClean="0"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 La metáfora de un escritorio, donde se muestran objetos gráficos para representar los recursos disponibles.</a:t>
            </a:r>
          </a:p>
          <a:p>
            <a:pPr>
              <a:lnSpc>
                <a:spcPct val="120000"/>
              </a:lnSpc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 El ratón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 Un grupo de herramientas gráficas especiales: Ventanas, íconos y menús.</a:t>
            </a:r>
          </a:p>
          <a:p>
            <a:endParaRPr lang="es-E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latin typeface="Arial Narrow" pitchFamily="34" charset="0"/>
              </a:rPr>
              <a:t>Herramientas gráficas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lnSpc>
                <a:spcPct val="120000"/>
              </a:lnSpc>
            </a:pPr>
            <a:r>
              <a:rPr lang="es-MX" dirty="0" smtClean="0">
                <a:latin typeface="Arial Narrow" pitchFamily="34" charset="0"/>
              </a:rPr>
              <a:t> Ventanas: Son marcos gráficos que representan programas y sus archivos asociados.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dirty="0" smtClean="0">
                <a:latin typeface="Arial Narrow" pitchFamily="34" charset="0"/>
              </a:rPr>
              <a:t> Iconos: Son dibujos que representan los recursos del ordenador. </a:t>
            </a:r>
          </a:p>
          <a:p>
            <a:pPr>
              <a:lnSpc>
                <a:spcPct val="120000"/>
              </a:lnSpc>
              <a:buFontTx/>
              <a:buChar char="•"/>
            </a:pPr>
            <a:r>
              <a:rPr lang="es-MX" dirty="0" smtClean="0">
                <a:latin typeface="Arial Narrow" pitchFamily="34" charset="0"/>
              </a:rPr>
              <a:t> Menús: Son listas de comandos relacionados entre sí.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57158" y="642918"/>
            <a:ext cx="8229600" cy="1143000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</a:pPr>
            <a:r>
              <a:rPr lang="es-MX" dirty="0" smtClean="0">
                <a:solidFill>
                  <a:srgbClr val="FF9966"/>
                </a:solidFill>
                <a:latin typeface="Arial Narrow" pitchFamily="34" charset="0"/>
              </a:rPr>
              <a:t>Comunicación entre el usuario y el ordenador:</a:t>
            </a:r>
            <a:r>
              <a:rPr lang="es-MX" b="1" dirty="0" smtClean="0">
                <a:solidFill>
                  <a:srgbClr val="800080"/>
                </a:solidFill>
                <a:latin typeface="Arial Narrow" pitchFamily="34" charset="0"/>
              </a:rPr>
              <a:t> </a:t>
            </a:r>
            <a:br>
              <a:rPr lang="es-MX" b="1" dirty="0" smtClean="0">
                <a:solidFill>
                  <a:srgbClr val="800080"/>
                </a:solidFill>
                <a:latin typeface="Arial Narrow" pitchFamily="34" charset="0"/>
              </a:rPr>
            </a:br>
            <a:r>
              <a:rPr lang="es-MX" b="1" dirty="0" smtClean="0">
                <a:solidFill>
                  <a:srgbClr val="800080"/>
                </a:solidFill>
                <a:latin typeface="Arial Narrow" pitchFamily="34" charset="0"/>
              </a:rPr>
              <a:t>La interfaz de línea de comandos.</a:t>
            </a:r>
            <a:br>
              <a:rPr lang="es-MX" b="1" dirty="0" smtClean="0">
                <a:solidFill>
                  <a:srgbClr val="800080"/>
                </a:solidFill>
                <a:latin typeface="Arial Narrow" pitchFamily="34" charset="0"/>
              </a:rPr>
            </a:b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20000"/>
              </a:lnSpc>
            </a:pPr>
            <a:r>
              <a:rPr lang="es-MX" dirty="0" smtClean="0">
                <a:latin typeface="Arial Narrow" pitchFamily="34" charset="0"/>
              </a:rPr>
              <a:t>Su uso se basa en:</a:t>
            </a:r>
          </a:p>
          <a:p>
            <a:pPr>
              <a:lnSpc>
                <a:spcPct val="120000"/>
              </a:lnSpc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 El conocimiento de los comandos que pertenecen al sistema operativo, por parte del usuario.</a:t>
            </a:r>
          </a:p>
          <a:p>
            <a:pPr>
              <a:lnSpc>
                <a:spcPct val="120000"/>
              </a:lnSpc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 El teclado como dispositivo de entrada. </a:t>
            </a:r>
          </a:p>
          <a:p>
            <a:pPr>
              <a:lnSpc>
                <a:spcPct val="120000"/>
              </a:lnSpc>
              <a:buFontTx/>
              <a:buBlip>
                <a:blip r:embed="rId2"/>
              </a:buBlip>
            </a:pPr>
            <a:r>
              <a:rPr lang="es-MX" dirty="0" smtClean="0">
                <a:latin typeface="Arial Narrow" pitchFamily="34" charset="0"/>
              </a:rPr>
              <a:t> Una línea latente en la pantalla, donde el usuario debe escribir cada comando. Esta línea se conoce como </a:t>
            </a:r>
            <a:r>
              <a:rPr lang="es-MX" i="1" dirty="0" smtClean="0">
                <a:latin typeface="Arial Narrow" pitchFamily="34" charset="0"/>
              </a:rPr>
              <a:t>prompt.</a:t>
            </a:r>
          </a:p>
          <a:p>
            <a:pPr algn="ctr">
              <a:lnSpc>
                <a:spcPct val="80000"/>
              </a:lnSpc>
              <a:buNone/>
            </a:pPr>
            <a:endParaRPr lang="es-E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dirty="0" smtClean="0">
                <a:solidFill>
                  <a:srgbClr val="800080"/>
                </a:solidFill>
                <a:latin typeface="Arial Narrow" pitchFamily="34" charset="0"/>
              </a:rPr>
              <a:t>Sistema Operativo: Funciones</a:t>
            </a:r>
            <a:endParaRPr lang="es-ES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>
                <a:solidFill>
                  <a:srgbClr val="FF9966"/>
                </a:solidFill>
                <a:latin typeface="Arial Narrow" pitchFamily="34" charset="0"/>
              </a:rPr>
              <a:t>Carga en memoria RAM otros programas para su ejecución.</a:t>
            </a:r>
          </a:p>
          <a:p>
            <a:r>
              <a:rPr lang="es-MX" dirty="0" smtClean="0">
                <a:solidFill>
                  <a:srgbClr val="FF9966"/>
                </a:solidFill>
                <a:latin typeface="Arial Narrow" pitchFamily="34" charset="0"/>
              </a:rPr>
              <a:t>Coordina el trabajo entre el hardware y el resto del software</a:t>
            </a:r>
            <a:endParaRPr lang="es-E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298</Words>
  <Application>Microsoft Office PowerPoint</Application>
  <PresentationFormat>Presentación en pantalla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Software de sistema</vt:lpstr>
      <vt:lpstr>¿Qué es un sistema operativo? </vt:lpstr>
      <vt:lpstr>¿Cuáles son sus funciones? </vt:lpstr>
      <vt:lpstr>Comunicación entre el usuario y el ordenador:  La interfaz de usuario. </vt:lpstr>
      <vt:lpstr>Herramientas gráficas</vt:lpstr>
      <vt:lpstr>Comunicación entre el usuario y el ordenador:  La interfaz de línea de comandos. </vt:lpstr>
      <vt:lpstr>Sistema Operativo: Funciones</vt:lpstr>
      <vt:lpstr>Diapositiva 8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de sistema</dc:title>
  <dc:creator>ALEX</dc:creator>
  <cp:lastModifiedBy>ALEX</cp:lastModifiedBy>
  <cp:revision>2</cp:revision>
  <dcterms:created xsi:type="dcterms:W3CDTF">2009-10-21T14:27:18Z</dcterms:created>
  <dcterms:modified xsi:type="dcterms:W3CDTF">2009-10-21T14:41:18Z</dcterms:modified>
</cp:coreProperties>
</file>