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ags/tag6.xml" ContentType="application/vnd.openxmlformats-officedocument.presentationml.tag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ags/tag4.xml" ContentType="application/vnd.openxmlformats-officedocument.presentationml.tags+xml"/>
  <Override PartName="/ppt/tags/tag5.xml" ContentType="application/vnd.openxmlformats-officedocument.presentationml.tags+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ppt/tags/tag1.xml" ContentType="application/vnd.openxmlformats-officedocument.presentationml.tags+xml"/>
  <Default Extension="wav" ContentType="audio/wav"/>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showOutlineIcons="0">
    <p:restoredLeft sz="19829" autoAdjust="0"/>
    <p:restoredTop sz="94660"/>
  </p:normalViewPr>
  <p:slideViewPr>
    <p:cSldViewPr>
      <p:cViewPr varScale="1">
        <p:scale>
          <a:sx n="70" d="100"/>
          <a:sy n="70" d="100"/>
        </p:scale>
        <p:origin x="-474"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bg>
      <p:bgRef idx="1002">
        <a:schemeClr val="bg2"/>
      </p:bgRef>
    </p:bg>
    <p:spTree>
      <p:nvGrpSpPr>
        <p:cNvPr id="1" name=""/>
        <p:cNvGrpSpPr/>
        <p:nvPr/>
      </p:nvGrpSpPr>
      <p:grpSpPr>
        <a:xfrm>
          <a:off x="0" y="0"/>
          <a:ext cx="0" cy="0"/>
          <a:chOff x="0" y="0"/>
          <a:chExt cx="0" cy="0"/>
        </a:xfrm>
      </p:grpSpPr>
      <p:sp>
        <p:nvSpPr>
          <p:cNvPr id="9" name="8 Título"/>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s-ES" smtClean="0"/>
              <a:t>Haga clic para modificar el estilo de título del patrón</a:t>
            </a:r>
            <a:endParaRPr kumimoji="0" lang="en-US"/>
          </a:p>
        </p:txBody>
      </p:sp>
      <p:sp>
        <p:nvSpPr>
          <p:cNvPr id="17" name="16 Subtítulo"/>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30" name="29 Marcador de fecha"/>
          <p:cNvSpPr>
            <a:spLocks noGrp="1"/>
          </p:cNvSpPr>
          <p:nvPr>
            <p:ph type="dt" sz="half" idx="10"/>
          </p:nvPr>
        </p:nvSpPr>
        <p:spPr/>
        <p:txBody>
          <a:bodyPr/>
          <a:lstStyle/>
          <a:p>
            <a:fld id="{B9DCF431-0035-4F72-87EE-9A272719C4EB}" type="datetimeFigureOut">
              <a:rPr lang="es-ES" smtClean="0"/>
              <a:t>03/12/2008</a:t>
            </a:fld>
            <a:endParaRPr lang="es-ES"/>
          </a:p>
        </p:txBody>
      </p:sp>
      <p:sp>
        <p:nvSpPr>
          <p:cNvPr id="19" name="18 Marcador de pie de página"/>
          <p:cNvSpPr>
            <a:spLocks noGrp="1"/>
          </p:cNvSpPr>
          <p:nvPr>
            <p:ph type="ftr" sz="quarter" idx="11"/>
          </p:nvPr>
        </p:nvSpPr>
        <p:spPr/>
        <p:txBody>
          <a:bodyPr/>
          <a:lstStyle/>
          <a:p>
            <a:endParaRPr lang="es-ES"/>
          </a:p>
        </p:txBody>
      </p:sp>
      <p:sp>
        <p:nvSpPr>
          <p:cNvPr id="27" name="26 Marcador de número de diapositiva"/>
          <p:cNvSpPr>
            <a:spLocks noGrp="1"/>
          </p:cNvSpPr>
          <p:nvPr>
            <p:ph type="sldNum" sz="quarter" idx="12"/>
          </p:nvPr>
        </p:nvSpPr>
        <p:spPr/>
        <p:txBody>
          <a:bodyPr/>
          <a:lstStyle/>
          <a:p>
            <a:fld id="{D42D8087-18D5-44DE-BD10-02E815AEC736}" type="slidenum">
              <a:rPr lang="es-ES" smtClean="0"/>
              <a:t>‹Nº›</a:t>
            </a:fld>
            <a:endParaRPr lang="es-E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B9DCF431-0035-4F72-87EE-9A272719C4EB}" type="datetimeFigureOut">
              <a:rPr lang="es-ES" smtClean="0"/>
              <a:t>03/12/2008</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D42D8087-18D5-44DE-BD10-02E815AEC736}" type="slidenum">
              <a:rPr lang="es-ES" smtClean="0"/>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914401"/>
            <a:ext cx="2057400" cy="5211763"/>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914401"/>
            <a:ext cx="6019800" cy="5211763"/>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B9DCF431-0035-4F72-87EE-9A272719C4EB}" type="datetimeFigureOut">
              <a:rPr lang="es-ES" smtClean="0"/>
              <a:t>03/12/2008</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D42D8087-18D5-44DE-BD10-02E815AEC736}" type="slidenum">
              <a:rPr lang="es-ES" smtClean="0"/>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B9DCF431-0035-4F72-87EE-9A272719C4EB}" type="datetimeFigureOut">
              <a:rPr lang="es-ES" smtClean="0"/>
              <a:t>03/12/2008</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D42D8087-18D5-44DE-BD10-02E815AEC736}" type="slidenum">
              <a:rPr lang="es-ES" smtClean="0"/>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Ref idx="1002">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p>
            <a:fld id="{B9DCF431-0035-4F72-87EE-9A272719C4EB}" type="datetimeFigureOut">
              <a:rPr lang="es-ES" smtClean="0"/>
              <a:t>03/12/2008</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D42D8087-18D5-44DE-BD10-02E815AEC736}" type="slidenum">
              <a:rPr lang="es-ES" smtClean="0"/>
              <a:t>‹Nº›</a:t>
            </a:fld>
            <a:endParaRPr lang="es-E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229600" cy="1143000"/>
          </a:xfrm>
        </p:spPr>
        <p:txBody>
          <a:bodyPr/>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B9DCF431-0035-4F72-87EE-9A272719C4EB}" type="datetimeFigureOut">
              <a:rPr lang="es-ES" smtClean="0"/>
              <a:t>03/12/2008</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D42D8087-18D5-44DE-BD10-02E815AEC736}" type="slidenum">
              <a:rPr lang="es-ES" smtClean="0"/>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229600" cy="1143000"/>
          </a:xfrm>
        </p:spPr>
        <p:txBody>
          <a:bodyPr tIns="45720" anchor="b"/>
          <a:lstStyle>
            <a:lvl1pPr>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p>
            <a:fld id="{B9DCF431-0035-4F72-87EE-9A272719C4EB}" type="datetimeFigureOut">
              <a:rPr lang="es-ES" smtClean="0"/>
              <a:t>03/12/2008</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D42D8087-18D5-44DE-BD10-02E815AEC736}" type="slidenum">
              <a:rPr lang="es-ES" smtClean="0"/>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p>
            <a:fld id="{B9DCF431-0035-4F72-87EE-9A272719C4EB}" type="datetimeFigureOut">
              <a:rPr lang="es-ES" smtClean="0"/>
              <a:t>03/12/2008</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D42D8087-18D5-44DE-BD10-02E815AEC736}" type="slidenum">
              <a:rPr lang="es-ES" smtClean="0"/>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B9DCF431-0035-4F72-87EE-9A272719C4EB}" type="datetimeFigureOut">
              <a:rPr lang="es-ES" smtClean="0"/>
              <a:t>03/12/2008</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D42D8087-18D5-44DE-BD10-02E815AEC736}" type="slidenum">
              <a:rPr lang="es-ES" smtClean="0"/>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B9DCF431-0035-4F72-87EE-9A272719C4EB}" type="datetimeFigureOut">
              <a:rPr lang="es-ES" smtClean="0"/>
              <a:t>03/12/2008</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D42D8087-18D5-44DE-BD10-02E815AEC736}" type="slidenum">
              <a:rPr lang="es-ES" smtClean="0"/>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9" name="8 Recortar y redondear rectángulo de esquina sencilla"/>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Triángulo rectángulo"/>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Título"/>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s-ES" smtClean="0"/>
              <a:t>Haga clic para modificar el estilo de título del patrón</a:t>
            </a:r>
            <a:endParaRPr kumimoji="0" lang="en-US"/>
          </a:p>
        </p:txBody>
      </p:sp>
      <p:sp>
        <p:nvSpPr>
          <p:cNvPr id="4" name="3 Marcador de texto"/>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5" name="4 Marcador de fecha"/>
          <p:cNvSpPr>
            <a:spLocks noGrp="1"/>
          </p:cNvSpPr>
          <p:nvPr>
            <p:ph type="dt" sz="half" idx="10"/>
          </p:nvPr>
        </p:nvSpPr>
        <p:spPr/>
        <p:txBody>
          <a:bodyPr/>
          <a:lstStyle/>
          <a:p>
            <a:fld id="{B9DCF431-0035-4F72-87EE-9A272719C4EB}" type="datetimeFigureOut">
              <a:rPr lang="es-ES" smtClean="0"/>
              <a:t>03/12/2008</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a:xfrm>
            <a:off x="8077200" y="6356350"/>
            <a:ext cx="609600" cy="365125"/>
          </a:xfrm>
        </p:spPr>
        <p:txBody>
          <a:bodyPr/>
          <a:lstStyle/>
          <a:p>
            <a:fld id="{D42D8087-18D5-44DE-BD10-02E815AEC736}" type="slidenum">
              <a:rPr lang="es-ES" smtClean="0"/>
              <a:t>‹Nº›</a:t>
            </a:fld>
            <a:endParaRPr lang="es-ES"/>
          </a:p>
        </p:txBody>
      </p:sp>
      <p:sp>
        <p:nvSpPr>
          <p:cNvPr id="3" name="2 Marcador de posición de imagen"/>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s-ES" smtClean="0"/>
              <a:t>Haga clic en el icono para agregar una imagen</a:t>
            </a:r>
            <a:endParaRPr kumimoji="0" lang="en-US" dirty="0"/>
          </a:p>
        </p:txBody>
      </p:sp>
      <p:sp>
        <p:nvSpPr>
          <p:cNvPr id="10" name="9 Forma libre"/>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Forma libre"/>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Forma libre"/>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Forma libre"/>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Marcador de título"/>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s-ES" smtClean="0"/>
              <a:t>Haga clic para modificar el estilo de título del patrón</a:t>
            </a:r>
            <a:endParaRPr kumimoji="0" lang="en-US"/>
          </a:p>
        </p:txBody>
      </p:sp>
      <p:sp>
        <p:nvSpPr>
          <p:cNvPr id="30" name="29 Marcador de texto"/>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0" name="9 Marcador de fecha"/>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B9DCF431-0035-4F72-87EE-9A272719C4EB}" type="datetimeFigureOut">
              <a:rPr lang="es-ES" smtClean="0"/>
              <a:t>03/12/2008</a:t>
            </a:fld>
            <a:endParaRPr lang="es-ES"/>
          </a:p>
        </p:txBody>
      </p:sp>
      <p:sp>
        <p:nvSpPr>
          <p:cNvPr id="22" name="21 Marcador de pie de página"/>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s-ES"/>
          </a:p>
        </p:txBody>
      </p:sp>
      <p:sp>
        <p:nvSpPr>
          <p:cNvPr id="18" name="17 Marcador de número de diapositiva"/>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D42D8087-18D5-44DE-BD10-02E815AEC736}" type="slidenum">
              <a:rPr lang="es-ES" smtClean="0"/>
              <a:t>‹Nº›</a:t>
            </a:fld>
            <a:endParaRPr lang="es-ES"/>
          </a:p>
        </p:txBody>
      </p:sp>
      <p:grpSp>
        <p:nvGrpSpPr>
          <p:cNvPr id="2" name="1 Grupo"/>
          <p:cNvGrpSpPr/>
          <p:nvPr/>
        </p:nvGrpSpPr>
        <p:grpSpPr>
          <a:xfrm>
            <a:off x="-19017" y="202408"/>
            <a:ext cx="9180548" cy="649224"/>
            <a:chOff x="-19045" y="216550"/>
            <a:chExt cx="9180548" cy="649224"/>
          </a:xfrm>
        </p:grpSpPr>
        <p:sp>
          <p:nvSpPr>
            <p:cNvPr id="12" name="11 Forma libre"/>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Forma libre"/>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Layout" Target="../slideLayouts/slideLayout1.xml"/><Relationship Id="rId1" Type="http://schemas.openxmlformats.org/officeDocument/2006/relationships/tags" Target="../tags/tag1.xml"/></Relationships>
</file>

<file path=ppt/slides/_rels/slide2.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4.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5.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normAutofit/>
          </a:bodyPr>
          <a:lstStyle/>
          <a:p>
            <a:pPr algn="ctr"/>
            <a:r>
              <a:rPr lang="es-ES" sz="8000" dirty="0" smtClean="0">
                <a:latin typeface="Times New Roman" pitchFamily="18" charset="0"/>
                <a:cs typeface="Times New Roman" pitchFamily="18" charset="0"/>
              </a:rPr>
              <a:t>PROTOCOLO</a:t>
            </a:r>
            <a:endParaRPr lang="es-ES" sz="8000" dirty="0">
              <a:latin typeface="Times New Roman" pitchFamily="18" charset="0"/>
              <a:cs typeface="Times New Roman" pitchFamily="18" charset="0"/>
            </a:endParaRPr>
          </a:p>
        </p:txBody>
      </p:sp>
    </p:spTree>
    <p:custDataLst>
      <p:tags r:id="rId1"/>
    </p:custDataLst>
  </p:cSld>
  <p:clrMapOvr>
    <a:masterClrMapping/>
  </p:clrMapOvr>
  <p:transition advTm="3907">
    <p:sndAc>
      <p:stSnd>
        <p:snd r:embed="rId3" name="drumroll.wav" builtIn="1"/>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style.rotation</p:attrName>
                                        </p:attrNameLst>
                                      </p:cBhvr>
                                      <p:tavLst>
                                        <p:tav tm="0">
                                          <p:val>
                                            <p:fltVal val="720"/>
                                          </p:val>
                                        </p:tav>
                                        <p:tav tm="100000">
                                          <p:val>
                                            <p:fltVal val="0"/>
                                          </p:val>
                                        </p:tav>
                                      </p:tavLst>
                                    </p:anim>
                                    <p:anim calcmode="lin" valueType="num">
                                      <p:cBhvr>
                                        <p:cTn id="9" dur="2000" fill="hold"/>
                                        <p:tgtEl>
                                          <p:spTgt spid="2"/>
                                        </p:tgtEl>
                                        <p:attrNameLst>
                                          <p:attrName>ppt_h</p:attrName>
                                        </p:attrNameLst>
                                      </p:cBhvr>
                                      <p:tavLst>
                                        <p:tav tm="0">
                                          <p:val>
                                            <p:fltVal val="0"/>
                                          </p:val>
                                        </p:tav>
                                        <p:tav tm="100000">
                                          <p:val>
                                            <p:strVal val="#ppt_h"/>
                                          </p:val>
                                        </p:tav>
                                      </p:tavLst>
                                    </p:anim>
                                    <p:anim calcmode="lin" valueType="num">
                                      <p:cBhvr>
                                        <p:cTn id="10" dur="2000" fill="hold"/>
                                        <p:tgtEl>
                                          <p:spTgt spid="2"/>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229600" cy="724648"/>
          </a:xfrm>
        </p:spPr>
        <p:txBody>
          <a:bodyPr>
            <a:normAutofit fontScale="90000"/>
          </a:bodyPr>
          <a:lstStyle/>
          <a:p>
            <a:pPr algn="ctr"/>
            <a:r>
              <a:rPr lang="es-ES" dirty="0" smtClean="0">
                <a:latin typeface="Times New Roman" pitchFamily="18" charset="0"/>
                <a:cs typeface="Times New Roman" pitchFamily="18" charset="0"/>
              </a:rPr>
              <a:t>IPX/SPX</a:t>
            </a:r>
            <a:endParaRPr lang="es-ES" dirty="0">
              <a:latin typeface="Times New Roman" pitchFamily="18" charset="0"/>
              <a:cs typeface="Times New Roman" pitchFamily="18" charset="0"/>
            </a:endParaRPr>
          </a:p>
        </p:txBody>
      </p:sp>
      <p:sp>
        <p:nvSpPr>
          <p:cNvPr id="3" name="2 Marcador de contenido"/>
          <p:cNvSpPr>
            <a:spLocks noGrp="1"/>
          </p:cNvSpPr>
          <p:nvPr>
            <p:ph idx="1"/>
          </p:nvPr>
        </p:nvSpPr>
        <p:spPr>
          <a:xfrm>
            <a:off x="457200" y="1643050"/>
            <a:ext cx="8229600" cy="4681550"/>
          </a:xfrm>
        </p:spPr>
        <p:txBody>
          <a:bodyPr>
            <a:noAutofit/>
          </a:bodyPr>
          <a:lstStyle/>
          <a:p>
            <a:pPr algn="just"/>
            <a:r>
              <a:rPr lang="es-ES" sz="2400" dirty="0" smtClean="0">
                <a:latin typeface="Times New Roman" pitchFamily="18" charset="0"/>
                <a:cs typeface="Times New Roman" pitchFamily="18" charset="0"/>
              </a:rPr>
              <a:t>IPX/SPX, cuyas siglas provienen de </a:t>
            </a:r>
            <a:r>
              <a:rPr lang="es-ES" sz="2400" dirty="0" err="1" smtClean="0">
                <a:latin typeface="Times New Roman" pitchFamily="18" charset="0"/>
                <a:cs typeface="Times New Roman" pitchFamily="18" charset="0"/>
              </a:rPr>
              <a:t>Internetwork</a:t>
            </a:r>
            <a:r>
              <a:rPr lang="es-ES" sz="2400" dirty="0" smtClean="0">
                <a:latin typeface="Times New Roman" pitchFamily="18" charset="0"/>
                <a:cs typeface="Times New Roman" pitchFamily="18" charset="0"/>
              </a:rPr>
              <a:t> </a:t>
            </a:r>
            <a:r>
              <a:rPr lang="es-ES" sz="2400" dirty="0" err="1" smtClean="0">
                <a:latin typeface="Times New Roman" pitchFamily="18" charset="0"/>
                <a:cs typeface="Times New Roman" pitchFamily="18" charset="0"/>
              </a:rPr>
              <a:t>Packet</a:t>
            </a:r>
            <a:r>
              <a:rPr lang="es-ES" sz="2400" dirty="0" smtClean="0">
                <a:latin typeface="Times New Roman" pitchFamily="18" charset="0"/>
                <a:cs typeface="Times New Roman" pitchFamily="18" charset="0"/>
              </a:rPr>
              <a:t> Exchange/</a:t>
            </a:r>
            <a:r>
              <a:rPr lang="es-ES" sz="2400" dirty="0" err="1" smtClean="0">
                <a:latin typeface="Times New Roman" pitchFamily="18" charset="0"/>
                <a:cs typeface="Times New Roman" pitchFamily="18" charset="0"/>
              </a:rPr>
              <a:t>Sequenced</a:t>
            </a:r>
            <a:r>
              <a:rPr lang="es-ES" sz="2400" dirty="0" smtClean="0">
                <a:latin typeface="Times New Roman" pitchFamily="18" charset="0"/>
                <a:cs typeface="Times New Roman" pitchFamily="18" charset="0"/>
              </a:rPr>
              <a:t> </a:t>
            </a:r>
            <a:r>
              <a:rPr lang="es-ES" sz="2400" dirty="0" err="1" smtClean="0">
                <a:latin typeface="Times New Roman" pitchFamily="18" charset="0"/>
                <a:cs typeface="Times New Roman" pitchFamily="18" charset="0"/>
              </a:rPr>
              <a:t>Packet</a:t>
            </a:r>
            <a:r>
              <a:rPr lang="es-ES" sz="2400" dirty="0" smtClean="0">
                <a:latin typeface="Times New Roman" pitchFamily="18" charset="0"/>
                <a:cs typeface="Times New Roman" pitchFamily="18" charset="0"/>
              </a:rPr>
              <a:t> Exchange (Intercambio de paquetes </a:t>
            </a:r>
            <a:r>
              <a:rPr lang="es-ES" sz="2400" dirty="0" err="1" smtClean="0">
                <a:latin typeface="Times New Roman" pitchFamily="18" charset="0"/>
                <a:cs typeface="Times New Roman" pitchFamily="18" charset="0"/>
              </a:rPr>
              <a:t>interred</a:t>
            </a:r>
            <a:r>
              <a:rPr lang="es-ES" sz="2400" dirty="0" smtClean="0">
                <a:latin typeface="Times New Roman" pitchFamily="18" charset="0"/>
                <a:cs typeface="Times New Roman" pitchFamily="18" charset="0"/>
              </a:rPr>
              <a:t>/Intercambio de paquetes secuenciales), es un protocolo de red utilizado por los sistemas operativos Novell </a:t>
            </a:r>
            <a:r>
              <a:rPr lang="es-ES" sz="2400" dirty="0" err="1" smtClean="0">
                <a:latin typeface="Times New Roman" pitchFamily="18" charset="0"/>
                <a:cs typeface="Times New Roman" pitchFamily="18" charset="0"/>
              </a:rPr>
              <a:t>Netware</a:t>
            </a:r>
            <a:r>
              <a:rPr lang="es-ES" sz="2400" dirty="0" smtClean="0">
                <a:latin typeface="Times New Roman" pitchFamily="18" charset="0"/>
                <a:cs typeface="Times New Roman" pitchFamily="18" charset="0"/>
              </a:rPr>
              <a:t>. Como UDP/IP, IPX es un protocolo de datagramas usado para comunicaciones no orientadas a conexión. IPX y SPX derivan de los protocolos IDP y SPP de los servicios de red de Xerox. </a:t>
            </a:r>
          </a:p>
          <a:p>
            <a:pPr algn="just"/>
            <a:r>
              <a:rPr lang="es-ES" sz="2400" dirty="0" smtClean="0">
                <a:latin typeface="Times New Roman" pitchFamily="18" charset="0"/>
                <a:cs typeface="Times New Roman" pitchFamily="18" charset="0"/>
              </a:rPr>
              <a:t>SPX es un protocolo de la capa de transporte (nivel 4 del modelo OSI) utilizado en redes Novell </a:t>
            </a:r>
            <a:r>
              <a:rPr lang="es-ES" sz="2400" dirty="0" err="1" smtClean="0">
                <a:latin typeface="Times New Roman" pitchFamily="18" charset="0"/>
                <a:cs typeface="Times New Roman" pitchFamily="18" charset="0"/>
              </a:rPr>
              <a:t>Netware</a:t>
            </a:r>
            <a:r>
              <a:rPr lang="es-ES" sz="2400" dirty="0" smtClean="0">
                <a:latin typeface="Times New Roman" pitchFamily="18" charset="0"/>
                <a:cs typeface="Times New Roman" pitchFamily="18" charset="0"/>
              </a:rPr>
              <a:t>. La capa SPX se sitúa encima de la capa IPX (nivel 3) y proporciona servicios orientados a conexión entre dos nodos de la red. SPX se utiliza principalmente para aplicaciones cliente/servidor. </a:t>
            </a:r>
          </a:p>
        </p:txBody>
      </p:sp>
    </p:spTree>
    <p:custDataLst>
      <p:tags r:id="rId1"/>
    </p:custDataLst>
  </p:cSld>
  <p:clrMapOvr>
    <a:masterClrMapping/>
  </p:clrMapOvr>
  <p:transition advTm="33062">
    <p:sndAc>
      <p:stSnd>
        <p:snd r:embed="rId3" name="drumroll.wav" builtIn="1"/>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to="" calcmode="lin" valueType="num">
                                      <p:cBhvr>
                                        <p:cTn id="7" dur="1" fill="hold"/>
                                        <p:tgtEl>
                                          <p:spTgt spid="2"/>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5"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p:cTn id="12" dur="500" decel="50000" fill="hold">
                                          <p:stCondLst>
                                            <p:cond delay="0"/>
                                          </p:stCondLst>
                                        </p:cTn>
                                        <p:tgtEl>
                                          <p:spTgt spid="3">
                                            <p:txEl>
                                              <p:pRg st="0" end="0"/>
                                            </p:txEl>
                                          </p:spTgt>
                                        </p:tgtEl>
                                        <p:attrNameLst>
                                          <p:attrName>style.rotation</p:attrName>
                                        </p:attrNameLst>
                                      </p:cBhvr>
                                      <p:tavLst>
                                        <p:tav tm="0">
                                          <p:val>
                                            <p:fltVal val="-90"/>
                                          </p:val>
                                        </p:tav>
                                        <p:tav tm="100000">
                                          <p:val>
                                            <p:fltVal val="0"/>
                                          </p:val>
                                        </p:tav>
                                      </p:tavLst>
                                    </p:anim>
                                    <p:anim calcmode="lin" valueType="num">
                                      <p:cBhvr>
                                        <p:cTn id="13" dur="500" decel="50000" fill="hold">
                                          <p:stCondLst>
                                            <p:cond delay="0"/>
                                          </p:stCondLst>
                                        </p:cTn>
                                        <p:tgtEl>
                                          <p:spTgt spid="3">
                                            <p:txEl>
                                              <p:pRg st="0" end="0"/>
                                            </p:txEl>
                                          </p:spTgt>
                                        </p:tgtEl>
                                        <p:attrNameLst>
                                          <p:attrName>ppt_w</p:attrName>
                                        </p:attrNameLst>
                                      </p:cBhvr>
                                      <p:tavLst>
                                        <p:tav tm="0">
                                          <p:val>
                                            <p:strVal val="#ppt_w"/>
                                          </p:val>
                                        </p:tav>
                                        <p:tav tm="100000">
                                          <p:val>
                                            <p:strVal val="#ppt_w*.05"/>
                                          </p:val>
                                        </p:tav>
                                      </p:tavLst>
                                    </p:anim>
                                    <p:anim calcmode="lin" valueType="num">
                                      <p:cBhvr>
                                        <p:cTn id="14" dur="500" accel="50000" fill="hold">
                                          <p:stCondLst>
                                            <p:cond delay="500"/>
                                          </p:stCondLst>
                                        </p:cTn>
                                        <p:tgtEl>
                                          <p:spTgt spid="3">
                                            <p:txEl>
                                              <p:pRg st="0" end="0"/>
                                            </p:txEl>
                                          </p:spTgt>
                                        </p:tgtEl>
                                        <p:attrNameLst>
                                          <p:attrName>ppt_w</p:attrName>
                                        </p:attrNameLst>
                                      </p:cBhvr>
                                      <p:tavLst>
                                        <p:tav tm="0">
                                          <p:val>
                                            <p:strVal val="#ppt_w*.05"/>
                                          </p:val>
                                        </p:tav>
                                        <p:tav tm="100000">
                                          <p:val>
                                            <p:strVal val="#ppt_w"/>
                                          </p:val>
                                        </p:tav>
                                      </p:tavLst>
                                    </p:anim>
                                    <p:anim calcmode="lin" valueType="num">
                                      <p:cBhvr>
                                        <p:cTn id="15" dur="1000" fill="hold"/>
                                        <p:tgtEl>
                                          <p:spTgt spid="3">
                                            <p:txEl>
                                              <p:pRg st="0" end="0"/>
                                            </p:txEl>
                                          </p:spTgt>
                                        </p:tgtEl>
                                        <p:attrNameLst>
                                          <p:attrName>ppt_h</p:attrName>
                                        </p:attrNameLst>
                                      </p:cBhvr>
                                      <p:tavLst>
                                        <p:tav tm="0">
                                          <p:val>
                                            <p:strVal val="#ppt_h"/>
                                          </p:val>
                                        </p:tav>
                                        <p:tav tm="100000">
                                          <p:val>
                                            <p:strVal val="#ppt_h"/>
                                          </p:val>
                                        </p:tav>
                                      </p:tavLst>
                                    </p:anim>
                                    <p:anim calcmode="lin" valueType="num">
                                      <p:cBhvr>
                                        <p:cTn id="16" dur="500" decel="50000" fill="hold">
                                          <p:stCondLst>
                                            <p:cond delay="0"/>
                                          </p:stCondLst>
                                        </p:cTn>
                                        <p:tgtEl>
                                          <p:spTgt spid="3">
                                            <p:txEl>
                                              <p:pRg st="0" end="0"/>
                                            </p:txEl>
                                          </p:spTgt>
                                        </p:tgtEl>
                                        <p:attrNameLst>
                                          <p:attrName>ppt_x</p:attrName>
                                        </p:attrNameLst>
                                      </p:cBhvr>
                                      <p:tavLst>
                                        <p:tav tm="0">
                                          <p:val>
                                            <p:strVal val="#ppt_x+.4"/>
                                          </p:val>
                                        </p:tav>
                                        <p:tav tm="100000">
                                          <p:val>
                                            <p:strVal val="#ppt_x"/>
                                          </p:val>
                                        </p:tav>
                                      </p:tavLst>
                                    </p:anim>
                                    <p:anim calcmode="lin" valueType="num">
                                      <p:cBhvr>
                                        <p:cTn id="17" dur="500" decel="50000" fill="hold">
                                          <p:stCondLst>
                                            <p:cond delay="0"/>
                                          </p:stCondLst>
                                        </p:cTn>
                                        <p:tgtEl>
                                          <p:spTgt spid="3">
                                            <p:txEl>
                                              <p:pRg st="0" end="0"/>
                                            </p:txEl>
                                          </p:spTgt>
                                        </p:tgtEl>
                                        <p:attrNameLst>
                                          <p:attrName>ppt_y</p:attrName>
                                        </p:attrNameLst>
                                      </p:cBhvr>
                                      <p:tavLst>
                                        <p:tav tm="0">
                                          <p:val>
                                            <p:strVal val="#ppt_y-.2"/>
                                          </p:val>
                                        </p:tav>
                                        <p:tav tm="100000">
                                          <p:val>
                                            <p:strVal val="#ppt_y+.1"/>
                                          </p:val>
                                        </p:tav>
                                      </p:tavLst>
                                    </p:anim>
                                    <p:anim calcmode="lin" valueType="num">
                                      <p:cBhvr>
                                        <p:cTn id="18" dur="500" accel="50000" fill="hold">
                                          <p:stCondLst>
                                            <p:cond delay="500"/>
                                          </p:stCondLst>
                                        </p:cTn>
                                        <p:tgtEl>
                                          <p:spTgt spid="3">
                                            <p:txEl>
                                              <p:pRg st="0" end="0"/>
                                            </p:txEl>
                                          </p:spTgt>
                                        </p:tgtEl>
                                        <p:attrNameLst>
                                          <p:attrName>ppt_y</p:attrName>
                                        </p:attrNameLst>
                                      </p:cBhvr>
                                      <p:tavLst>
                                        <p:tav tm="0">
                                          <p:val>
                                            <p:strVal val="#ppt_y+.1"/>
                                          </p:val>
                                        </p:tav>
                                        <p:tav tm="100000">
                                          <p:val>
                                            <p:strVal val="#ppt_y"/>
                                          </p:val>
                                        </p:tav>
                                      </p:tavLst>
                                    </p:anim>
                                    <p:animEffect transition="in" filter="fade">
                                      <p:cBhvr>
                                        <p:cTn id="19" dur="1000" decel="50000">
                                          <p:stCondLst>
                                            <p:cond delay="0"/>
                                          </p:stCondLst>
                                        </p:cTn>
                                        <p:tgtEl>
                                          <p:spTgt spid="3">
                                            <p:txEl>
                                              <p:pRg st="0" end="0"/>
                                            </p:txEl>
                                          </p:spTgt>
                                        </p:tgtEl>
                                      </p:cBhvr>
                                    </p:animEffect>
                                  </p:childTnLst>
                                </p:cTn>
                              </p:par>
                              <p:par>
                                <p:cTn id="20" presetID="25" presetClass="entr" presetSubtype="0" fill="hold" nodeType="with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 calcmode="lin" valueType="num">
                                      <p:cBhvr>
                                        <p:cTn id="22" dur="500" decel="50000" fill="hold">
                                          <p:stCondLst>
                                            <p:cond delay="0"/>
                                          </p:stCondLst>
                                        </p:cTn>
                                        <p:tgtEl>
                                          <p:spTgt spid="3">
                                            <p:txEl>
                                              <p:pRg st="1" end="1"/>
                                            </p:txEl>
                                          </p:spTgt>
                                        </p:tgtEl>
                                        <p:attrNameLst>
                                          <p:attrName>style.rotation</p:attrName>
                                        </p:attrNameLst>
                                      </p:cBhvr>
                                      <p:tavLst>
                                        <p:tav tm="0">
                                          <p:val>
                                            <p:fltVal val="-90"/>
                                          </p:val>
                                        </p:tav>
                                        <p:tav tm="100000">
                                          <p:val>
                                            <p:fltVal val="0"/>
                                          </p:val>
                                        </p:tav>
                                      </p:tavLst>
                                    </p:anim>
                                    <p:anim calcmode="lin" valueType="num">
                                      <p:cBhvr>
                                        <p:cTn id="23" dur="500" decel="50000" fill="hold">
                                          <p:stCondLst>
                                            <p:cond delay="0"/>
                                          </p:stCondLst>
                                        </p:cTn>
                                        <p:tgtEl>
                                          <p:spTgt spid="3">
                                            <p:txEl>
                                              <p:pRg st="1" end="1"/>
                                            </p:txEl>
                                          </p:spTgt>
                                        </p:tgtEl>
                                        <p:attrNameLst>
                                          <p:attrName>ppt_w</p:attrName>
                                        </p:attrNameLst>
                                      </p:cBhvr>
                                      <p:tavLst>
                                        <p:tav tm="0">
                                          <p:val>
                                            <p:strVal val="#ppt_w"/>
                                          </p:val>
                                        </p:tav>
                                        <p:tav tm="100000">
                                          <p:val>
                                            <p:strVal val="#ppt_w*.05"/>
                                          </p:val>
                                        </p:tav>
                                      </p:tavLst>
                                    </p:anim>
                                    <p:anim calcmode="lin" valueType="num">
                                      <p:cBhvr>
                                        <p:cTn id="24" dur="500" accel="50000" fill="hold">
                                          <p:stCondLst>
                                            <p:cond delay="500"/>
                                          </p:stCondLst>
                                        </p:cTn>
                                        <p:tgtEl>
                                          <p:spTgt spid="3">
                                            <p:txEl>
                                              <p:pRg st="1" end="1"/>
                                            </p:txEl>
                                          </p:spTgt>
                                        </p:tgtEl>
                                        <p:attrNameLst>
                                          <p:attrName>ppt_w</p:attrName>
                                        </p:attrNameLst>
                                      </p:cBhvr>
                                      <p:tavLst>
                                        <p:tav tm="0">
                                          <p:val>
                                            <p:strVal val="#ppt_w*.05"/>
                                          </p:val>
                                        </p:tav>
                                        <p:tav tm="100000">
                                          <p:val>
                                            <p:strVal val="#ppt_w"/>
                                          </p:val>
                                        </p:tav>
                                      </p:tavLst>
                                    </p:anim>
                                    <p:anim calcmode="lin" valueType="num">
                                      <p:cBhvr>
                                        <p:cTn id="25" dur="1000" fill="hold"/>
                                        <p:tgtEl>
                                          <p:spTgt spid="3">
                                            <p:txEl>
                                              <p:pRg st="1" end="1"/>
                                            </p:txEl>
                                          </p:spTgt>
                                        </p:tgtEl>
                                        <p:attrNameLst>
                                          <p:attrName>ppt_h</p:attrName>
                                        </p:attrNameLst>
                                      </p:cBhvr>
                                      <p:tavLst>
                                        <p:tav tm="0">
                                          <p:val>
                                            <p:strVal val="#ppt_h"/>
                                          </p:val>
                                        </p:tav>
                                        <p:tav tm="100000">
                                          <p:val>
                                            <p:strVal val="#ppt_h"/>
                                          </p:val>
                                        </p:tav>
                                      </p:tavLst>
                                    </p:anim>
                                    <p:anim calcmode="lin" valueType="num">
                                      <p:cBhvr>
                                        <p:cTn id="26" dur="500" decel="50000" fill="hold">
                                          <p:stCondLst>
                                            <p:cond delay="0"/>
                                          </p:stCondLst>
                                        </p:cTn>
                                        <p:tgtEl>
                                          <p:spTgt spid="3">
                                            <p:txEl>
                                              <p:pRg st="1" end="1"/>
                                            </p:txEl>
                                          </p:spTgt>
                                        </p:tgtEl>
                                        <p:attrNameLst>
                                          <p:attrName>ppt_x</p:attrName>
                                        </p:attrNameLst>
                                      </p:cBhvr>
                                      <p:tavLst>
                                        <p:tav tm="0">
                                          <p:val>
                                            <p:strVal val="#ppt_x+.4"/>
                                          </p:val>
                                        </p:tav>
                                        <p:tav tm="100000">
                                          <p:val>
                                            <p:strVal val="#ppt_x"/>
                                          </p:val>
                                        </p:tav>
                                      </p:tavLst>
                                    </p:anim>
                                    <p:anim calcmode="lin" valueType="num">
                                      <p:cBhvr>
                                        <p:cTn id="27" dur="500" decel="50000" fill="hold">
                                          <p:stCondLst>
                                            <p:cond delay="0"/>
                                          </p:stCondLst>
                                        </p:cTn>
                                        <p:tgtEl>
                                          <p:spTgt spid="3">
                                            <p:txEl>
                                              <p:pRg st="1" end="1"/>
                                            </p:txEl>
                                          </p:spTgt>
                                        </p:tgtEl>
                                        <p:attrNameLst>
                                          <p:attrName>ppt_y</p:attrName>
                                        </p:attrNameLst>
                                      </p:cBhvr>
                                      <p:tavLst>
                                        <p:tav tm="0">
                                          <p:val>
                                            <p:strVal val="#ppt_y-.2"/>
                                          </p:val>
                                        </p:tav>
                                        <p:tav tm="100000">
                                          <p:val>
                                            <p:strVal val="#ppt_y+.1"/>
                                          </p:val>
                                        </p:tav>
                                      </p:tavLst>
                                    </p:anim>
                                    <p:anim calcmode="lin" valueType="num">
                                      <p:cBhvr>
                                        <p:cTn id="28" dur="500" accel="50000" fill="hold">
                                          <p:stCondLst>
                                            <p:cond delay="500"/>
                                          </p:stCondLst>
                                        </p:cTn>
                                        <p:tgtEl>
                                          <p:spTgt spid="3">
                                            <p:txEl>
                                              <p:pRg st="1" end="1"/>
                                            </p:txEl>
                                          </p:spTgt>
                                        </p:tgtEl>
                                        <p:attrNameLst>
                                          <p:attrName>ppt_y</p:attrName>
                                        </p:attrNameLst>
                                      </p:cBhvr>
                                      <p:tavLst>
                                        <p:tav tm="0">
                                          <p:val>
                                            <p:strVal val="#ppt_y+.1"/>
                                          </p:val>
                                        </p:tav>
                                        <p:tav tm="100000">
                                          <p:val>
                                            <p:strVal val="#ppt_y"/>
                                          </p:val>
                                        </p:tav>
                                      </p:tavLst>
                                    </p:anim>
                                    <p:animEffect transition="in" filter="fade">
                                      <p:cBhvr>
                                        <p:cTn id="29" dur="1000" decel="50000">
                                          <p:stCondLst>
                                            <p:cond delay="0"/>
                                          </p:stCondLst>
                                        </p:cTn>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1071546"/>
            <a:ext cx="8229600" cy="5253054"/>
          </a:xfrm>
        </p:spPr>
        <p:txBody>
          <a:bodyPr/>
          <a:lstStyle/>
          <a:p>
            <a:endParaRPr lang="es-ES" sz="2400" dirty="0" smtClean="0">
              <a:latin typeface="Times New Roman" pitchFamily="18" charset="0"/>
              <a:cs typeface="Times New Roman" pitchFamily="18" charset="0"/>
            </a:endParaRPr>
          </a:p>
          <a:p>
            <a:pPr algn="just"/>
            <a:r>
              <a:rPr lang="es-ES" sz="2400" dirty="0" smtClean="0">
                <a:latin typeface="Times New Roman" pitchFamily="18" charset="0"/>
                <a:cs typeface="Times New Roman" pitchFamily="18" charset="0"/>
              </a:rPr>
              <a:t>SPX se utiliza principalmente para aplicaciones cliente/servidor. </a:t>
            </a:r>
          </a:p>
          <a:p>
            <a:pPr algn="just">
              <a:buNone/>
            </a:pPr>
            <a:r>
              <a:rPr lang="es-ES" sz="2400" dirty="0" smtClean="0">
                <a:latin typeface="Times New Roman" pitchFamily="18" charset="0"/>
                <a:cs typeface="Times New Roman" pitchFamily="18" charset="0"/>
              </a:rPr>
              <a:t>    Mientras </a:t>
            </a:r>
            <a:r>
              <a:rPr lang="es-ES" sz="2400" dirty="0" smtClean="0">
                <a:latin typeface="Times New Roman" pitchFamily="18" charset="0"/>
                <a:cs typeface="Times New Roman" pitchFamily="18" charset="0"/>
              </a:rPr>
              <a:t>que el protocolo IPX es similar a IP, SPX es similar a TCP. Juntos, por lo tanto, proporcionan servicios de conexión similares a TCP/IP. IPX se sitúa en el nivel de red del modelo OSI y es parte de la pila de protocolos IPX/SPX. IPX/SPX fue diseñado principalmente para redes de área local (</a:t>
            </a:r>
            <a:r>
              <a:rPr lang="es-ES" sz="2400" dirty="0" err="1" smtClean="0">
                <a:latin typeface="Times New Roman" pitchFamily="18" charset="0"/>
                <a:cs typeface="Times New Roman" pitchFamily="18" charset="0"/>
              </a:rPr>
              <a:t>LANs</a:t>
            </a:r>
            <a:r>
              <a:rPr lang="es-ES" sz="2400" dirty="0" smtClean="0">
                <a:latin typeface="Times New Roman" pitchFamily="18" charset="0"/>
                <a:cs typeface="Times New Roman" pitchFamily="18" charset="0"/>
              </a:rPr>
              <a:t>), y es un protocolo muy eficiente para este propósito (típicamente su rendimiento supera al de TCP/IP en una LAN).</a:t>
            </a:r>
          </a:p>
          <a:p>
            <a:pPr algn="just"/>
            <a:endParaRPr lang="es-ES" dirty="0" smtClean="0"/>
          </a:p>
          <a:p>
            <a:endParaRPr lang="es-ES" dirty="0"/>
          </a:p>
        </p:txBody>
      </p:sp>
    </p:spTree>
    <p:custDataLst>
      <p:tags r:id="rId1"/>
    </p:custDataLst>
  </p:cSld>
  <p:clrMapOvr>
    <a:masterClrMapping/>
  </p:clrMapOvr>
  <p:transition advTm="18781"/>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500" decel="50000" fill="hold">
                                          <p:stCondLst>
                                            <p:cond delay="0"/>
                                          </p:stCondLst>
                                        </p:cTn>
                                        <p:tgtEl>
                                          <p:spTgt spid="3">
                                            <p:txEl>
                                              <p:pRg st="1" end="1"/>
                                            </p:txEl>
                                          </p:spTgt>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3">
                                            <p:txEl>
                                              <p:pRg st="1" end="1"/>
                                            </p:txEl>
                                          </p:spTgt>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3">
                                            <p:txEl>
                                              <p:pRg st="1" end="1"/>
                                            </p:txEl>
                                          </p:spTgt>
                                        </p:tgtEl>
                                        <p:attrNameLst>
                                          <p:attrName>ppt_w</p:attrName>
                                        </p:attrNameLst>
                                      </p:cBhvr>
                                      <p:tavLst>
                                        <p:tav tm="0">
                                          <p:val>
                                            <p:strVal val="#ppt_w*.05"/>
                                          </p:val>
                                        </p:tav>
                                        <p:tav tm="100000">
                                          <p:val>
                                            <p:strVal val="#ppt_w"/>
                                          </p:val>
                                        </p:tav>
                                      </p:tavLst>
                                    </p:anim>
                                    <p:anim calcmode="lin" valueType="num">
                                      <p:cBhvr>
                                        <p:cTn id="10" dur="1000" fill="hold"/>
                                        <p:tgtEl>
                                          <p:spTgt spid="3">
                                            <p:txEl>
                                              <p:pRg st="1" end="1"/>
                                            </p:txEl>
                                          </p:spTgt>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3">
                                            <p:txEl>
                                              <p:pRg st="1" end="1"/>
                                            </p:txEl>
                                          </p:spTgt>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3">
                                            <p:txEl>
                                              <p:pRg st="1" end="1"/>
                                            </p:txEl>
                                          </p:spTgt>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3">
                                            <p:txEl>
                                              <p:pRg st="1" end="1"/>
                                            </p:txEl>
                                          </p:spTgt>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3">
                                            <p:txEl>
                                              <p:pRg st="1" end="1"/>
                                            </p:txEl>
                                          </p:spTgt>
                                        </p:tgtEl>
                                      </p:cBhvr>
                                    </p:animEffect>
                                  </p:childTnLst>
                                </p:cTn>
                              </p:par>
                              <p:par>
                                <p:cTn id="15" presetID="25" presetClass="entr" presetSubtype="0"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p:cTn id="17" dur="500" decel="50000" fill="hold">
                                          <p:stCondLst>
                                            <p:cond delay="0"/>
                                          </p:stCondLst>
                                        </p:cTn>
                                        <p:tgtEl>
                                          <p:spTgt spid="3">
                                            <p:txEl>
                                              <p:pRg st="2" end="2"/>
                                            </p:txEl>
                                          </p:spTgt>
                                        </p:tgtEl>
                                        <p:attrNameLst>
                                          <p:attrName>style.rotation</p:attrName>
                                        </p:attrNameLst>
                                      </p:cBhvr>
                                      <p:tavLst>
                                        <p:tav tm="0">
                                          <p:val>
                                            <p:fltVal val="-90"/>
                                          </p:val>
                                        </p:tav>
                                        <p:tav tm="100000">
                                          <p:val>
                                            <p:fltVal val="0"/>
                                          </p:val>
                                        </p:tav>
                                      </p:tavLst>
                                    </p:anim>
                                    <p:anim calcmode="lin" valueType="num">
                                      <p:cBhvr>
                                        <p:cTn id="18" dur="500" decel="50000" fill="hold">
                                          <p:stCondLst>
                                            <p:cond delay="0"/>
                                          </p:stCondLst>
                                        </p:cTn>
                                        <p:tgtEl>
                                          <p:spTgt spid="3">
                                            <p:txEl>
                                              <p:pRg st="2" end="2"/>
                                            </p:txEl>
                                          </p:spTgt>
                                        </p:tgtEl>
                                        <p:attrNameLst>
                                          <p:attrName>ppt_w</p:attrName>
                                        </p:attrNameLst>
                                      </p:cBhvr>
                                      <p:tavLst>
                                        <p:tav tm="0">
                                          <p:val>
                                            <p:strVal val="#ppt_w"/>
                                          </p:val>
                                        </p:tav>
                                        <p:tav tm="100000">
                                          <p:val>
                                            <p:strVal val="#ppt_w*.05"/>
                                          </p:val>
                                        </p:tav>
                                      </p:tavLst>
                                    </p:anim>
                                    <p:anim calcmode="lin" valueType="num">
                                      <p:cBhvr>
                                        <p:cTn id="19" dur="500" accel="50000" fill="hold">
                                          <p:stCondLst>
                                            <p:cond delay="500"/>
                                          </p:stCondLst>
                                        </p:cTn>
                                        <p:tgtEl>
                                          <p:spTgt spid="3">
                                            <p:txEl>
                                              <p:pRg st="2" end="2"/>
                                            </p:txEl>
                                          </p:spTgt>
                                        </p:tgtEl>
                                        <p:attrNameLst>
                                          <p:attrName>ppt_w</p:attrName>
                                        </p:attrNameLst>
                                      </p:cBhvr>
                                      <p:tavLst>
                                        <p:tav tm="0">
                                          <p:val>
                                            <p:strVal val="#ppt_w*.05"/>
                                          </p:val>
                                        </p:tav>
                                        <p:tav tm="100000">
                                          <p:val>
                                            <p:strVal val="#ppt_w"/>
                                          </p:val>
                                        </p:tav>
                                      </p:tavLst>
                                    </p:anim>
                                    <p:anim calcmode="lin" valueType="num">
                                      <p:cBhvr>
                                        <p:cTn id="20" dur="1000" fill="hold"/>
                                        <p:tgtEl>
                                          <p:spTgt spid="3">
                                            <p:txEl>
                                              <p:pRg st="2" end="2"/>
                                            </p:txEl>
                                          </p:spTgt>
                                        </p:tgtEl>
                                        <p:attrNameLst>
                                          <p:attrName>ppt_h</p:attrName>
                                        </p:attrNameLst>
                                      </p:cBhvr>
                                      <p:tavLst>
                                        <p:tav tm="0">
                                          <p:val>
                                            <p:strVal val="#ppt_h"/>
                                          </p:val>
                                        </p:tav>
                                        <p:tav tm="100000">
                                          <p:val>
                                            <p:strVal val="#ppt_h"/>
                                          </p:val>
                                        </p:tav>
                                      </p:tavLst>
                                    </p:anim>
                                    <p:anim calcmode="lin" valueType="num">
                                      <p:cBhvr>
                                        <p:cTn id="21" dur="500" decel="50000" fill="hold">
                                          <p:stCondLst>
                                            <p:cond delay="0"/>
                                          </p:stCondLst>
                                        </p:cTn>
                                        <p:tgtEl>
                                          <p:spTgt spid="3">
                                            <p:txEl>
                                              <p:pRg st="2" end="2"/>
                                            </p:txEl>
                                          </p:spTgt>
                                        </p:tgtEl>
                                        <p:attrNameLst>
                                          <p:attrName>ppt_x</p:attrName>
                                        </p:attrNameLst>
                                      </p:cBhvr>
                                      <p:tavLst>
                                        <p:tav tm="0">
                                          <p:val>
                                            <p:strVal val="#ppt_x+.4"/>
                                          </p:val>
                                        </p:tav>
                                        <p:tav tm="100000">
                                          <p:val>
                                            <p:strVal val="#ppt_x"/>
                                          </p:val>
                                        </p:tav>
                                      </p:tavLst>
                                    </p:anim>
                                    <p:anim calcmode="lin" valueType="num">
                                      <p:cBhvr>
                                        <p:cTn id="22" dur="500" decel="50000" fill="hold">
                                          <p:stCondLst>
                                            <p:cond delay="0"/>
                                          </p:stCondLst>
                                        </p:cTn>
                                        <p:tgtEl>
                                          <p:spTgt spid="3">
                                            <p:txEl>
                                              <p:pRg st="2" end="2"/>
                                            </p:txEl>
                                          </p:spTgt>
                                        </p:tgtEl>
                                        <p:attrNameLst>
                                          <p:attrName>ppt_y</p:attrName>
                                        </p:attrNameLst>
                                      </p:cBhvr>
                                      <p:tavLst>
                                        <p:tav tm="0">
                                          <p:val>
                                            <p:strVal val="#ppt_y-.2"/>
                                          </p:val>
                                        </p:tav>
                                        <p:tav tm="100000">
                                          <p:val>
                                            <p:strVal val="#ppt_y+.1"/>
                                          </p:val>
                                        </p:tav>
                                      </p:tavLst>
                                    </p:anim>
                                    <p:anim calcmode="lin" valueType="num">
                                      <p:cBhvr>
                                        <p:cTn id="23" dur="500" accel="50000" fill="hold">
                                          <p:stCondLst>
                                            <p:cond delay="500"/>
                                          </p:stCondLst>
                                        </p:cTn>
                                        <p:tgtEl>
                                          <p:spTgt spid="3">
                                            <p:txEl>
                                              <p:pRg st="2" end="2"/>
                                            </p:txEl>
                                          </p:spTgt>
                                        </p:tgtEl>
                                        <p:attrNameLst>
                                          <p:attrName>ppt_y</p:attrName>
                                        </p:attrNameLst>
                                      </p:cBhvr>
                                      <p:tavLst>
                                        <p:tav tm="0">
                                          <p:val>
                                            <p:strVal val="#ppt_y+.1"/>
                                          </p:val>
                                        </p:tav>
                                        <p:tav tm="100000">
                                          <p:val>
                                            <p:strVal val="#ppt_y"/>
                                          </p:val>
                                        </p:tav>
                                      </p:tavLst>
                                    </p:anim>
                                    <p:animEffect transition="in" filter="fade">
                                      <p:cBhvr>
                                        <p:cTn id="24" dur="1000" decel="50000">
                                          <p:stCondLst>
                                            <p:cond delay="0"/>
                                          </p:stCondLst>
                                        </p:cTn>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ES" dirty="0" smtClean="0">
                <a:latin typeface="Times New Roman" pitchFamily="18" charset="0"/>
                <a:cs typeface="Times New Roman" pitchFamily="18" charset="0"/>
              </a:rPr>
              <a:t>FTP</a:t>
            </a:r>
            <a:endParaRPr lang="es-ES" dirty="0">
              <a:latin typeface="Times New Roman" pitchFamily="18" charset="0"/>
              <a:cs typeface="Times New Roman" pitchFamily="18" charset="0"/>
            </a:endParaRPr>
          </a:p>
        </p:txBody>
      </p:sp>
      <p:sp>
        <p:nvSpPr>
          <p:cNvPr id="3" name="2 Marcador de contenido"/>
          <p:cNvSpPr>
            <a:spLocks noGrp="1"/>
          </p:cNvSpPr>
          <p:nvPr>
            <p:ph idx="1"/>
          </p:nvPr>
        </p:nvSpPr>
        <p:spPr/>
        <p:txBody>
          <a:bodyPr>
            <a:normAutofit fontScale="55000" lnSpcReduction="20000"/>
          </a:bodyPr>
          <a:lstStyle/>
          <a:p>
            <a:pPr algn="just"/>
            <a:r>
              <a:rPr lang="es-ES" sz="3400" dirty="0" smtClean="0">
                <a:latin typeface="Times New Roman" pitchFamily="18" charset="0"/>
                <a:cs typeface="Times New Roman" pitchFamily="18" charset="0"/>
              </a:rPr>
              <a:t> </a:t>
            </a:r>
            <a:r>
              <a:rPr lang="es-ES" sz="3400" dirty="0" smtClean="0">
                <a:latin typeface="Times New Roman" pitchFamily="18" charset="0"/>
                <a:cs typeface="Times New Roman" pitchFamily="18" charset="0"/>
              </a:rPr>
              <a:t>(</a:t>
            </a:r>
            <a:r>
              <a:rPr lang="es-ES" sz="3400" dirty="0" err="1" smtClean="0">
                <a:latin typeface="Times New Roman" pitchFamily="18" charset="0"/>
                <a:cs typeface="Times New Roman" pitchFamily="18" charset="0"/>
              </a:rPr>
              <a:t>File</a:t>
            </a:r>
            <a:r>
              <a:rPr lang="es-ES" sz="3400" dirty="0" smtClean="0">
                <a:latin typeface="Times New Roman" pitchFamily="18" charset="0"/>
                <a:cs typeface="Times New Roman" pitchFamily="18" charset="0"/>
              </a:rPr>
              <a:t> Transfer </a:t>
            </a:r>
            <a:r>
              <a:rPr lang="es-ES" sz="3400" dirty="0" err="1" smtClean="0">
                <a:latin typeface="Times New Roman" pitchFamily="18" charset="0"/>
                <a:cs typeface="Times New Roman" pitchFamily="18" charset="0"/>
              </a:rPr>
              <a:t>Protocol</a:t>
            </a:r>
            <a:r>
              <a:rPr lang="es-ES" sz="3400" dirty="0" smtClean="0">
                <a:latin typeface="Times New Roman" pitchFamily="18" charset="0"/>
                <a:cs typeface="Times New Roman" pitchFamily="18" charset="0"/>
              </a:rPr>
              <a:t>) es un protocolo de red para la transferencia de archivos entre sistemas conectados a una red TCP, basado en la arquitectura cliente-servidor. Desde un equipo cliente se puede conectar a un servidor para descargar archivos desde él o para enviarle archivos, independientemente del sistema operativo utilizado en cada equipo.</a:t>
            </a:r>
          </a:p>
          <a:p>
            <a:pPr algn="just"/>
            <a:r>
              <a:rPr lang="es-ES" sz="3400" dirty="0" smtClean="0">
                <a:latin typeface="Times New Roman" pitchFamily="18" charset="0"/>
                <a:cs typeface="Times New Roman" pitchFamily="18" charset="0"/>
              </a:rPr>
              <a:t>El Servicio FTP es ofrecido por la capa de Aplicación del modelo de capas de red TCP/IP al usuario, utilizando normalmente el puerto de red 20 y el 21. Un problema básico de FTP es que está pensado para ofrecer la máxima velocidad en la conexión, pero no la máxima seguridad, ya que todo el intercambio de información, desde el </a:t>
            </a:r>
            <a:r>
              <a:rPr lang="es-ES" sz="3400" dirty="0" err="1" smtClean="0">
                <a:latin typeface="Times New Roman" pitchFamily="18" charset="0"/>
                <a:cs typeface="Times New Roman" pitchFamily="18" charset="0"/>
              </a:rPr>
              <a:t>login</a:t>
            </a:r>
            <a:r>
              <a:rPr lang="es-ES" sz="3400" dirty="0" smtClean="0">
                <a:latin typeface="Times New Roman" pitchFamily="18" charset="0"/>
                <a:cs typeface="Times New Roman" pitchFamily="18" charset="0"/>
              </a:rPr>
              <a:t> y </a:t>
            </a:r>
            <a:r>
              <a:rPr lang="es-ES" sz="3400" dirty="0" err="1" smtClean="0">
                <a:latin typeface="Times New Roman" pitchFamily="18" charset="0"/>
                <a:cs typeface="Times New Roman" pitchFamily="18" charset="0"/>
              </a:rPr>
              <a:t>password</a:t>
            </a:r>
            <a:r>
              <a:rPr lang="es-ES" sz="3400" dirty="0" smtClean="0">
                <a:latin typeface="Times New Roman" pitchFamily="18" charset="0"/>
                <a:cs typeface="Times New Roman" pitchFamily="18" charset="0"/>
              </a:rPr>
              <a:t> del usuario en el servidor hasta la transferencia de cualquier archivo, se realiza en texto plano sin ningún tipo de cifrado, con lo que un posible atacante puede capturar este tráfico, acceder al servidor, o apropiarse de los archivos transferidos.</a:t>
            </a:r>
          </a:p>
          <a:p>
            <a:pPr algn="just"/>
            <a:r>
              <a:rPr lang="es-ES" sz="3400" dirty="0" smtClean="0">
                <a:latin typeface="Times New Roman" pitchFamily="18" charset="0"/>
                <a:cs typeface="Times New Roman" pitchFamily="18" charset="0"/>
              </a:rPr>
              <a:t>Para solucionar este problema son de gran utilidad aplicaciones como </a:t>
            </a:r>
            <a:r>
              <a:rPr lang="es-ES" sz="3400" dirty="0" err="1" smtClean="0">
                <a:latin typeface="Times New Roman" pitchFamily="18" charset="0"/>
                <a:cs typeface="Times New Roman" pitchFamily="18" charset="0"/>
              </a:rPr>
              <a:t>scp</a:t>
            </a:r>
            <a:r>
              <a:rPr lang="es-ES" sz="3400" dirty="0" smtClean="0">
                <a:latin typeface="Times New Roman" pitchFamily="18" charset="0"/>
                <a:cs typeface="Times New Roman" pitchFamily="18" charset="0"/>
              </a:rPr>
              <a:t> y </a:t>
            </a:r>
            <a:r>
              <a:rPr lang="es-ES" sz="3400" dirty="0" err="1" smtClean="0">
                <a:latin typeface="Times New Roman" pitchFamily="18" charset="0"/>
                <a:cs typeface="Times New Roman" pitchFamily="18" charset="0"/>
              </a:rPr>
              <a:t>sftp</a:t>
            </a:r>
            <a:r>
              <a:rPr lang="es-ES" sz="3400" dirty="0" smtClean="0">
                <a:latin typeface="Times New Roman" pitchFamily="18" charset="0"/>
                <a:cs typeface="Times New Roman" pitchFamily="18" charset="0"/>
              </a:rPr>
              <a:t>, incluidas en el paquete SSH, que permiten transferir archivos pero cifrando todo el tráfico.</a:t>
            </a:r>
          </a:p>
          <a:p>
            <a:pPr algn="just"/>
            <a:endParaRPr lang="es-ES" dirty="0"/>
          </a:p>
        </p:txBody>
      </p:sp>
    </p:spTree>
    <p:custDataLst>
      <p:tags r:id="rId1"/>
    </p:custDataLst>
  </p:cSld>
  <p:clrMapOvr>
    <a:masterClrMapping/>
  </p:clrMapOvr>
  <p:transition advTm="20485">
    <p:sndAc>
      <p:stSnd>
        <p:snd r:embed="rId3" name="drumroll.wav" builtIn="1"/>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to="" calcmode="lin" valueType="num">
                                      <p:cBhvr>
                                        <p:cTn id="7" dur="1" fill="hold"/>
                                        <p:tgtEl>
                                          <p:spTgt spid="2"/>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5"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p:cTn id="12" dur="500" decel="50000" fill="hold">
                                          <p:stCondLst>
                                            <p:cond delay="0"/>
                                          </p:stCondLst>
                                        </p:cTn>
                                        <p:tgtEl>
                                          <p:spTgt spid="3">
                                            <p:txEl>
                                              <p:pRg st="0" end="0"/>
                                            </p:txEl>
                                          </p:spTgt>
                                        </p:tgtEl>
                                        <p:attrNameLst>
                                          <p:attrName>style.rotation</p:attrName>
                                        </p:attrNameLst>
                                      </p:cBhvr>
                                      <p:tavLst>
                                        <p:tav tm="0">
                                          <p:val>
                                            <p:fltVal val="-90"/>
                                          </p:val>
                                        </p:tav>
                                        <p:tav tm="100000">
                                          <p:val>
                                            <p:fltVal val="0"/>
                                          </p:val>
                                        </p:tav>
                                      </p:tavLst>
                                    </p:anim>
                                    <p:anim calcmode="lin" valueType="num">
                                      <p:cBhvr>
                                        <p:cTn id="13" dur="500" decel="50000" fill="hold">
                                          <p:stCondLst>
                                            <p:cond delay="0"/>
                                          </p:stCondLst>
                                        </p:cTn>
                                        <p:tgtEl>
                                          <p:spTgt spid="3">
                                            <p:txEl>
                                              <p:pRg st="0" end="0"/>
                                            </p:txEl>
                                          </p:spTgt>
                                        </p:tgtEl>
                                        <p:attrNameLst>
                                          <p:attrName>ppt_w</p:attrName>
                                        </p:attrNameLst>
                                      </p:cBhvr>
                                      <p:tavLst>
                                        <p:tav tm="0">
                                          <p:val>
                                            <p:strVal val="#ppt_w"/>
                                          </p:val>
                                        </p:tav>
                                        <p:tav tm="100000">
                                          <p:val>
                                            <p:strVal val="#ppt_w*.05"/>
                                          </p:val>
                                        </p:tav>
                                      </p:tavLst>
                                    </p:anim>
                                    <p:anim calcmode="lin" valueType="num">
                                      <p:cBhvr>
                                        <p:cTn id="14" dur="500" accel="50000" fill="hold">
                                          <p:stCondLst>
                                            <p:cond delay="500"/>
                                          </p:stCondLst>
                                        </p:cTn>
                                        <p:tgtEl>
                                          <p:spTgt spid="3">
                                            <p:txEl>
                                              <p:pRg st="0" end="0"/>
                                            </p:txEl>
                                          </p:spTgt>
                                        </p:tgtEl>
                                        <p:attrNameLst>
                                          <p:attrName>ppt_w</p:attrName>
                                        </p:attrNameLst>
                                      </p:cBhvr>
                                      <p:tavLst>
                                        <p:tav tm="0">
                                          <p:val>
                                            <p:strVal val="#ppt_w*.05"/>
                                          </p:val>
                                        </p:tav>
                                        <p:tav tm="100000">
                                          <p:val>
                                            <p:strVal val="#ppt_w"/>
                                          </p:val>
                                        </p:tav>
                                      </p:tavLst>
                                    </p:anim>
                                    <p:anim calcmode="lin" valueType="num">
                                      <p:cBhvr>
                                        <p:cTn id="15" dur="1000" fill="hold"/>
                                        <p:tgtEl>
                                          <p:spTgt spid="3">
                                            <p:txEl>
                                              <p:pRg st="0" end="0"/>
                                            </p:txEl>
                                          </p:spTgt>
                                        </p:tgtEl>
                                        <p:attrNameLst>
                                          <p:attrName>ppt_h</p:attrName>
                                        </p:attrNameLst>
                                      </p:cBhvr>
                                      <p:tavLst>
                                        <p:tav tm="0">
                                          <p:val>
                                            <p:strVal val="#ppt_h"/>
                                          </p:val>
                                        </p:tav>
                                        <p:tav tm="100000">
                                          <p:val>
                                            <p:strVal val="#ppt_h"/>
                                          </p:val>
                                        </p:tav>
                                      </p:tavLst>
                                    </p:anim>
                                    <p:anim calcmode="lin" valueType="num">
                                      <p:cBhvr>
                                        <p:cTn id="16" dur="500" decel="50000" fill="hold">
                                          <p:stCondLst>
                                            <p:cond delay="0"/>
                                          </p:stCondLst>
                                        </p:cTn>
                                        <p:tgtEl>
                                          <p:spTgt spid="3">
                                            <p:txEl>
                                              <p:pRg st="0" end="0"/>
                                            </p:txEl>
                                          </p:spTgt>
                                        </p:tgtEl>
                                        <p:attrNameLst>
                                          <p:attrName>ppt_x</p:attrName>
                                        </p:attrNameLst>
                                      </p:cBhvr>
                                      <p:tavLst>
                                        <p:tav tm="0">
                                          <p:val>
                                            <p:strVal val="#ppt_x+.4"/>
                                          </p:val>
                                        </p:tav>
                                        <p:tav tm="100000">
                                          <p:val>
                                            <p:strVal val="#ppt_x"/>
                                          </p:val>
                                        </p:tav>
                                      </p:tavLst>
                                    </p:anim>
                                    <p:anim calcmode="lin" valueType="num">
                                      <p:cBhvr>
                                        <p:cTn id="17" dur="500" decel="50000" fill="hold">
                                          <p:stCondLst>
                                            <p:cond delay="0"/>
                                          </p:stCondLst>
                                        </p:cTn>
                                        <p:tgtEl>
                                          <p:spTgt spid="3">
                                            <p:txEl>
                                              <p:pRg st="0" end="0"/>
                                            </p:txEl>
                                          </p:spTgt>
                                        </p:tgtEl>
                                        <p:attrNameLst>
                                          <p:attrName>ppt_y</p:attrName>
                                        </p:attrNameLst>
                                      </p:cBhvr>
                                      <p:tavLst>
                                        <p:tav tm="0">
                                          <p:val>
                                            <p:strVal val="#ppt_y-.2"/>
                                          </p:val>
                                        </p:tav>
                                        <p:tav tm="100000">
                                          <p:val>
                                            <p:strVal val="#ppt_y+.1"/>
                                          </p:val>
                                        </p:tav>
                                      </p:tavLst>
                                    </p:anim>
                                    <p:anim calcmode="lin" valueType="num">
                                      <p:cBhvr>
                                        <p:cTn id="18" dur="500" accel="50000" fill="hold">
                                          <p:stCondLst>
                                            <p:cond delay="500"/>
                                          </p:stCondLst>
                                        </p:cTn>
                                        <p:tgtEl>
                                          <p:spTgt spid="3">
                                            <p:txEl>
                                              <p:pRg st="0" end="0"/>
                                            </p:txEl>
                                          </p:spTgt>
                                        </p:tgtEl>
                                        <p:attrNameLst>
                                          <p:attrName>ppt_y</p:attrName>
                                        </p:attrNameLst>
                                      </p:cBhvr>
                                      <p:tavLst>
                                        <p:tav tm="0">
                                          <p:val>
                                            <p:strVal val="#ppt_y+.1"/>
                                          </p:val>
                                        </p:tav>
                                        <p:tav tm="100000">
                                          <p:val>
                                            <p:strVal val="#ppt_y"/>
                                          </p:val>
                                        </p:tav>
                                      </p:tavLst>
                                    </p:anim>
                                    <p:animEffect transition="in" filter="fade">
                                      <p:cBhvr>
                                        <p:cTn id="19" dur="1000" decel="50000">
                                          <p:stCondLst>
                                            <p:cond delay="0"/>
                                          </p:stCondLst>
                                        </p:cTn>
                                        <p:tgtEl>
                                          <p:spTgt spid="3">
                                            <p:txEl>
                                              <p:pRg st="0" end="0"/>
                                            </p:txEl>
                                          </p:spTgt>
                                        </p:tgtEl>
                                      </p:cBhvr>
                                    </p:animEffect>
                                  </p:childTnLst>
                                </p:cTn>
                              </p:par>
                              <p:par>
                                <p:cTn id="20" presetID="25" presetClass="entr" presetSubtype="0" fill="hold" nodeType="with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 calcmode="lin" valueType="num">
                                      <p:cBhvr>
                                        <p:cTn id="22" dur="500" decel="50000" fill="hold">
                                          <p:stCondLst>
                                            <p:cond delay="0"/>
                                          </p:stCondLst>
                                        </p:cTn>
                                        <p:tgtEl>
                                          <p:spTgt spid="3">
                                            <p:txEl>
                                              <p:pRg st="1" end="1"/>
                                            </p:txEl>
                                          </p:spTgt>
                                        </p:tgtEl>
                                        <p:attrNameLst>
                                          <p:attrName>style.rotation</p:attrName>
                                        </p:attrNameLst>
                                      </p:cBhvr>
                                      <p:tavLst>
                                        <p:tav tm="0">
                                          <p:val>
                                            <p:fltVal val="-90"/>
                                          </p:val>
                                        </p:tav>
                                        <p:tav tm="100000">
                                          <p:val>
                                            <p:fltVal val="0"/>
                                          </p:val>
                                        </p:tav>
                                      </p:tavLst>
                                    </p:anim>
                                    <p:anim calcmode="lin" valueType="num">
                                      <p:cBhvr>
                                        <p:cTn id="23" dur="500" decel="50000" fill="hold">
                                          <p:stCondLst>
                                            <p:cond delay="0"/>
                                          </p:stCondLst>
                                        </p:cTn>
                                        <p:tgtEl>
                                          <p:spTgt spid="3">
                                            <p:txEl>
                                              <p:pRg st="1" end="1"/>
                                            </p:txEl>
                                          </p:spTgt>
                                        </p:tgtEl>
                                        <p:attrNameLst>
                                          <p:attrName>ppt_w</p:attrName>
                                        </p:attrNameLst>
                                      </p:cBhvr>
                                      <p:tavLst>
                                        <p:tav tm="0">
                                          <p:val>
                                            <p:strVal val="#ppt_w"/>
                                          </p:val>
                                        </p:tav>
                                        <p:tav tm="100000">
                                          <p:val>
                                            <p:strVal val="#ppt_w*.05"/>
                                          </p:val>
                                        </p:tav>
                                      </p:tavLst>
                                    </p:anim>
                                    <p:anim calcmode="lin" valueType="num">
                                      <p:cBhvr>
                                        <p:cTn id="24" dur="500" accel="50000" fill="hold">
                                          <p:stCondLst>
                                            <p:cond delay="500"/>
                                          </p:stCondLst>
                                        </p:cTn>
                                        <p:tgtEl>
                                          <p:spTgt spid="3">
                                            <p:txEl>
                                              <p:pRg st="1" end="1"/>
                                            </p:txEl>
                                          </p:spTgt>
                                        </p:tgtEl>
                                        <p:attrNameLst>
                                          <p:attrName>ppt_w</p:attrName>
                                        </p:attrNameLst>
                                      </p:cBhvr>
                                      <p:tavLst>
                                        <p:tav tm="0">
                                          <p:val>
                                            <p:strVal val="#ppt_w*.05"/>
                                          </p:val>
                                        </p:tav>
                                        <p:tav tm="100000">
                                          <p:val>
                                            <p:strVal val="#ppt_w"/>
                                          </p:val>
                                        </p:tav>
                                      </p:tavLst>
                                    </p:anim>
                                    <p:anim calcmode="lin" valueType="num">
                                      <p:cBhvr>
                                        <p:cTn id="25" dur="1000" fill="hold"/>
                                        <p:tgtEl>
                                          <p:spTgt spid="3">
                                            <p:txEl>
                                              <p:pRg st="1" end="1"/>
                                            </p:txEl>
                                          </p:spTgt>
                                        </p:tgtEl>
                                        <p:attrNameLst>
                                          <p:attrName>ppt_h</p:attrName>
                                        </p:attrNameLst>
                                      </p:cBhvr>
                                      <p:tavLst>
                                        <p:tav tm="0">
                                          <p:val>
                                            <p:strVal val="#ppt_h"/>
                                          </p:val>
                                        </p:tav>
                                        <p:tav tm="100000">
                                          <p:val>
                                            <p:strVal val="#ppt_h"/>
                                          </p:val>
                                        </p:tav>
                                      </p:tavLst>
                                    </p:anim>
                                    <p:anim calcmode="lin" valueType="num">
                                      <p:cBhvr>
                                        <p:cTn id="26" dur="500" decel="50000" fill="hold">
                                          <p:stCondLst>
                                            <p:cond delay="0"/>
                                          </p:stCondLst>
                                        </p:cTn>
                                        <p:tgtEl>
                                          <p:spTgt spid="3">
                                            <p:txEl>
                                              <p:pRg st="1" end="1"/>
                                            </p:txEl>
                                          </p:spTgt>
                                        </p:tgtEl>
                                        <p:attrNameLst>
                                          <p:attrName>ppt_x</p:attrName>
                                        </p:attrNameLst>
                                      </p:cBhvr>
                                      <p:tavLst>
                                        <p:tav tm="0">
                                          <p:val>
                                            <p:strVal val="#ppt_x+.4"/>
                                          </p:val>
                                        </p:tav>
                                        <p:tav tm="100000">
                                          <p:val>
                                            <p:strVal val="#ppt_x"/>
                                          </p:val>
                                        </p:tav>
                                      </p:tavLst>
                                    </p:anim>
                                    <p:anim calcmode="lin" valueType="num">
                                      <p:cBhvr>
                                        <p:cTn id="27" dur="500" decel="50000" fill="hold">
                                          <p:stCondLst>
                                            <p:cond delay="0"/>
                                          </p:stCondLst>
                                        </p:cTn>
                                        <p:tgtEl>
                                          <p:spTgt spid="3">
                                            <p:txEl>
                                              <p:pRg st="1" end="1"/>
                                            </p:txEl>
                                          </p:spTgt>
                                        </p:tgtEl>
                                        <p:attrNameLst>
                                          <p:attrName>ppt_y</p:attrName>
                                        </p:attrNameLst>
                                      </p:cBhvr>
                                      <p:tavLst>
                                        <p:tav tm="0">
                                          <p:val>
                                            <p:strVal val="#ppt_y-.2"/>
                                          </p:val>
                                        </p:tav>
                                        <p:tav tm="100000">
                                          <p:val>
                                            <p:strVal val="#ppt_y+.1"/>
                                          </p:val>
                                        </p:tav>
                                      </p:tavLst>
                                    </p:anim>
                                    <p:anim calcmode="lin" valueType="num">
                                      <p:cBhvr>
                                        <p:cTn id="28" dur="500" accel="50000" fill="hold">
                                          <p:stCondLst>
                                            <p:cond delay="500"/>
                                          </p:stCondLst>
                                        </p:cTn>
                                        <p:tgtEl>
                                          <p:spTgt spid="3">
                                            <p:txEl>
                                              <p:pRg st="1" end="1"/>
                                            </p:txEl>
                                          </p:spTgt>
                                        </p:tgtEl>
                                        <p:attrNameLst>
                                          <p:attrName>ppt_y</p:attrName>
                                        </p:attrNameLst>
                                      </p:cBhvr>
                                      <p:tavLst>
                                        <p:tav tm="0">
                                          <p:val>
                                            <p:strVal val="#ppt_y+.1"/>
                                          </p:val>
                                        </p:tav>
                                        <p:tav tm="100000">
                                          <p:val>
                                            <p:strVal val="#ppt_y"/>
                                          </p:val>
                                        </p:tav>
                                      </p:tavLst>
                                    </p:anim>
                                    <p:animEffect transition="in" filter="fade">
                                      <p:cBhvr>
                                        <p:cTn id="29" dur="1000" decel="50000">
                                          <p:stCondLst>
                                            <p:cond delay="0"/>
                                          </p:stCondLst>
                                        </p:cTn>
                                        <p:tgtEl>
                                          <p:spTgt spid="3">
                                            <p:txEl>
                                              <p:pRg st="1" end="1"/>
                                            </p:txEl>
                                          </p:spTgt>
                                        </p:tgtEl>
                                      </p:cBhvr>
                                    </p:animEffect>
                                  </p:childTnLst>
                                </p:cTn>
                              </p:par>
                              <p:par>
                                <p:cTn id="30" presetID="25" presetClass="entr" presetSubtype="0" fill="hold" nodeType="withEffect">
                                  <p:stCondLst>
                                    <p:cond delay="0"/>
                                  </p:stCondLst>
                                  <p:childTnLst>
                                    <p:set>
                                      <p:cBhvr>
                                        <p:cTn id="31" dur="1" fill="hold">
                                          <p:stCondLst>
                                            <p:cond delay="0"/>
                                          </p:stCondLst>
                                        </p:cTn>
                                        <p:tgtEl>
                                          <p:spTgt spid="3">
                                            <p:txEl>
                                              <p:pRg st="2" end="2"/>
                                            </p:txEl>
                                          </p:spTgt>
                                        </p:tgtEl>
                                        <p:attrNameLst>
                                          <p:attrName>style.visibility</p:attrName>
                                        </p:attrNameLst>
                                      </p:cBhvr>
                                      <p:to>
                                        <p:strVal val="visible"/>
                                      </p:to>
                                    </p:set>
                                    <p:anim calcmode="lin" valueType="num">
                                      <p:cBhvr>
                                        <p:cTn id="32" dur="500" decel="50000" fill="hold">
                                          <p:stCondLst>
                                            <p:cond delay="0"/>
                                          </p:stCondLst>
                                        </p:cTn>
                                        <p:tgtEl>
                                          <p:spTgt spid="3">
                                            <p:txEl>
                                              <p:pRg st="2" end="2"/>
                                            </p:txEl>
                                          </p:spTgt>
                                        </p:tgtEl>
                                        <p:attrNameLst>
                                          <p:attrName>style.rotation</p:attrName>
                                        </p:attrNameLst>
                                      </p:cBhvr>
                                      <p:tavLst>
                                        <p:tav tm="0">
                                          <p:val>
                                            <p:fltVal val="-90"/>
                                          </p:val>
                                        </p:tav>
                                        <p:tav tm="100000">
                                          <p:val>
                                            <p:fltVal val="0"/>
                                          </p:val>
                                        </p:tav>
                                      </p:tavLst>
                                    </p:anim>
                                    <p:anim calcmode="lin" valueType="num">
                                      <p:cBhvr>
                                        <p:cTn id="33" dur="500" decel="50000" fill="hold">
                                          <p:stCondLst>
                                            <p:cond delay="0"/>
                                          </p:stCondLst>
                                        </p:cTn>
                                        <p:tgtEl>
                                          <p:spTgt spid="3">
                                            <p:txEl>
                                              <p:pRg st="2" end="2"/>
                                            </p:txEl>
                                          </p:spTgt>
                                        </p:tgtEl>
                                        <p:attrNameLst>
                                          <p:attrName>ppt_w</p:attrName>
                                        </p:attrNameLst>
                                      </p:cBhvr>
                                      <p:tavLst>
                                        <p:tav tm="0">
                                          <p:val>
                                            <p:strVal val="#ppt_w"/>
                                          </p:val>
                                        </p:tav>
                                        <p:tav tm="100000">
                                          <p:val>
                                            <p:strVal val="#ppt_w*.05"/>
                                          </p:val>
                                        </p:tav>
                                      </p:tavLst>
                                    </p:anim>
                                    <p:anim calcmode="lin" valueType="num">
                                      <p:cBhvr>
                                        <p:cTn id="34" dur="500" accel="50000" fill="hold">
                                          <p:stCondLst>
                                            <p:cond delay="500"/>
                                          </p:stCondLst>
                                        </p:cTn>
                                        <p:tgtEl>
                                          <p:spTgt spid="3">
                                            <p:txEl>
                                              <p:pRg st="2" end="2"/>
                                            </p:txEl>
                                          </p:spTgt>
                                        </p:tgtEl>
                                        <p:attrNameLst>
                                          <p:attrName>ppt_w</p:attrName>
                                        </p:attrNameLst>
                                      </p:cBhvr>
                                      <p:tavLst>
                                        <p:tav tm="0">
                                          <p:val>
                                            <p:strVal val="#ppt_w*.05"/>
                                          </p:val>
                                        </p:tav>
                                        <p:tav tm="100000">
                                          <p:val>
                                            <p:strVal val="#ppt_w"/>
                                          </p:val>
                                        </p:tav>
                                      </p:tavLst>
                                    </p:anim>
                                    <p:anim calcmode="lin" valueType="num">
                                      <p:cBhvr>
                                        <p:cTn id="35" dur="1000" fill="hold"/>
                                        <p:tgtEl>
                                          <p:spTgt spid="3">
                                            <p:txEl>
                                              <p:pRg st="2" end="2"/>
                                            </p:txEl>
                                          </p:spTgt>
                                        </p:tgtEl>
                                        <p:attrNameLst>
                                          <p:attrName>ppt_h</p:attrName>
                                        </p:attrNameLst>
                                      </p:cBhvr>
                                      <p:tavLst>
                                        <p:tav tm="0">
                                          <p:val>
                                            <p:strVal val="#ppt_h"/>
                                          </p:val>
                                        </p:tav>
                                        <p:tav tm="100000">
                                          <p:val>
                                            <p:strVal val="#ppt_h"/>
                                          </p:val>
                                        </p:tav>
                                      </p:tavLst>
                                    </p:anim>
                                    <p:anim calcmode="lin" valueType="num">
                                      <p:cBhvr>
                                        <p:cTn id="36" dur="500" decel="50000" fill="hold">
                                          <p:stCondLst>
                                            <p:cond delay="0"/>
                                          </p:stCondLst>
                                        </p:cTn>
                                        <p:tgtEl>
                                          <p:spTgt spid="3">
                                            <p:txEl>
                                              <p:pRg st="2" end="2"/>
                                            </p:txEl>
                                          </p:spTgt>
                                        </p:tgtEl>
                                        <p:attrNameLst>
                                          <p:attrName>ppt_x</p:attrName>
                                        </p:attrNameLst>
                                      </p:cBhvr>
                                      <p:tavLst>
                                        <p:tav tm="0">
                                          <p:val>
                                            <p:strVal val="#ppt_x+.4"/>
                                          </p:val>
                                        </p:tav>
                                        <p:tav tm="100000">
                                          <p:val>
                                            <p:strVal val="#ppt_x"/>
                                          </p:val>
                                        </p:tav>
                                      </p:tavLst>
                                    </p:anim>
                                    <p:anim calcmode="lin" valueType="num">
                                      <p:cBhvr>
                                        <p:cTn id="37" dur="500" decel="50000" fill="hold">
                                          <p:stCondLst>
                                            <p:cond delay="0"/>
                                          </p:stCondLst>
                                        </p:cTn>
                                        <p:tgtEl>
                                          <p:spTgt spid="3">
                                            <p:txEl>
                                              <p:pRg st="2" end="2"/>
                                            </p:txEl>
                                          </p:spTgt>
                                        </p:tgtEl>
                                        <p:attrNameLst>
                                          <p:attrName>ppt_y</p:attrName>
                                        </p:attrNameLst>
                                      </p:cBhvr>
                                      <p:tavLst>
                                        <p:tav tm="0">
                                          <p:val>
                                            <p:strVal val="#ppt_y-.2"/>
                                          </p:val>
                                        </p:tav>
                                        <p:tav tm="100000">
                                          <p:val>
                                            <p:strVal val="#ppt_y+.1"/>
                                          </p:val>
                                        </p:tav>
                                      </p:tavLst>
                                    </p:anim>
                                    <p:anim calcmode="lin" valueType="num">
                                      <p:cBhvr>
                                        <p:cTn id="38" dur="500" accel="50000" fill="hold">
                                          <p:stCondLst>
                                            <p:cond delay="500"/>
                                          </p:stCondLst>
                                        </p:cTn>
                                        <p:tgtEl>
                                          <p:spTgt spid="3">
                                            <p:txEl>
                                              <p:pRg st="2" end="2"/>
                                            </p:txEl>
                                          </p:spTgt>
                                        </p:tgtEl>
                                        <p:attrNameLst>
                                          <p:attrName>ppt_y</p:attrName>
                                        </p:attrNameLst>
                                      </p:cBhvr>
                                      <p:tavLst>
                                        <p:tav tm="0">
                                          <p:val>
                                            <p:strVal val="#ppt_y+.1"/>
                                          </p:val>
                                        </p:tav>
                                        <p:tav tm="100000">
                                          <p:val>
                                            <p:strVal val="#ppt_y"/>
                                          </p:val>
                                        </p:tav>
                                      </p:tavLst>
                                    </p:anim>
                                    <p:animEffect transition="in" filter="fade">
                                      <p:cBhvr>
                                        <p:cTn id="39" dur="1000" decel="50000">
                                          <p:stCondLst>
                                            <p:cond delay="0"/>
                                          </p:stCondLst>
                                        </p:cTn>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ES" dirty="0" smtClean="0">
                <a:latin typeface="Times New Roman" pitchFamily="18" charset="0"/>
                <a:cs typeface="Times New Roman" pitchFamily="18" charset="0"/>
              </a:rPr>
              <a:t>HTTP</a:t>
            </a:r>
            <a:endParaRPr lang="es-ES" dirty="0">
              <a:latin typeface="Times New Roman" pitchFamily="18" charset="0"/>
              <a:cs typeface="Times New Roman" pitchFamily="18" charset="0"/>
            </a:endParaRPr>
          </a:p>
        </p:txBody>
      </p:sp>
      <p:sp>
        <p:nvSpPr>
          <p:cNvPr id="3" name="2 Marcador de contenido"/>
          <p:cNvSpPr>
            <a:spLocks noGrp="1"/>
          </p:cNvSpPr>
          <p:nvPr>
            <p:ph idx="1"/>
          </p:nvPr>
        </p:nvSpPr>
        <p:spPr/>
        <p:txBody>
          <a:bodyPr>
            <a:normAutofit/>
          </a:bodyPr>
          <a:lstStyle/>
          <a:p>
            <a:pPr algn="just"/>
            <a:r>
              <a:rPr lang="es-ES" sz="2400" dirty="0" smtClean="0">
                <a:latin typeface="Times New Roman" pitchFamily="18" charset="0"/>
                <a:cs typeface="Times New Roman" pitchFamily="18" charset="0"/>
              </a:rPr>
              <a:t>P</a:t>
            </a:r>
            <a:r>
              <a:rPr lang="es-ES" sz="2400" dirty="0" smtClean="0">
                <a:latin typeface="Times New Roman" pitchFamily="18" charset="0"/>
                <a:cs typeface="Times New Roman" pitchFamily="18" charset="0"/>
              </a:rPr>
              <a:t>rotocolo </a:t>
            </a:r>
            <a:r>
              <a:rPr lang="es-ES" sz="2400" dirty="0" smtClean="0">
                <a:latin typeface="Times New Roman" pitchFamily="18" charset="0"/>
                <a:cs typeface="Times New Roman" pitchFamily="18" charset="0"/>
              </a:rPr>
              <a:t>sin estado, es decir, que no guarda ninguna información sobre conexiones anteriores. Al finalizar la transacción todos los datos se pierden. Por esto se popularizaron las cookies, que son pequeños archivos guardados en el propio ordenador que puede leer un sitio web al establecer conexión con él, y de esta forma reconocer a un visitante que ya estuvo en ese sitio anteriormente. Gracias a esta identificación, el sitio web puede almacenar gran número de información sobre cada visitante, ofreciéndole así un mejor servicio. </a:t>
            </a:r>
            <a:endParaRPr lang="es-ES" sz="2400" dirty="0">
              <a:latin typeface="Times New Roman" pitchFamily="18" charset="0"/>
              <a:cs typeface="Times New Roman" pitchFamily="18" charset="0"/>
            </a:endParaRPr>
          </a:p>
        </p:txBody>
      </p:sp>
    </p:spTree>
    <p:custDataLst>
      <p:tags r:id="rId1"/>
    </p:custDataLst>
  </p:cSld>
  <p:clrMapOvr>
    <a:masterClrMapping/>
  </p:clrMapOvr>
  <p:transition advTm="18891">
    <p:sndAc>
      <p:stSnd>
        <p:snd r:embed="rId3" name="drumroll.wav" builtIn="1"/>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to="" calcmode="lin" valueType="num">
                                      <p:cBhvr>
                                        <p:cTn id="7" dur="1" fill="hold"/>
                                        <p:tgtEl>
                                          <p:spTgt spid="2"/>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to="" calcmode="lin" valueType="num">
                                      <p:cBhvr>
                                        <p:cTn id="12" dur="1" fill="hold"/>
                                        <p:tgtEl>
                                          <p:spTgt spid="3">
                                            <p:txEl>
                                              <p:pRg st="0" end="0"/>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ES" dirty="0" smtClean="0">
                <a:latin typeface="Times New Roman" pitchFamily="18" charset="0"/>
                <a:cs typeface="Times New Roman" pitchFamily="18" charset="0"/>
              </a:rPr>
              <a:t>TCP/IP</a:t>
            </a:r>
            <a:endParaRPr lang="es-ES" dirty="0">
              <a:latin typeface="Times New Roman" pitchFamily="18" charset="0"/>
              <a:cs typeface="Times New Roman" pitchFamily="18" charset="0"/>
            </a:endParaRPr>
          </a:p>
        </p:txBody>
      </p:sp>
      <p:sp>
        <p:nvSpPr>
          <p:cNvPr id="3" name="2 Marcador de contenido"/>
          <p:cNvSpPr>
            <a:spLocks noGrp="1"/>
          </p:cNvSpPr>
          <p:nvPr>
            <p:ph idx="1"/>
          </p:nvPr>
        </p:nvSpPr>
        <p:spPr>
          <a:xfrm>
            <a:off x="457200" y="2214554"/>
            <a:ext cx="8229600" cy="4110046"/>
          </a:xfrm>
        </p:spPr>
        <p:txBody>
          <a:bodyPr/>
          <a:lstStyle/>
          <a:p>
            <a:pPr algn="just"/>
            <a:r>
              <a:rPr lang="es-ES" sz="2400" dirty="0" smtClean="0">
                <a:latin typeface="Times New Roman" pitchFamily="18" charset="0"/>
                <a:cs typeface="Times New Roman" pitchFamily="18" charset="0"/>
              </a:rPr>
              <a:t>El protocolo de control de transmisión (TCP) pertenece al nivel de transporte, siendo el encargado de dividir el mensaje original en datagramas de menor tamaño, y por lo tanto, mucho más manejables. Los datagramas serán dirigidos a través del protocolo IP de forma individual. El protocolo TCP se encarga además de añadir cierta información necesaria a cada uno de los datagramas. Esta información se añade al inicio de los datos que componen el datagrama en forma de cabecera.</a:t>
            </a:r>
          </a:p>
          <a:p>
            <a:endParaRPr lang="es-ES" dirty="0"/>
          </a:p>
        </p:txBody>
      </p:sp>
    </p:spTree>
    <p:custDataLst>
      <p:tags r:id="rId1"/>
    </p:custDataLst>
  </p:cSld>
  <p:clrMapOvr>
    <a:masterClrMapping/>
  </p:clrMapOvr>
  <p:transition advTm="42234"/>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decel="50000" fill="hold">
                                          <p:stCondLst>
                                            <p:cond delay="0"/>
                                          </p:stCondLst>
                                        </p:cTn>
                                        <p:tgtEl>
                                          <p:spTgt spid="2"/>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2"/>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2"/>
                                        </p:tgtEl>
                                        <p:attrNameLst>
                                          <p:attrName>ppt_w</p:attrName>
                                        </p:attrNameLst>
                                      </p:cBhvr>
                                      <p:tavLst>
                                        <p:tav tm="0">
                                          <p:val>
                                            <p:strVal val="#ppt_w*.05"/>
                                          </p:val>
                                        </p:tav>
                                        <p:tav tm="100000">
                                          <p:val>
                                            <p:strVal val="#ppt_w"/>
                                          </p:val>
                                        </p:tav>
                                      </p:tavLst>
                                    </p:anim>
                                    <p:anim calcmode="lin" valueType="num">
                                      <p:cBhvr>
                                        <p:cTn id="10" dur="1000" fill="hold"/>
                                        <p:tgtEl>
                                          <p:spTgt spid="2"/>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2"/>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2"/>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2"/>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2"/>
                                        </p:tgtEl>
                                      </p:cBhvr>
                                    </p:animEffect>
                                  </p:childTnLst>
                                </p:cTn>
                              </p:par>
                            </p:childTnLst>
                          </p:cTn>
                        </p:par>
                      </p:childTnLst>
                    </p:cTn>
                  </p:par>
                  <p:par>
                    <p:cTn id="15" fill="hold">
                      <p:stCondLst>
                        <p:cond delay="indefinite"/>
                      </p:stCondLst>
                      <p:childTnLst>
                        <p:par>
                          <p:cTn id="16" fill="hold">
                            <p:stCondLst>
                              <p:cond delay="0"/>
                            </p:stCondLst>
                            <p:childTnLst>
                              <p:par>
                                <p:cTn id="17" presetID="24" presetClass="entr" presetSubtype="0" fill="hold"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 to="" calcmode="lin" valueType="num">
                                      <p:cBhvr>
                                        <p:cTn id="19" dur="1" fill="hold"/>
                                        <p:tgtEl>
                                          <p:spTgt spid="3">
                                            <p:txEl>
                                              <p:pRg st="0" end="0"/>
                                            </p:txEl>
                                          </p:spTgt>
                                        </p:tgtEl>
                                        <p:attrNameLst>
                                          <p:attrName/>
                                        </p:attrNameLst>
                                      </p:cBhvr>
                                    </p:anim>
                                  </p:childTnLst>
                                </p:cTn>
                              </p:par>
                            </p:childTnLst>
                          </p:cTn>
                        </p:par>
                      </p:childTnLst>
                    </p:cTn>
                  </p:par>
                  <p:par>
                    <p:cTn id="20" fill="hold">
                      <p:stCondLst>
                        <p:cond delay="indefinite"/>
                      </p:stCondLst>
                      <p:childTnLst>
                        <p:par>
                          <p:cTn id="21" fill="hold">
                            <p:stCondLst>
                              <p:cond delay="0"/>
                            </p:stCondLst>
                            <p:childTnLst>
                              <p:par>
                                <p:cTn id="22" presetID="24" presetClass="entr" presetSubtype="0" fill="hold" grpId="1" nodeType="clickEffect">
                                  <p:stCondLst>
                                    <p:cond delay="0"/>
                                  </p:stCondLst>
                                  <p:childTnLst>
                                    <p:set>
                                      <p:cBhvr>
                                        <p:cTn id="23" dur="1" fill="hold">
                                          <p:stCondLst>
                                            <p:cond delay="0"/>
                                          </p:stCondLst>
                                        </p:cTn>
                                        <p:tgtEl>
                                          <p:spTgt spid="2"/>
                                        </p:tgtEl>
                                        <p:attrNameLst>
                                          <p:attrName>style.visibility</p:attrName>
                                        </p:attrNameLst>
                                      </p:cBhvr>
                                      <p:to>
                                        <p:strVal val="visible"/>
                                      </p:to>
                                    </p:set>
                                    <p:anim to="" calcmode="lin" valueType="num">
                                      <p:cBhvr>
                                        <p:cTn id="24" dur="1" fill="hold"/>
                                        <p:tgtEl>
                                          <p:spTgt spid="2"/>
                                        </p:tgtEl>
                                        <p:attrNameLst>
                                          <p:attrName/>
                                        </p:attrNameLst>
                                      </p:cBhvr>
                                    </p:anim>
                                  </p:childTnLst>
                                </p:cTn>
                              </p:par>
                            </p:childTnLst>
                          </p:cTn>
                        </p:par>
                      </p:childTnLst>
                    </p:cTn>
                  </p:par>
                  <p:par>
                    <p:cTn id="25" fill="hold">
                      <p:stCondLst>
                        <p:cond delay="indefinite"/>
                      </p:stCondLst>
                      <p:childTnLst>
                        <p:par>
                          <p:cTn id="26" fill="hold">
                            <p:stCondLst>
                              <p:cond delay="0"/>
                            </p:stCondLst>
                            <p:childTnLst>
                              <p:par>
                                <p:cTn id="27" presetID="25" presetClass="entr" presetSubtype="0" fill="hold" nodeType="clickEffect">
                                  <p:stCondLst>
                                    <p:cond delay="0"/>
                                  </p:stCondLst>
                                  <p:childTnLst>
                                    <p:set>
                                      <p:cBhvr>
                                        <p:cTn id="28" dur="1" fill="hold">
                                          <p:stCondLst>
                                            <p:cond delay="0"/>
                                          </p:stCondLst>
                                        </p:cTn>
                                        <p:tgtEl>
                                          <p:spTgt spid="3">
                                            <p:txEl>
                                              <p:pRg st="0" end="0"/>
                                            </p:txEl>
                                          </p:spTgt>
                                        </p:tgtEl>
                                        <p:attrNameLst>
                                          <p:attrName>style.visibility</p:attrName>
                                        </p:attrNameLst>
                                      </p:cBhvr>
                                      <p:to>
                                        <p:strVal val="visible"/>
                                      </p:to>
                                    </p:set>
                                    <p:anim calcmode="lin" valueType="num">
                                      <p:cBhvr>
                                        <p:cTn id="29" dur="500" decel="50000" fill="hold">
                                          <p:stCondLst>
                                            <p:cond delay="0"/>
                                          </p:stCondLst>
                                        </p:cTn>
                                        <p:tgtEl>
                                          <p:spTgt spid="3">
                                            <p:txEl>
                                              <p:pRg st="0" end="0"/>
                                            </p:txEl>
                                          </p:spTgt>
                                        </p:tgtEl>
                                        <p:attrNameLst>
                                          <p:attrName>style.rotation</p:attrName>
                                        </p:attrNameLst>
                                      </p:cBhvr>
                                      <p:tavLst>
                                        <p:tav tm="0">
                                          <p:val>
                                            <p:fltVal val="-90"/>
                                          </p:val>
                                        </p:tav>
                                        <p:tav tm="100000">
                                          <p:val>
                                            <p:fltVal val="0"/>
                                          </p:val>
                                        </p:tav>
                                      </p:tavLst>
                                    </p:anim>
                                    <p:anim calcmode="lin" valueType="num">
                                      <p:cBhvr>
                                        <p:cTn id="30" dur="500" decel="50000" fill="hold">
                                          <p:stCondLst>
                                            <p:cond delay="0"/>
                                          </p:stCondLst>
                                        </p:cTn>
                                        <p:tgtEl>
                                          <p:spTgt spid="3">
                                            <p:txEl>
                                              <p:pRg st="0" end="0"/>
                                            </p:txEl>
                                          </p:spTgt>
                                        </p:tgtEl>
                                        <p:attrNameLst>
                                          <p:attrName>ppt_w</p:attrName>
                                        </p:attrNameLst>
                                      </p:cBhvr>
                                      <p:tavLst>
                                        <p:tav tm="0">
                                          <p:val>
                                            <p:strVal val="#ppt_w"/>
                                          </p:val>
                                        </p:tav>
                                        <p:tav tm="100000">
                                          <p:val>
                                            <p:strVal val="#ppt_w*.05"/>
                                          </p:val>
                                        </p:tav>
                                      </p:tavLst>
                                    </p:anim>
                                    <p:anim calcmode="lin" valueType="num">
                                      <p:cBhvr>
                                        <p:cTn id="31" dur="500" accel="50000" fill="hold">
                                          <p:stCondLst>
                                            <p:cond delay="500"/>
                                          </p:stCondLst>
                                        </p:cTn>
                                        <p:tgtEl>
                                          <p:spTgt spid="3">
                                            <p:txEl>
                                              <p:pRg st="0" end="0"/>
                                            </p:txEl>
                                          </p:spTgt>
                                        </p:tgtEl>
                                        <p:attrNameLst>
                                          <p:attrName>ppt_w</p:attrName>
                                        </p:attrNameLst>
                                      </p:cBhvr>
                                      <p:tavLst>
                                        <p:tav tm="0">
                                          <p:val>
                                            <p:strVal val="#ppt_w*.05"/>
                                          </p:val>
                                        </p:tav>
                                        <p:tav tm="100000">
                                          <p:val>
                                            <p:strVal val="#ppt_w"/>
                                          </p:val>
                                        </p:tav>
                                      </p:tavLst>
                                    </p:anim>
                                    <p:anim calcmode="lin" valueType="num">
                                      <p:cBhvr>
                                        <p:cTn id="32" dur="1000" fill="hold"/>
                                        <p:tgtEl>
                                          <p:spTgt spid="3">
                                            <p:txEl>
                                              <p:pRg st="0" end="0"/>
                                            </p:txEl>
                                          </p:spTgt>
                                        </p:tgtEl>
                                        <p:attrNameLst>
                                          <p:attrName>ppt_h</p:attrName>
                                        </p:attrNameLst>
                                      </p:cBhvr>
                                      <p:tavLst>
                                        <p:tav tm="0">
                                          <p:val>
                                            <p:strVal val="#ppt_h"/>
                                          </p:val>
                                        </p:tav>
                                        <p:tav tm="100000">
                                          <p:val>
                                            <p:strVal val="#ppt_h"/>
                                          </p:val>
                                        </p:tav>
                                      </p:tavLst>
                                    </p:anim>
                                    <p:anim calcmode="lin" valueType="num">
                                      <p:cBhvr>
                                        <p:cTn id="33" dur="500" decel="50000" fill="hold">
                                          <p:stCondLst>
                                            <p:cond delay="0"/>
                                          </p:stCondLst>
                                        </p:cTn>
                                        <p:tgtEl>
                                          <p:spTgt spid="3">
                                            <p:txEl>
                                              <p:pRg st="0" end="0"/>
                                            </p:txEl>
                                          </p:spTgt>
                                        </p:tgtEl>
                                        <p:attrNameLst>
                                          <p:attrName>ppt_x</p:attrName>
                                        </p:attrNameLst>
                                      </p:cBhvr>
                                      <p:tavLst>
                                        <p:tav tm="0">
                                          <p:val>
                                            <p:strVal val="#ppt_x+.4"/>
                                          </p:val>
                                        </p:tav>
                                        <p:tav tm="100000">
                                          <p:val>
                                            <p:strVal val="#ppt_x"/>
                                          </p:val>
                                        </p:tav>
                                      </p:tavLst>
                                    </p:anim>
                                    <p:anim calcmode="lin" valueType="num">
                                      <p:cBhvr>
                                        <p:cTn id="34" dur="500" decel="50000" fill="hold">
                                          <p:stCondLst>
                                            <p:cond delay="0"/>
                                          </p:stCondLst>
                                        </p:cTn>
                                        <p:tgtEl>
                                          <p:spTgt spid="3">
                                            <p:txEl>
                                              <p:pRg st="0" end="0"/>
                                            </p:txEl>
                                          </p:spTgt>
                                        </p:tgtEl>
                                        <p:attrNameLst>
                                          <p:attrName>ppt_y</p:attrName>
                                        </p:attrNameLst>
                                      </p:cBhvr>
                                      <p:tavLst>
                                        <p:tav tm="0">
                                          <p:val>
                                            <p:strVal val="#ppt_y-.2"/>
                                          </p:val>
                                        </p:tav>
                                        <p:tav tm="100000">
                                          <p:val>
                                            <p:strVal val="#ppt_y+.1"/>
                                          </p:val>
                                        </p:tav>
                                      </p:tavLst>
                                    </p:anim>
                                    <p:anim calcmode="lin" valueType="num">
                                      <p:cBhvr>
                                        <p:cTn id="35" dur="500" accel="50000" fill="hold">
                                          <p:stCondLst>
                                            <p:cond delay="500"/>
                                          </p:stCondLst>
                                        </p:cTn>
                                        <p:tgtEl>
                                          <p:spTgt spid="3">
                                            <p:txEl>
                                              <p:pRg st="0" end="0"/>
                                            </p:txEl>
                                          </p:spTgt>
                                        </p:tgtEl>
                                        <p:attrNameLst>
                                          <p:attrName>ppt_y</p:attrName>
                                        </p:attrNameLst>
                                      </p:cBhvr>
                                      <p:tavLst>
                                        <p:tav tm="0">
                                          <p:val>
                                            <p:strVal val="#ppt_y+.1"/>
                                          </p:val>
                                        </p:tav>
                                        <p:tav tm="100000">
                                          <p:val>
                                            <p:strVal val="#ppt_y"/>
                                          </p:val>
                                        </p:tav>
                                      </p:tavLst>
                                    </p:anim>
                                    <p:animEffect transition="in" filter="fade">
                                      <p:cBhvr>
                                        <p:cTn id="36" dur="1000" decel="50000">
                                          <p:stCondLst>
                                            <p:cond delay="0"/>
                                          </p:stCondLst>
                                        </p:cTn>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tags/tag1.xml><?xml version="1.0" encoding="utf-8"?>
<p:tagLst xmlns:a="http://schemas.openxmlformats.org/drawingml/2006/main" xmlns:r="http://schemas.openxmlformats.org/officeDocument/2006/relationships" xmlns:p="http://schemas.openxmlformats.org/presentationml/2006/main">
  <p:tag name="TIMING" val="|1.4"/>
</p:tagLst>
</file>

<file path=ppt/tags/tag2.xml><?xml version="1.0" encoding="utf-8"?>
<p:tagLst xmlns:a="http://schemas.openxmlformats.org/drawingml/2006/main" xmlns:r="http://schemas.openxmlformats.org/officeDocument/2006/relationships" xmlns:p="http://schemas.openxmlformats.org/presentationml/2006/main">
  <p:tag name="TIMING" val="|1.6|1.5"/>
</p:tagLst>
</file>

<file path=ppt/tags/tag3.xml><?xml version="1.0" encoding="utf-8"?>
<p:tagLst xmlns:a="http://schemas.openxmlformats.org/drawingml/2006/main" xmlns:r="http://schemas.openxmlformats.org/officeDocument/2006/relationships" xmlns:p="http://schemas.openxmlformats.org/presentationml/2006/main">
  <p:tag name="TIMING" val="|1.7"/>
</p:tagLst>
</file>

<file path=ppt/tags/tag4.xml><?xml version="1.0" encoding="utf-8"?>
<p:tagLst xmlns:a="http://schemas.openxmlformats.org/drawingml/2006/main" xmlns:r="http://schemas.openxmlformats.org/officeDocument/2006/relationships" xmlns:p="http://schemas.openxmlformats.org/presentationml/2006/main">
  <p:tag name="TIMING" val="|0.7|1.7"/>
</p:tagLst>
</file>

<file path=ppt/tags/tag5.xml><?xml version="1.0" encoding="utf-8"?>
<p:tagLst xmlns:a="http://schemas.openxmlformats.org/drawingml/2006/main" xmlns:r="http://schemas.openxmlformats.org/officeDocument/2006/relationships" xmlns:p="http://schemas.openxmlformats.org/presentationml/2006/main">
  <p:tag name="TIMING" val="|1.2|5.3"/>
</p:tagLst>
</file>

<file path=ppt/tags/tag6.xml><?xml version="1.0" encoding="utf-8"?>
<p:tagLst xmlns:a="http://schemas.openxmlformats.org/drawingml/2006/main" xmlns:r="http://schemas.openxmlformats.org/officeDocument/2006/relationships" xmlns:p="http://schemas.openxmlformats.org/presentationml/2006/main">
  <p:tag name="TIMING" val="|1|1.6|17.9|5.6"/>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ujo">
  <a:themeElements>
    <a:clrScheme name="Flujo">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ujo">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ujo">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34</TotalTime>
  <Words>606</Words>
  <Application>Microsoft Office PowerPoint</Application>
  <PresentationFormat>Presentación en pantalla (4:3)</PresentationFormat>
  <Paragraphs>15</Paragraphs>
  <Slides>6</Slides>
  <Notes>0</Notes>
  <HiddenSlides>0</HiddenSlides>
  <MMClips>0</MMClips>
  <ScaleCrop>false</ScaleCrop>
  <HeadingPairs>
    <vt:vector size="4" baseType="variant">
      <vt:variant>
        <vt:lpstr>Tema</vt:lpstr>
      </vt:variant>
      <vt:variant>
        <vt:i4>1</vt:i4>
      </vt:variant>
      <vt:variant>
        <vt:lpstr>Títulos de diapositiva</vt:lpstr>
      </vt:variant>
      <vt:variant>
        <vt:i4>6</vt:i4>
      </vt:variant>
    </vt:vector>
  </HeadingPairs>
  <TitlesOfParts>
    <vt:vector size="7" baseType="lpstr">
      <vt:lpstr>Flujo</vt:lpstr>
      <vt:lpstr>PROTOCOLO</vt:lpstr>
      <vt:lpstr>IPX/SPX</vt:lpstr>
      <vt:lpstr>Diapositiva 3</vt:lpstr>
      <vt:lpstr>FTP</vt:lpstr>
      <vt:lpstr>HTTP</vt:lpstr>
      <vt:lpstr>TCP/IP</vt:lpstr>
    </vt:vector>
  </TitlesOfParts>
  <Company>LAPLOP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PROTOCOLO</dc:title>
  <dc:creator>Humberto</dc:creator>
  <cp:lastModifiedBy>Humberto</cp:lastModifiedBy>
  <cp:revision>4</cp:revision>
  <dcterms:created xsi:type="dcterms:W3CDTF">2008-12-03T07:00:43Z</dcterms:created>
  <dcterms:modified xsi:type="dcterms:W3CDTF">2008-12-03T07:34:54Z</dcterms:modified>
</cp:coreProperties>
</file>