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58" r:id="rId5"/>
    <p:sldId id="261" r:id="rId6"/>
    <p:sldId id="259"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70" d="100"/>
          <a:sy n="70" d="100"/>
        </p:scale>
        <p:origin x="-6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4613CC9-9F56-408F-A43C-CD5805BC86F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BB7DD47-F7DA-490F-8FC0-CCEE7FC44287}" type="datetimeFigureOut">
              <a:rPr lang="es-ES" smtClean="0"/>
              <a:t>02/12/2008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34613CC9-9F56-408F-A43C-CD5805BC86FC}"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BB7DD47-F7DA-490F-8FC0-CCEE7FC44287}" type="datetimeFigureOut">
              <a:rPr lang="es-ES" smtClean="0"/>
              <a:t>02/12/2008</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613CC9-9F56-408F-A43C-CD5805BC86FC}"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14488"/>
            <a:ext cx="7772400" cy="2214578"/>
          </a:xfrm>
        </p:spPr>
        <p:txBody>
          <a:bodyPr>
            <a:normAutofit/>
          </a:bodyPr>
          <a:lstStyle/>
          <a:p>
            <a:pPr algn="ctr"/>
            <a:r>
              <a:rPr lang="es-ES" sz="6600" dirty="0" smtClean="0">
                <a:latin typeface="Times New Roman" pitchFamily="18" charset="0"/>
                <a:cs typeface="Times New Roman" pitchFamily="18" charset="0"/>
              </a:rPr>
              <a:t>TOPOLOGÍAS LÓGICAS </a:t>
            </a:r>
            <a:endParaRPr lang="es-ES" sz="6600" dirty="0">
              <a:latin typeface="Times New Roman" pitchFamily="18" charset="0"/>
              <a:cs typeface="Times New Roman" pitchFamily="18" charset="0"/>
            </a:endParaRPr>
          </a:p>
        </p:txBody>
      </p:sp>
    </p:spTree>
    <p:custDataLst>
      <p:tags r:id="rId1"/>
    </p:custDataLst>
  </p:cSld>
  <p:clrMapOvr>
    <a:masterClrMapping/>
  </p:clrMapOvr>
  <p:transition advTm="5126">
    <p:circle/>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1714512"/>
          </a:xfrm>
        </p:spPr>
        <p:txBody>
          <a:bodyPr/>
          <a:lstStyle/>
          <a:p>
            <a:pPr algn="just"/>
            <a:r>
              <a:rPr lang="es-ES" sz="2400" dirty="0" smtClean="0">
                <a:latin typeface="Times New Roman" pitchFamily="18" charset="0"/>
                <a:cs typeface="Times New Roman" pitchFamily="18" charset="0"/>
              </a:rPr>
              <a:t>Estrella Jerárquica: Esta estructura de cableado se utiliza en la mayor parte de las redes locales actuales, por medio de concentradores dispuestos en cascada par formar una red jerárquica.</a:t>
            </a:r>
          </a:p>
          <a:p>
            <a:endParaRPr lang="es-ES" dirty="0"/>
          </a:p>
        </p:txBody>
      </p:sp>
      <p:pic>
        <p:nvPicPr>
          <p:cNvPr id="21506" name="Picture 2" descr="http://upload.wikimedia.org/wikipedia/commons/thumb/2/27/Hibrida.jpg/300px-Hibrida.jpg"/>
          <p:cNvPicPr>
            <a:picLocks noChangeAspect="1" noChangeArrowheads="1"/>
          </p:cNvPicPr>
          <p:nvPr/>
        </p:nvPicPr>
        <p:blipFill>
          <a:blip r:embed="rId3"/>
          <a:srcRect/>
          <a:stretch>
            <a:fillRect/>
          </a:stretch>
        </p:blipFill>
        <p:spPr bwMode="auto">
          <a:xfrm>
            <a:off x="2857488" y="3143248"/>
            <a:ext cx="2857500" cy="2343150"/>
          </a:xfrm>
          <a:prstGeom prst="rect">
            <a:avLst/>
          </a:prstGeom>
          <a:noFill/>
        </p:spPr>
      </p:pic>
    </p:spTree>
    <p:custDataLst>
      <p:tags r:id="rId1"/>
    </p:custDataLst>
  </p:cSld>
  <p:clrMapOvr>
    <a:masterClrMapping/>
  </p:clrMapOvr>
  <p:transition advTm="1501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xit" presetSubtype="4" fill="hold" nodeType="clickEffect">
                                  <p:stCondLst>
                                    <p:cond delay="0"/>
                                  </p:stCondLst>
                                  <p:childTnLst>
                                    <p:animEffect transition="out" filter="wheel(4)">
                                      <p:cBhvr>
                                        <p:cTn id="12" dur="2000"/>
                                        <p:tgtEl>
                                          <p:spTgt spid="21506"/>
                                        </p:tgtEl>
                                      </p:cBhvr>
                                    </p:animEffect>
                                    <p:set>
                                      <p:cBhvr>
                                        <p:cTn id="13" dur="1" fill="hold">
                                          <p:stCondLst>
                                            <p:cond delay="1999"/>
                                          </p:stCondLst>
                                        </p:cTn>
                                        <p:tgtEl>
                                          <p:spTgt spid="215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28"/>
            <a:ext cx="8229600" cy="1143008"/>
          </a:xfrm>
        </p:spPr>
        <p:txBody>
          <a:bodyPr>
            <a:normAutofit/>
          </a:bodyPr>
          <a:lstStyle/>
          <a:p>
            <a:pPr algn="ctr"/>
            <a:r>
              <a:rPr lang="es-ES" sz="4000" dirty="0" smtClean="0">
                <a:latin typeface="Times New Roman" pitchFamily="18" charset="0"/>
                <a:cs typeface="Times New Roman" pitchFamily="18" charset="0"/>
              </a:rPr>
              <a:t>TOPOLOGÍA DE BUS </a:t>
            </a:r>
            <a:endParaRPr lang="es-ES" sz="4000" dirty="0">
              <a:latin typeface="Times New Roman" pitchFamily="18" charset="0"/>
              <a:cs typeface="Times New Roman" pitchFamily="18" charset="0"/>
            </a:endParaRPr>
          </a:p>
        </p:txBody>
      </p:sp>
      <p:sp>
        <p:nvSpPr>
          <p:cNvPr id="3" name="2 Marcador de contenido"/>
          <p:cNvSpPr>
            <a:spLocks noGrp="1"/>
          </p:cNvSpPr>
          <p:nvPr>
            <p:ph idx="1"/>
          </p:nvPr>
        </p:nvSpPr>
        <p:spPr>
          <a:xfrm>
            <a:off x="571472" y="2071678"/>
            <a:ext cx="8015286" cy="3714776"/>
          </a:xfrm>
        </p:spPr>
        <p:txBody>
          <a:bodyPr>
            <a:normAutofit/>
          </a:bodyPr>
          <a:lstStyle/>
          <a:p>
            <a:pPr algn="just">
              <a:buNone/>
            </a:pPr>
            <a:r>
              <a:rPr lang="es-ES" sz="2400" dirty="0" smtClean="0">
                <a:latin typeface="Times New Roman" pitchFamily="18" charset="0"/>
                <a:cs typeface="Times New Roman" pitchFamily="18" charset="0"/>
              </a:rPr>
              <a:t>Esta topología permite que todas las estaciones reciban la información que se transmite, una estación transmite y todas las restantes escuchan. Consiste en un cable con un terminador en cada extremo del que se cuelgan todos los elementos de una red. Todos los nodos de la red están unidos a este cable: el cual recibe el nombre de "</a:t>
            </a:r>
            <a:r>
              <a:rPr lang="es-ES" sz="2400" dirty="0" err="1" smtClean="0">
                <a:latin typeface="Times New Roman" pitchFamily="18" charset="0"/>
                <a:cs typeface="Times New Roman" pitchFamily="18" charset="0"/>
              </a:rPr>
              <a:t>Backbone</a:t>
            </a:r>
            <a:r>
              <a:rPr lang="es-ES" sz="2400" dirty="0" smtClean="0">
                <a:latin typeface="Times New Roman" pitchFamily="18" charset="0"/>
                <a:cs typeface="Times New Roman" pitchFamily="18" charset="0"/>
              </a:rPr>
              <a:t> Cable". Tanto Ethernet como Local </a:t>
            </a:r>
            <a:r>
              <a:rPr lang="es-ES" sz="2400" dirty="0" err="1" smtClean="0">
                <a:latin typeface="Times New Roman" pitchFamily="18" charset="0"/>
                <a:cs typeface="Times New Roman" pitchFamily="18" charset="0"/>
              </a:rPr>
              <a:t>Talk</a:t>
            </a:r>
            <a:r>
              <a:rPr lang="es-ES" sz="2400" dirty="0" smtClean="0">
                <a:latin typeface="Times New Roman" pitchFamily="18" charset="0"/>
                <a:cs typeface="Times New Roman" pitchFamily="18" charset="0"/>
              </a:rPr>
              <a:t> pueden utilizar esta topología.</a:t>
            </a:r>
          </a:p>
          <a:p>
            <a:pPr>
              <a:buNone/>
            </a:pPr>
            <a:endParaRPr lang="es-ES" dirty="0"/>
          </a:p>
        </p:txBody>
      </p:sp>
    </p:spTree>
    <p:custDataLst>
      <p:tags r:id="rId1"/>
    </p:custDataLst>
  </p:cSld>
  <p:clrMapOvr>
    <a:masterClrMapping/>
  </p:clrMapOvr>
  <p:transition advTm="22171">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2928958"/>
          </a:xfrm>
        </p:spPr>
        <p:txBody>
          <a:bodyPr>
            <a:normAutofit/>
          </a:bodyPr>
          <a:lstStyle/>
          <a:p>
            <a:pPr algn="just"/>
            <a:r>
              <a:rPr lang="es-ES" sz="2400" dirty="0" smtClean="0">
                <a:latin typeface="Times New Roman" pitchFamily="18" charset="0"/>
                <a:cs typeface="Times New Roman" pitchFamily="18" charset="0"/>
              </a:rPr>
              <a:t>El bus es pasivo, no se produce regeneración de las señales en cada nodo. Los nodos en una red de "bus" transmiten la información y esperan que ésta no vaya a chocar con otra información transmitida por otro de los nodos. Si esto ocurre, cada nodo espera una pequeña cantidad de tiempo al azar, después intenta retransmitir la información. </a:t>
            </a:r>
          </a:p>
          <a:p>
            <a:endParaRPr lang="es-ES" dirty="0"/>
          </a:p>
        </p:txBody>
      </p:sp>
      <p:pic>
        <p:nvPicPr>
          <p:cNvPr id="4" name="Picture 2" descr="http://www.google.com.mx/url?q=http://mx.geocities.com/alfonsoaraujocardenas/bus.gif&amp;usg=AFQjCNHfRWtedoK-oL3mit-bXP-vocLR0A"/>
          <p:cNvPicPr>
            <a:picLocks noChangeAspect="1" noChangeArrowheads="1"/>
          </p:cNvPicPr>
          <p:nvPr/>
        </p:nvPicPr>
        <p:blipFill>
          <a:blip r:embed="rId3"/>
          <a:srcRect/>
          <a:stretch>
            <a:fillRect/>
          </a:stretch>
        </p:blipFill>
        <p:spPr bwMode="auto">
          <a:xfrm>
            <a:off x="2285984" y="3929066"/>
            <a:ext cx="3924300" cy="2047875"/>
          </a:xfrm>
          <a:prstGeom prst="rect">
            <a:avLst/>
          </a:prstGeom>
          <a:noFill/>
        </p:spPr>
      </p:pic>
    </p:spTree>
    <p:custDataLst>
      <p:tags r:id="rId1"/>
    </p:custDataLst>
  </p:cSld>
  <p:clrMapOvr>
    <a:masterClrMapping/>
  </p:clrMapOvr>
  <p:transition advTm="2285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xit" presetSubtype="4" fill="hold" nodeType="clickEffect">
                                  <p:stCondLst>
                                    <p:cond delay="0"/>
                                  </p:stCondLst>
                                  <p:childTnLst>
                                    <p:animEffect transition="out" filter="wheel(4)">
                                      <p:cBhvr>
                                        <p:cTn id="12" dur="2000"/>
                                        <p:tgtEl>
                                          <p:spTgt spid="4"/>
                                        </p:tgtEl>
                                      </p:cBhvr>
                                    </p:animEffect>
                                    <p:set>
                                      <p:cBhvr>
                                        <p:cTn id="13"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Times New Roman" pitchFamily="18" charset="0"/>
                <a:cs typeface="Times New Roman" pitchFamily="18" charset="0"/>
              </a:rPr>
              <a:t>TOPOLOGÍA DE ANILLO</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a:xfrm>
            <a:off x="457200" y="2071678"/>
            <a:ext cx="8229600" cy="3357586"/>
          </a:xfrm>
        </p:spPr>
        <p:txBody>
          <a:bodyPr>
            <a:normAutofit/>
          </a:bodyPr>
          <a:lstStyle/>
          <a:p>
            <a:pPr algn="just"/>
            <a:r>
              <a:rPr lang="es-ES" sz="2400" dirty="0" smtClean="0">
                <a:latin typeface="Times New Roman" pitchFamily="18" charset="0"/>
                <a:cs typeface="Times New Roman" pitchFamily="18" charset="0"/>
              </a:rPr>
              <a:t>Las estaciones están unidas unas con otras formando un círculo por medio de un cable común. El último nodo de la cadena se conecta al primero cerrando el anillo</a:t>
            </a:r>
            <a:r>
              <a:rPr lang="es-ES" sz="2400" dirty="0" smtClean="0">
                <a:latin typeface="Times New Roman" pitchFamily="18" charset="0"/>
                <a:cs typeface="Times New Roman" pitchFamily="18" charset="0"/>
              </a:rPr>
              <a:t>.</a:t>
            </a:r>
          </a:p>
          <a:p>
            <a:pPr algn="just"/>
            <a:r>
              <a:rPr lang="es-ES" sz="2400" dirty="0" smtClean="0">
                <a:latin typeface="Times New Roman" pitchFamily="18" charset="0"/>
                <a:cs typeface="Times New Roman" pitchFamily="18" charset="0"/>
              </a:rPr>
              <a:t> </a:t>
            </a:r>
            <a:r>
              <a:rPr lang="es-ES" sz="2400" dirty="0" smtClean="0">
                <a:latin typeface="Times New Roman" pitchFamily="18" charset="0"/>
                <a:cs typeface="Times New Roman" pitchFamily="18" charset="0"/>
              </a:rPr>
              <a:t>Las señales circulan en un solo sentido alrededor del círculo, regenerándose en cada </a:t>
            </a:r>
            <a:r>
              <a:rPr lang="es-ES" sz="2400" dirty="0" smtClean="0">
                <a:latin typeface="Times New Roman" pitchFamily="18" charset="0"/>
                <a:cs typeface="Times New Roman" pitchFamily="18" charset="0"/>
              </a:rPr>
              <a:t>nodo.</a:t>
            </a:r>
            <a:endParaRPr lang="es-ES" sz="2400" dirty="0">
              <a:latin typeface="Times New Roman" pitchFamily="18" charset="0"/>
              <a:cs typeface="Times New Roman" pitchFamily="18" charset="0"/>
            </a:endParaRPr>
          </a:p>
        </p:txBody>
      </p:sp>
    </p:spTree>
    <p:custDataLst>
      <p:tags r:id="rId1"/>
    </p:custDataLst>
  </p:cSld>
  <p:clrMapOvr>
    <a:masterClrMapping/>
  </p:clrMapOvr>
  <p:transition advTm="17906">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par>
                                <p:cTn id="17" presetID="17" presetClass="entr" presetSubtype="1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2643206"/>
          </a:xfrm>
        </p:spPr>
        <p:txBody>
          <a:bodyPr>
            <a:normAutofit/>
          </a:bodyPr>
          <a:lstStyle/>
          <a:p>
            <a:pPr algn="just"/>
            <a:r>
              <a:rPr lang="es-ES" sz="2400" dirty="0" smtClean="0">
                <a:latin typeface="Times New Roman" pitchFamily="18" charset="0"/>
                <a:cs typeface="Times New Roman" pitchFamily="18" charset="0"/>
              </a:rPr>
              <a:t>. Con esta metodología, cada nodo examina la información que es enviada a través del anillo. Si la información no está dirigida al nodo que la examina, la pasa al siguiente en el anillo. La desventaja del anillo es que si se rompe una conexión, se cae la red completa.</a:t>
            </a:r>
            <a:endParaRPr lang="es-ES" sz="2400" dirty="0"/>
          </a:p>
        </p:txBody>
      </p:sp>
      <p:pic>
        <p:nvPicPr>
          <p:cNvPr id="4" name="Picture 2" descr="http://mx.geocities.com/alfonsoaraujocardenas/anillo.gif"/>
          <p:cNvPicPr>
            <a:picLocks noChangeAspect="1" noChangeArrowheads="1"/>
          </p:cNvPicPr>
          <p:nvPr/>
        </p:nvPicPr>
        <p:blipFill>
          <a:blip r:embed="rId3"/>
          <a:srcRect/>
          <a:stretch>
            <a:fillRect/>
          </a:stretch>
        </p:blipFill>
        <p:spPr bwMode="auto">
          <a:xfrm>
            <a:off x="2786050" y="3643314"/>
            <a:ext cx="2857520" cy="2490782"/>
          </a:xfrm>
          <a:prstGeom prst="rect">
            <a:avLst/>
          </a:prstGeom>
          <a:noFill/>
        </p:spPr>
      </p:pic>
    </p:spTree>
    <p:custDataLst>
      <p:tags r:id="rId1"/>
    </p:custDataLst>
  </p:cSld>
  <p:clrMapOvr>
    <a:masterClrMapping/>
  </p:clrMapOvr>
  <p:transition advTm="1612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1" presetClass="exit" presetSubtype="4" fill="hold" nodeType="clickEffect">
                                  <p:stCondLst>
                                    <p:cond delay="0"/>
                                  </p:stCondLst>
                                  <p:childTnLst>
                                    <p:animEffect transition="out" filter="wheel(4)">
                                      <p:cBhvr>
                                        <p:cTn id="12" dur="2000"/>
                                        <p:tgtEl>
                                          <p:spTgt spid="4"/>
                                        </p:tgtEl>
                                      </p:cBhvr>
                                    </p:animEffect>
                                    <p:set>
                                      <p:cBhvr>
                                        <p:cTn id="13"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Times New Roman" pitchFamily="18" charset="0"/>
                <a:cs typeface="Times New Roman" pitchFamily="18" charset="0"/>
              </a:rPr>
              <a:t>TOPOLOGÍA DE ESTRELLA</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a:xfrm>
            <a:off x="457200" y="2285992"/>
            <a:ext cx="8229600" cy="4038608"/>
          </a:xfrm>
        </p:spPr>
        <p:txBody>
          <a:bodyPr>
            <a:normAutofit/>
          </a:bodyPr>
          <a:lstStyle/>
          <a:p>
            <a:pPr algn="just"/>
            <a:r>
              <a:rPr lang="es-ES" sz="2400" dirty="0" smtClean="0"/>
              <a:t>Los datos en estas redes fluyen del emisor hasta el concentrador, este realiza todas las funciones de la red, además actúa como amplificador de los datos. </a:t>
            </a:r>
          </a:p>
          <a:p>
            <a:pPr algn="just"/>
            <a:r>
              <a:rPr lang="es-ES" sz="2400" dirty="0" smtClean="0"/>
              <a:t>La red se une en un único punto, normalmente con un panel de control centralizado, como un concentrador de cableado. Los bloques de información son dirigidos a través del panel de control central hacia sus destinos. </a:t>
            </a:r>
            <a:endParaRPr lang="es-ES" sz="2400" dirty="0"/>
          </a:p>
        </p:txBody>
      </p:sp>
    </p:spTree>
    <p:custDataLst>
      <p:tags r:id="rId1"/>
    </p:custDataLst>
  </p:cSld>
  <p:clrMapOvr>
    <a:masterClrMapping/>
  </p:clrMapOvr>
  <p:transition advTm="24640">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par>
                                <p:cTn id="17" presetID="17" presetClass="entr" presetSubtype="1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2428892"/>
          </a:xfrm>
        </p:spPr>
        <p:txBody>
          <a:bodyPr/>
          <a:lstStyle/>
          <a:p>
            <a:pPr algn="just"/>
            <a:r>
              <a:rPr lang="es-ES" sz="2400" dirty="0" smtClean="0"/>
              <a:t>Este esquema tiene una ventaja al tener un panel de control que monitorea el tráfico y evita las colisiones y una conexión interrumpida no afecta al resto de la red.</a:t>
            </a:r>
          </a:p>
          <a:p>
            <a:pPr algn="just"/>
            <a:r>
              <a:rPr lang="es-ES" sz="2400" dirty="0" smtClean="0"/>
              <a:t>Para ver el gráfico seleccione la opción "Descargar" del menú superior</a:t>
            </a:r>
          </a:p>
          <a:p>
            <a:endParaRPr lang="es-ES" dirty="0"/>
          </a:p>
        </p:txBody>
      </p:sp>
      <p:pic>
        <p:nvPicPr>
          <p:cNvPr id="16386" name="Picture 2" descr="http://www.pcdoctor.com.mx/Radio%20Formula/temas/Redes_archivos/image010.jpg"/>
          <p:cNvPicPr>
            <a:picLocks noChangeAspect="1" noChangeArrowheads="1"/>
          </p:cNvPicPr>
          <p:nvPr/>
        </p:nvPicPr>
        <p:blipFill>
          <a:blip r:embed="rId3"/>
          <a:srcRect/>
          <a:stretch>
            <a:fillRect/>
          </a:stretch>
        </p:blipFill>
        <p:spPr bwMode="auto">
          <a:xfrm>
            <a:off x="2500298" y="3429000"/>
            <a:ext cx="3000396" cy="2500330"/>
          </a:xfrm>
          <a:prstGeom prst="rect">
            <a:avLst/>
          </a:prstGeom>
          <a:noFill/>
        </p:spPr>
      </p:pic>
    </p:spTree>
    <p:custDataLst>
      <p:tags r:id="rId1"/>
    </p:custDataLst>
  </p:cSld>
  <p:clrMapOvr>
    <a:masterClrMapping/>
  </p:clrMapOvr>
  <p:transition advTm="1489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16386"/>
                                        </p:tgtEl>
                                      </p:cBhvr>
                                    </p:animEffect>
                                    <p:set>
                                      <p:cBhvr>
                                        <p:cTn id="17" dur="1" fill="hold">
                                          <p:stCondLst>
                                            <p:cond delay="1999"/>
                                          </p:stCondLst>
                                        </p:cTn>
                                        <p:tgtEl>
                                          <p:spTgt spid="1638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Times New Roman" pitchFamily="18" charset="0"/>
                <a:cs typeface="Times New Roman" pitchFamily="18" charset="0"/>
              </a:rPr>
              <a:t>TOPOLOGÍA DE ÁRBOL</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a:xfrm>
            <a:off x="457200" y="1935480"/>
            <a:ext cx="8229600" cy="1922148"/>
          </a:xfrm>
        </p:spPr>
        <p:txBody>
          <a:bodyPr/>
          <a:lstStyle/>
          <a:p>
            <a:pPr algn="just"/>
            <a:r>
              <a:rPr lang="es-ES" sz="2400" dirty="0" smtClean="0">
                <a:latin typeface="Times New Roman" pitchFamily="18" charset="0"/>
                <a:cs typeface="Times New Roman" pitchFamily="18" charset="0"/>
              </a:rPr>
              <a:t> </a:t>
            </a:r>
            <a:r>
              <a:rPr lang="es-ES" sz="2400" dirty="0" smtClean="0">
                <a:latin typeface="Times New Roman" pitchFamily="18" charset="0"/>
                <a:cs typeface="Times New Roman" pitchFamily="18" charset="0"/>
              </a:rPr>
              <a:t>Esta estructura se utiliza en aplicaciones de televisión por cable, sobre la cual podrían basarse las futuras estructuras de redes que alcancen los hogares. También se ha utilizado en aplicaciones de redes locales analógicas de banda ancha.</a:t>
            </a:r>
          </a:p>
          <a:p>
            <a:endParaRPr lang="es-ES" dirty="0"/>
          </a:p>
        </p:txBody>
      </p:sp>
      <p:pic>
        <p:nvPicPr>
          <p:cNvPr id="20482" name="Picture 2" descr="http://html.rincondelvago.com/000400303.png"/>
          <p:cNvPicPr>
            <a:picLocks noChangeAspect="1" noChangeArrowheads="1"/>
          </p:cNvPicPr>
          <p:nvPr/>
        </p:nvPicPr>
        <p:blipFill>
          <a:blip r:embed="rId4"/>
          <a:srcRect/>
          <a:stretch>
            <a:fillRect/>
          </a:stretch>
        </p:blipFill>
        <p:spPr bwMode="auto">
          <a:xfrm>
            <a:off x="1714480" y="3643314"/>
            <a:ext cx="5124450" cy="2495550"/>
          </a:xfrm>
          <a:prstGeom prst="rect">
            <a:avLst/>
          </a:prstGeom>
          <a:noFill/>
        </p:spPr>
      </p:pic>
    </p:spTree>
    <p:custDataLst>
      <p:tags r:id="rId1"/>
    </p:custDataLst>
  </p:cSld>
  <p:clrMapOvr>
    <a:masterClrMapping/>
  </p:clrMapOvr>
  <p:transition advTm="18954">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xit" presetSubtype="4" fill="hold" nodeType="clickEffect">
                                  <p:stCondLst>
                                    <p:cond delay="0"/>
                                  </p:stCondLst>
                                  <p:childTnLst>
                                    <p:animEffect transition="out" filter="wheel(4)">
                                      <p:cBhvr>
                                        <p:cTn id="20" dur="2000"/>
                                        <p:tgtEl>
                                          <p:spTgt spid="20482"/>
                                        </p:tgtEl>
                                      </p:cBhvr>
                                    </p:animEffect>
                                    <p:set>
                                      <p:cBhvr>
                                        <p:cTn id="21" dur="1" fill="hold">
                                          <p:stCondLst>
                                            <p:cond delay="1999"/>
                                          </p:stCondLst>
                                        </p:cTn>
                                        <p:tgtEl>
                                          <p:spTgt spid="204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Times New Roman" pitchFamily="18" charset="0"/>
                <a:cs typeface="Times New Roman" pitchFamily="18" charset="0"/>
              </a:rPr>
              <a:t>TOPOLOGÍAS HÍBRIDAS </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a:bodyPr>
          <a:lstStyle/>
          <a:p>
            <a:pPr algn="just"/>
            <a:r>
              <a:rPr lang="es-ES" sz="2400" dirty="0" smtClean="0">
                <a:latin typeface="Times New Roman" pitchFamily="18" charset="0"/>
                <a:cs typeface="Times New Roman" pitchFamily="18" charset="0"/>
              </a:rPr>
              <a:t>El bus lineal, la estrella y el anillo se combinan algunas veces para formar combinaciones de redes híbridas. </a:t>
            </a:r>
          </a:p>
          <a:p>
            <a:pPr algn="just"/>
            <a:r>
              <a:rPr lang="es-ES" sz="2400" dirty="0" smtClean="0">
                <a:latin typeface="Times New Roman" pitchFamily="18" charset="0"/>
                <a:cs typeface="Times New Roman" pitchFamily="18" charset="0"/>
              </a:rPr>
              <a:t>Anillo en Estrella: Esta topología se utiliza con el fin de facilitar la administración de la red. Físicamente, la red es una estrella centralizada en un concentrador, mientras que a nivel lógico, la red es un anillo.</a:t>
            </a:r>
          </a:p>
          <a:p>
            <a:pPr algn="just"/>
            <a:r>
              <a:rPr lang="es-ES" sz="2400" dirty="0" smtClean="0">
                <a:latin typeface="Times New Roman" pitchFamily="18" charset="0"/>
                <a:cs typeface="Times New Roman" pitchFamily="18" charset="0"/>
              </a:rPr>
              <a:t>"Bus" en Estrella: El fin es igual a la topología anterior. En este caso la red es un "bus" que se cablea físicamente como una estrella por medio de concentradores.</a:t>
            </a:r>
          </a:p>
          <a:p>
            <a:endParaRPr lang="es-ES" dirty="0"/>
          </a:p>
        </p:txBody>
      </p:sp>
    </p:spTree>
    <p:custDataLst>
      <p:tags r:id="rId1"/>
    </p:custDataLst>
  </p:cSld>
  <p:clrMapOvr>
    <a:masterClrMapping/>
  </p:clrMapOvr>
  <p:transition advTm="26703">
    <p:sndAc>
      <p:stSnd>
        <p:snd r:embed="rId3"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par>
                                <p:cTn id="17" presetID="17" presetClass="entr" presetSubtype="1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childTnLst>
                                </p:cTn>
                              </p:par>
                              <p:par>
                                <p:cTn id="21" presetID="17" presetClass="entr" presetSubtype="1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6"/>
</p:tagLst>
</file>

<file path=ppt/tags/tag10.xml><?xml version="1.0" encoding="utf-8"?>
<p:tagLst xmlns:a="http://schemas.openxmlformats.org/drawingml/2006/main" xmlns:r="http://schemas.openxmlformats.org/officeDocument/2006/relationships" xmlns:p="http://schemas.openxmlformats.org/presentationml/2006/main">
  <p:tag name="TIMING" val="|1.3|10.5|1.7"/>
</p:tagLst>
</file>

<file path=ppt/tags/tag2.xml><?xml version="1.0" encoding="utf-8"?>
<p:tagLst xmlns:a="http://schemas.openxmlformats.org/drawingml/2006/main" xmlns:r="http://schemas.openxmlformats.org/officeDocument/2006/relationships" xmlns:p="http://schemas.openxmlformats.org/presentationml/2006/main">
  <p:tag name="TIMING" val="|1.6|2.8"/>
</p:tagLst>
</file>

<file path=ppt/tags/tag3.xml><?xml version="1.0" encoding="utf-8"?>
<p:tagLst xmlns:a="http://schemas.openxmlformats.org/drawingml/2006/main" xmlns:r="http://schemas.openxmlformats.org/officeDocument/2006/relationships" xmlns:p="http://schemas.openxmlformats.org/presentationml/2006/main">
  <p:tag name="TIMING" val="|2.4|17.5"/>
</p:tagLst>
</file>

<file path=ppt/tags/tag4.xml><?xml version="1.0" encoding="utf-8"?>
<p:tagLst xmlns:a="http://schemas.openxmlformats.org/drawingml/2006/main" xmlns:r="http://schemas.openxmlformats.org/officeDocument/2006/relationships" xmlns:p="http://schemas.openxmlformats.org/presentationml/2006/main">
  <p:tag name="TIMING" val="|3.2|3"/>
</p:tagLst>
</file>

<file path=ppt/tags/tag5.xml><?xml version="1.0" encoding="utf-8"?>
<p:tagLst xmlns:a="http://schemas.openxmlformats.org/drawingml/2006/main" xmlns:r="http://schemas.openxmlformats.org/officeDocument/2006/relationships" xmlns:p="http://schemas.openxmlformats.org/presentationml/2006/main">
  <p:tag name="TIMING" val="|0.6|12.9"/>
</p:tagLst>
</file>

<file path=ppt/tags/tag6.xml><?xml version="1.0" encoding="utf-8"?>
<p:tagLst xmlns:a="http://schemas.openxmlformats.org/drawingml/2006/main" xmlns:r="http://schemas.openxmlformats.org/officeDocument/2006/relationships" xmlns:p="http://schemas.openxmlformats.org/presentationml/2006/main">
  <p:tag name="TIMING" val="|4.2|4"/>
</p:tagLst>
</file>

<file path=ppt/tags/tag7.xml><?xml version="1.0" encoding="utf-8"?>
<p:tagLst xmlns:a="http://schemas.openxmlformats.org/drawingml/2006/main" xmlns:r="http://schemas.openxmlformats.org/officeDocument/2006/relationships" xmlns:p="http://schemas.openxmlformats.org/presentationml/2006/main">
  <p:tag name="TIMING" val="|0.7|11.2"/>
</p:tagLst>
</file>

<file path=ppt/tags/tag8.xml><?xml version="1.0" encoding="utf-8"?>
<p:tagLst xmlns:a="http://schemas.openxmlformats.org/drawingml/2006/main" xmlns:r="http://schemas.openxmlformats.org/officeDocument/2006/relationships" xmlns:p="http://schemas.openxmlformats.org/presentationml/2006/main">
  <p:tag name="TIMING" val="|2.7|4|9.4"/>
</p:tagLst>
</file>

<file path=ppt/tags/tag9.xml><?xml version="1.0" encoding="utf-8"?>
<p:tagLst xmlns:a="http://schemas.openxmlformats.org/drawingml/2006/main" xmlns:r="http://schemas.openxmlformats.org/officeDocument/2006/relationships" xmlns:p="http://schemas.openxmlformats.org/presentationml/2006/main">
  <p:tag name="TIMING" val="|3.8|2.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TotalTime>
  <Words>549</Words>
  <Application>Microsoft Office PowerPoint</Application>
  <PresentationFormat>Presentación en pantalla (4:3)</PresentationFormat>
  <Paragraphs>20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Flujo</vt:lpstr>
      <vt:lpstr>TOPOLOGÍAS LÓGICAS </vt:lpstr>
      <vt:lpstr>TOPOLOGÍA DE BUS </vt:lpstr>
      <vt:lpstr>Diapositiva 3</vt:lpstr>
      <vt:lpstr>TOPOLOGÍA DE ANILLO</vt:lpstr>
      <vt:lpstr>Diapositiva 5</vt:lpstr>
      <vt:lpstr>TOPOLOGÍA DE ESTRELLA</vt:lpstr>
      <vt:lpstr>Diapositiva 7</vt:lpstr>
      <vt:lpstr>TOPOLOGÍA DE ÁRBOL</vt:lpstr>
      <vt:lpstr>TOPOLOGÍAS HÍBRIDAS </vt:lpstr>
      <vt:lpstr>Diapositiva 10</vt:lpstr>
    </vt:vector>
  </TitlesOfParts>
  <Company>LAPLOP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Humberto</dc:creator>
  <cp:lastModifiedBy>Humberto</cp:lastModifiedBy>
  <cp:revision>7</cp:revision>
  <dcterms:created xsi:type="dcterms:W3CDTF">2008-12-03T05:44:04Z</dcterms:created>
  <dcterms:modified xsi:type="dcterms:W3CDTF">2008-12-03T06:49:16Z</dcterms:modified>
</cp:coreProperties>
</file>