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64" r:id="rId5"/>
    <p:sldId id="259" r:id="rId6"/>
    <p:sldId id="260" r:id="rId7"/>
    <p:sldId id="261" r:id="rId8"/>
    <p:sldId id="262" r:id="rId9"/>
    <p:sldId id="263"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5" name="14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Rectángulo redondeado"/>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Título"/>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s-ES" smtClean="0"/>
              <a:t>Haga clic para modificar el estilo de título del patrón</a:t>
            </a:r>
            <a:endParaRPr kumimoji="0" lang="en-US"/>
          </a:p>
        </p:txBody>
      </p:sp>
      <p:sp>
        <p:nvSpPr>
          <p:cNvPr id="20" name="19 Subtítulo"/>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19" name="18 Marcador de fecha"/>
          <p:cNvSpPr>
            <a:spLocks noGrp="1"/>
          </p:cNvSpPr>
          <p:nvPr>
            <p:ph type="dt" sz="half" idx="10"/>
          </p:nvPr>
        </p:nvSpPr>
        <p:spPr/>
        <p:txBody>
          <a:bodyPr/>
          <a:lstStyle>
            <a:extLst/>
          </a:lstStyle>
          <a:p>
            <a:fld id="{B4F115F2-BCA4-49E3-B7F6-F8F94ED314F7}" type="datetimeFigureOut">
              <a:rPr lang="en-US" smtClean="0"/>
              <a:t>9/29/2009</a:t>
            </a:fld>
            <a:endParaRPr lang="en-US" dirty="0"/>
          </a:p>
        </p:txBody>
      </p:sp>
      <p:sp>
        <p:nvSpPr>
          <p:cNvPr id="8" name="7 Marcador de pie de página"/>
          <p:cNvSpPr>
            <a:spLocks noGrp="1"/>
          </p:cNvSpPr>
          <p:nvPr>
            <p:ph type="ftr" sz="quarter" idx="11"/>
          </p:nvPr>
        </p:nvSpPr>
        <p:spPr/>
        <p:txBody>
          <a:bodyPr/>
          <a:lstStyle>
            <a:extLst/>
          </a:lstStyle>
          <a:p>
            <a:endParaRPr lang="en-US" dirty="0"/>
          </a:p>
        </p:txBody>
      </p:sp>
      <p:sp>
        <p:nvSpPr>
          <p:cNvPr id="11" name="10 Marcador de número de diapositiva"/>
          <p:cNvSpPr>
            <a:spLocks noGrp="1"/>
          </p:cNvSpPr>
          <p:nvPr>
            <p:ph type="sldNum" sz="quarter" idx="12"/>
          </p:nvPr>
        </p:nvSpPr>
        <p:spPr/>
        <p:txBody>
          <a:bodyPr/>
          <a:lstStyle>
            <a:extLst/>
          </a:lstStyle>
          <a:p>
            <a:fld id="{8106606C-3720-462E-A69B-923D74ADCFDB}" type="slidenum">
              <a:rPr lang="en-US" smtClean="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502920" y="530352"/>
            <a:ext cx="8183880" cy="4187952"/>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4F115F2-BCA4-49E3-B7F6-F8F94ED314F7}" type="datetimeFigureOut">
              <a:rPr lang="en-US" smtClean="0"/>
              <a:t>9/29/2009</a:t>
            </a:fld>
            <a:endParaRPr lang="en-US" dirty="0"/>
          </a:p>
        </p:txBody>
      </p:sp>
      <p:sp>
        <p:nvSpPr>
          <p:cNvPr id="5" name="4 Marcador de pie de página"/>
          <p:cNvSpPr>
            <a:spLocks noGrp="1"/>
          </p:cNvSpPr>
          <p:nvPr>
            <p:ph type="ftr" sz="quarter" idx="11"/>
          </p:nvPr>
        </p:nvSpPr>
        <p:spPr/>
        <p:txBody>
          <a:bodyPr/>
          <a:lstStyle>
            <a:extLst/>
          </a:lstStyle>
          <a:p>
            <a:endParaRPr lang="en-US" dirty="0"/>
          </a:p>
        </p:txBody>
      </p:sp>
      <p:sp>
        <p:nvSpPr>
          <p:cNvPr id="6" name="5 Marcador de número de diapositiva"/>
          <p:cNvSpPr>
            <a:spLocks noGrp="1"/>
          </p:cNvSpPr>
          <p:nvPr>
            <p:ph type="sldNum" sz="quarter" idx="12"/>
          </p:nvPr>
        </p:nvSpPr>
        <p:spPr/>
        <p:txBody>
          <a:bodyPr/>
          <a:lstStyle>
            <a:extLst/>
          </a:lstStyle>
          <a:p>
            <a:fld id="{8106606C-3720-462E-A69B-923D74ADCFDB}" type="slidenum">
              <a:rPr lang="en-US" smtClean="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533404"/>
            <a:ext cx="1981200" cy="5257799"/>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533400" y="533402"/>
            <a:ext cx="5943600" cy="525780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4F115F2-BCA4-49E3-B7F6-F8F94ED314F7}" type="datetimeFigureOut">
              <a:rPr lang="en-US" smtClean="0"/>
              <a:t>9/29/2009</a:t>
            </a:fld>
            <a:endParaRPr lang="en-US" dirty="0"/>
          </a:p>
        </p:txBody>
      </p:sp>
      <p:sp>
        <p:nvSpPr>
          <p:cNvPr id="5" name="4 Marcador de pie de página"/>
          <p:cNvSpPr>
            <a:spLocks noGrp="1"/>
          </p:cNvSpPr>
          <p:nvPr>
            <p:ph type="ftr" sz="quarter" idx="11"/>
          </p:nvPr>
        </p:nvSpPr>
        <p:spPr/>
        <p:txBody>
          <a:bodyPr/>
          <a:lstStyle>
            <a:extLst/>
          </a:lstStyle>
          <a:p>
            <a:endParaRPr lang="en-US" dirty="0"/>
          </a:p>
        </p:txBody>
      </p:sp>
      <p:sp>
        <p:nvSpPr>
          <p:cNvPr id="6" name="5 Marcador de número de diapositiva"/>
          <p:cNvSpPr>
            <a:spLocks noGrp="1"/>
          </p:cNvSpPr>
          <p:nvPr>
            <p:ph type="sldNum" sz="quarter" idx="12"/>
          </p:nvPr>
        </p:nvSpPr>
        <p:spPr/>
        <p:txBody>
          <a:bodyPr/>
          <a:lstStyle>
            <a:extLst/>
          </a:lstStyle>
          <a:p>
            <a:fld id="{8106606C-3720-462E-A69B-923D74ADCFDB}" type="slidenum">
              <a:rPr lang="en-US" smtClean="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502920" y="530352"/>
            <a:ext cx="8183880" cy="4187952"/>
          </a:xfrm>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B4F115F2-BCA4-49E3-B7F6-F8F94ED314F7}" type="datetimeFigureOut">
              <a:rPr lang="en-US" smtClean="0"/>
              <a:t>9/29/2009</a:t>
            </a:fld>
            <a:endParaRPr lang="en-US" dirty="0"/>
          </a:p>
        </p:txBody>
      </p:sp>
      <p:sp>
        <p:nvSpPr>
          <p:cNvPr id="5" name="4 Marcador de pie de página"/>
          <p:cNvSpPr>
            <a:spLocks noGrp="1"/>
          </p:cNvSpPr>
          <p:nvPr>
            <p:ph type="ftr" sz="quarter" idx="11"/>
          </p:nvPr>
        </p:nvSpPr>
        <p:spPr/>
        <p:txBody>
          <a:bodyPr/>
          <a:lstStyle>
            <a:extLst/>
          </a:lstStyle>
          <a:p>
            <a:endParaRPr lang="en-US" dirty="0"/>
          </a:p>
        </p:txBody>
      </p:sp>
      <p:sp>
        <p:nvSpPr>
          <p:cNvPr id="6" name="5 Marcador de número de diapositiva"/>
          <p:cNvSpPr>
            <a:spLocks noGrp="1"/>
          </p:cNvSpPr>
          <p:nvPr>
            <p:ph type="sldNum" sz="quarter" idx="12"/>
          </p:nvPr>
        </p:nvSpPr>
        <p:spPr/>
        <p:txBody>
          <a:bodyPr/>
          <a:lstStyle>
            <a:extLst/>
          </a:lstStyle>
          <a:p>
            <a:fld id="{8106606C-3720-462E-A69B-923D74ADCFDB}" type="slidenum">
              <a:rPr lang="en-US" smtClean="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13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redondeado"/>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B4F115F2-BCA4-49E3-B7F6-F8F94ED314F7}" type="datetimeFigureOut">
              <a:rPr lang="en-US" smtClean="0"/>
              <a:t>9/29/2009</a:t>
            </a:fld>
            <a:endParaRPr lang="en-US" dirty="0"/>
          </a:p>
        </p:txBody>
      </p:sp>
      <p:sp>
        <p:nvSpPr>
          <p:cNvPr id="5" name="4 Marcador de pie de página"/>
          <p:cNvSpPr>
            <a:spLocks noGrp="1"/>
          </p:cNvSpPr>
          <p:nvPr>
            <p:ph type="ftr" sz="quarter" idx="11"/>
          </p:nvPr>
        </p:nvSpPr>
        <p:spPr/>
        <p:txBody>
          <a:bodyPr/>
          <a:lstStyle>
            <a:extLst/>
          </a:lstStyle>
          <a:p>
            <a:endParaRPr lang="en-US" dirty="0"/>
          </a:p>
        </p:txBody>
      </p:sp>
      <p:sp>
        <p:nvSpPr>
          <p:cNvPr id="6" name="5 Marcador de número de diapositiva"/>
          <p:cNvSpPr>
            <a:spLocks noGrp="1"/>
          </p:cNvSpPr>
          <p:nvPr>
            <p:ph type="sldNum" sz="quarter" idx="12"/>
          </p:nvPr>
        </p:nvSpPr>
        <p:spPr/>
        <p:txBody>
          <a:bodyPr/>
          <a:lstStyle>
            <a:extLst/>
          </a:lstStyle>
          <a:p>
            <a:fld id="{8106606C-3720-462E-A69B-923D74ADCFDB}" type="slidenum">
              <a:rPr lang="en-US" smtClean="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B4F115F2-BCA4-49E3-B7F6-F8F94ED314F7}" type="datetimeFigureOut">
              <a:rPr lang="en-US" smtClean="0"/>
              <a:t>9/29/2009</a:t>
            </a:fld>
            <a:endParaRPr lang="en-US" dirty="0"/>
          </a:p>
        </p:txBody>
      </p:sp>
      <p:sp>
        <p:nvSpPr>
          <p:cNvPr id="6" name="5 Marcador de pie de página"/>
          <p:cNvSpPr>
            <a:spLocks noGrp="1"/>
          </p:cNvSpPr>
          <p:nvPr>
            <p:ph type="ftr" sz="quarter" idx="11"/>
          </p:nvPr>
        </p:nvSpPr>
        <p:spPr/>
        <p:txBody>
          <a:bodyPr/>
          <a:lstStyle>
            <a:extLst/>
          </a:lstStyle>
          <a:p>
            <a:endParaRPr lang="en-US" dirty="0"/>
          </a:p>
        </p:txBody>
      </p:sp>
      <p:sp>
        <p:nvSpPr>
          <p:cNvPr id="7" name="6 Marcador de número de diapositiva"/>
          <p:cNvSpPr>
            <a:spLocks noGrp="1"/>
          </p:cNvSpPr>
          <p:nvPr>
            <p:ph type="sldNum" sz="quarter" idx="12"/>
          </p:nvPr>
        </p:nvSpPr>
        <p:spPr/>
        <p:txBody>
          <a:bodyPr/>
          <a:lstStyle>
            <a:extLst/>
          </a:lstStyle>
          <a:p>
            <a:fld id="{8106606C-3720-462E-A69B-923D74ADCFDB}" type="slidenum">
              <a:rPr lang="en-US" smtClean="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02920" y="4983480"/>
            <a:ext cx="8183880" cy="1051560"/>
          </a:xfrm>
        </p:spPr>
        <p:txBody>
          <a:bodyPr anchor="b"/>
          <a:lstStyle>
            <a:lvl1pPr>
              <a:defRPr b="1"/>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B4F115F2-BCA4-49E3-B7F6-F8F94ED314F7}" type="datetimeFigureOut">
              <a:rPr lang="en-US" smtClean="0"/>
              <a:t>9/29/2009</a:t>
            </a:fld>
            <a:endParaRPr lang="en-US" dirty="0"/>
          </a:p>
        </p:txBody>
      </p:sp>
      <p:sp>
        <p:nvSpPr>
          <p:cNvPr id="8" name="7 Marcador de pie de página"/>
          <p:cNvSpPr>
            <a:spLocks noGrp="1"/>
          </p:cNvSpPr>
          <p:nvPr>
            <p:ph type="ftr" sz="quarter" idx="11"/>
          </p:nvPr>
        </p:nvSpPr>
        <p:spPr/>
        <p:txBody>
          <a:bodyPr/>
          <a:lstStyle>
            <a:extLst/>
          </a:lstStyle>
          <a:p>
            <a:endParaRPr lang="en-US" dirty="0"/>
          </a:p>
        </p:txBody>
      </p:sp>
      <p:sp>
        <p:nvSpPr>
          <p:cNvPr id="9" name="8 Marcador de número de diapositiva"/>
          <p:cNvSpPr>
            <a:spLocks noGrp="1"/>
          </p:cNvSpPr>
          <p:nvPr>
            <p:ph type="sldNum" sz="quarter" idx="12"/>
          </p:nvPr>
        </p:nvSpPr>
        <p:spPr/>
        <p:txBody>
          <a:bodyPr/>
          <a:lstStyle>
            <a:extLst/>
          </a:lstStyle>
          <a:p>
            <a:fld id="{8106606C-3720-462E-A69B-923D74ADCFDB}" type="slidenum">
              <a:rPr lang="en-US" smtClean="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B4F115F2-BCA4-49E3-B7F6-F8F94ED314F7}" type="datetimeFigureOut">
              <a:rPr lang="en-US" smtClean="0"/>
              <a:t>9/29/2009</a:t>
            </a:fld>
            <a:endParaRPr lang="en-US" dirty="0"/>
          </a:p>
        </p:txBody>
      </p:sp>
      <p:sp>
        <p:nvSpPr>
          <p:cNvPr id="4" name="3 Marcador de pie de página"/>
          <p:cNvSpPr>
            <a:spLocks noGrp="1"/>
          </p:cNvSpPr>
          <p:nvPr>
            <p:ph type="ftr" sz="quarter" idx="11"/>
          </p:nvPr>
        </p:nvSpPr>
        <p:spPr/>
        <p:txBody>
          <a:bodyPr/>
          <a:lstStyle>
            <a:extLst/>
          </a:lstStyle>
          <a:p>
            <a:endParaRPr lang="en-US" dirty="0"/>
          </a:p>
        </p:txBody>
      </p:sp>
      <p:sp>
        <p:nvSpPr>
          <p:cNvPr id="5" name="4 Marcador de número de diapositiva"/>
          <p:cNvSpPr>
            <a:spLocks noGrp="1"/>
          </p:cNvSpPr>
          <p:nvPr>
            <p:ph type="sldNum" sz="quarter" idx="12"/>
          </p:nvPr>
        </p:nvSpPr>
        <p:spPr/>
        <p:txBody>
          <a:bodyPr/>
          <a:lstStyle>
            <a:extLst/>
          </a:lstStyle>
          <a:p>
            <a:fld id="{8106606C-3720-462E-A69B-923D74ADCFDB}" type="slidenum">
              <a:rPr lang="en-US" smtClean="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Marcador de fecha"/>
          <p:cNvSpPr>
            <a:spLocks noGrp="1"/>
          </p:cNvSpPr>
          <p:nvPr>
            <p:ph type="dt" sz="half" idx="10"/>
          </p:nvPr>
        </p:nvSpPr>
        <p:spPr/>
        <p:txBody>
          <a:bodyPr/>
          <a:lstStyle>
            <a:extLst/>
          </a:lstStyle>
          <a:p>
            <a:fld id="{B4F115F2-BCA4-49E3-B7F6-F8F94ED314F7}" type="datetimeFigureOut">
              <a:rPr lang="en-US" smtClean="0"/>
              <a:t>9/29/2009</a:t>
            </a:fld>
            <a:endParaRPr lang="en-US" dirty="0"/>
          </a:p>
        </p:txBody>
      </p:sp>
      <p:sp>
        <p:nvSpPr>
          <p:cNvPr id="3" name="2 Marcador de pie de página"/>
          <p:cNvSpPr>
            <a:spLocks noGrp="1"/>
          </p:cNvSpPr>
          <p:nvPr>
            <p:ph type="ftr" sz="quarter" idx="11"/>
          </p:nvPr>
        </p:nvSpPr>
        <p:spPr/>
        <p:txBody>
          <a:bodyPr/>
          <a:lstStyle>
            <a:extLst/>
          </a:lstStyle>
          <a:p>
            <a:endParaRPr lang="en-US" dirty="0"/>
          </a:p>
        </p:txBody>
      </p:sp>
      <p:sp>
        <p:nvSpPr>
          <p:cNvPr id="4" name="3 Marcador de número de diapositiva"/>
          <p:cNvSpPr>
            <a:spLocks noGrp="1"/>
          </p:cNvSpPr>
          <p:nvPr>
            <p:ph type="sldNum" sz="quarter" idx="12"/>
          </p:nvPr>
        </p:nvSpPr>
        <p:spPr/>
        <p:txBody>
          <a:bodyPr/>
          <a:lstStyle>
            <a:extLst/>
          </a:lstStyle>
          <a:p>
            <a:fld id="{8106606C-3720-462E-A69B-923D74ADCFDB}" type="slidenum">
              <a:rPr lang="en-US" smtClean="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B4F115F2-BCA4-49E3-B7F6-F8F94ED314F7}" type="datetimeFigureOut">
              <a:rPr lang="en-US" smtClean="0"/>
              <a:t>9/29/2009</a:t>
            </a:fld>
            <a:endParaRPr lang="en-US" dirty="0"/>
          </a:p>
        </p:txBody>
      </p:sp>
      <p:sp>
        <p:nvSpPr>
          <p:cNvPr id="6" name="5 Marcador de pie de página"/>
          <p:cNvSpPr>
            <a:spLocks noGrp="1"/>
          </p:cNvSpPr>
          <p:nvPr>
            <p:ph type="ftr" sz="quarter" idx="11"/>
          </p:nvPr>
        </p:nvSpPr>
        <p:spPr/>
        <p:txBody>
          <a:bodyPr/>
          <a:lstStyle>
            <a:extLst/>
          </a:lstStyle>
          <a:p>
            <a:endParaRPr lang="en-US" dirty="0"/>
          </a:p>
        </p:txBody>
      </p:sp>
      <p:sp>
        <p:nvSpPr>
          <p:cNvPr id="7" name="6 Marcador de número de diapositiva"/>
          <p:cNvSpPr>
            <a:spLocks noGrp="1"/>
          </p:cNvSpPr>
          <p:nvPr>
            <p:ph type="sldNum" sz="quarter" idx="12"/>
          </p:nvPr>
        </p:nvSpPr>
        <p:spPr/>
        <p:txBody>
          <a:bodyPr/>
          <a:lstStyle>
            <a:extLst/>
          </a:lstStyle>
          <a:p>
            <a:fld id="{8106606C-3720-462E-A69B-923D74ADCFDB}" type="slidenum">
              <a:rPr lang="en-US" smtClean="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14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dondear rectángulo de esquina sencilla"/>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B4F115F2-BCA4-49E3-B7F6-F8F94ED314F7}" type="datetimeFigureOut">
              <a:rPr lang="en-US" smtClean="0"/>
              <a:t>9/29/2009</a:t>
            </a:fld>
            <a:endParaRPr lang="en-US" dirty="0"/>
          </a:p>
        </p:txBody>
      </p:sp>
      <p:sp>
        <p:nvSpPr>
          <p:cNvPr id="6" name="5 Marcador de pie de página"/>
          <p:cNvSpPr>
            <a:spLocks noGrp="1"/>
          </p:cNvSpPr>
          <p:nvPr>
            <p:ph type="ftr" sz="quarter" idx="11"/>
          </p:nvPr>
        </p:nvSpPr>
        <p:spPr/>
        <p:txBody>
          <a:bodyPr/>
          <a:lstStyle>
            <a:extLst/>
          </a:lstStyle>
          <a:p>
            <a:endParaRPr lang="en-US" dirty="0"/>
          </a:p>
        </p:txBody>
      </p:sp>
      <p:sp>
        <p:nvSpPr>
          <p:cNvPr id="7" name="6 Marcador de número de diapositiva"/>
          <p:cNvSpPr>
            <a:spLocks noGrp="1"/>
          </p:cNvSpPr>
          <p:nvPr>
            <p:ph type="sldNum" sz="quarter" idx="12"/>
          </p:nvPr>
        </p:nvSpPr>
        <p:spPr/>
        <p:txBody>
          <a:bodyPr/>
          <a:lstStyle>
            <a:extLst/>
          </a:lstStyle>
          <a:p>
            <a:fld id="{8106606C-3720-462E-A69B-923D74ADCFDB}" type="slidenum">
              <a:rPr lang="en-US" smtClean="0"/>
              <a:t>‹Nº›</a:t>
            </a:fld>
            <a:endParaRPr lang="en-US" dirty="0"/>
          </a:p>
        </p:txBody>
      </p:sp>
      <p:sp>
        <p:nvSpPr>
          <p:cNvPr id="3" name="2 Marcador de posición de imagen"/>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s-ES" smtClean="0"/>
              <a:t>Haga clic en el icono para agregar una imagen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Rectángulo redondeado"/>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Rectángulo redondeado"/>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12 Marcador de título"/>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s-ES" smtClean="0"/>
              <a:t>Haga clic para modificar el estilo de título del patrón</a:t>
            </a:r>
            <a:endParaRPr kumimoji="0" lang="en-US"/>
          </a:p>
        </p:txBody>
      </p:sp>
      <p:sp>
        <p:nvSpPr>
          <p:cNvPr id="4" name="3 Marcador de texto"/>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5" name="24 Marcador de fecha"/>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4F115F2-BCA4-49E3-B7F6-F8F94ED314F7}" type="datetimeFigureOut">
              <a:rPr lang="en-US" smtClean="0"/>
              <a:t>9/29/2009</a:t>
            </a:fld>
            <a:endParaRPr lang="en-US" dirty="0"/>
          </a:p>
        </p:txBody>
      </p:sp>
      <p:sp>
        <p:nvSpPr>
          <p:cNvPr id="18" name="17 Marcador de pie de página"/>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dirty="0"/>
          </a:p>
        </p:txBody>
      </p:sp>
      <p:sp>
        <p:nvSpPr>
          <p:cNvPr id="5" name="4 Marcador de número de diapositiva"/>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8106606C-3720-462E-A69B-923D74ADCFDB}" type="slidenum">
              <a:rPr lang="en-US" smtClean="0"/>
              <a:t>‹Nº›</a:t>
            </a:fld>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LOS LIPIDOS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2920" y="1214422"/>
            <a:ext cx="8183880" cy="3503882"/>
          </a:xfrm>
        </p:spPr>
        <p:txBody>
          <a:bodyPr>
            <a:normAutofit/>
          </a:bodyPr>
          <a:lstStyle/>
          <a:p>
            <a:pPr algn="just"/>
            <a:r>
              <a:rPr lang="es-ES" sz="2400" b="1" i="1" dirty="0" smtClean="0">
                <a:solidFill>
                  <a:schemeClr val="bg2">
                    <a:lumMod val="50000"/>
                  </a:schemeClr>
                </a:solidFill>
                <a:latin typeface="Times New Roman" pitchFamily="18" charset="0"/>
                <a:cs typeface="Times New Roman" pitchFamily="18" charset="0"/>
              </a:rPr>
              <a:t>Función relajante</a:t>
            </a:r>
            <a:r>
              <a:rPr lang="es-ES" sz="2400" i="1" dirty="0" smtClean="0">
                <a:latin typeface="Times New Roman" pitchFamily="18" charset="0"/>
                <a:cs typeface="Times New Roman" pitchFamily="18" charset="0"/>
              </a:rPr>
              <a:t>. </a:t>
            </a:r>
            <a:r>
              <a:rPr lang="es-ES" sz="2400" i="1" dirty="0" smtClean="0">
                <a:solidFill>
                  <a:schemeClr val="bg1"/>
                </a:solidFill>
                <a:latin typeface="Times New Roman" pitchFamily="18" charset="0"/>
                <a:cs typeface="Times New Roman" pitchFamily="18" charset="0"/>
              </a:rPr>
              <a:t>Los lípidos se acumulan en el tejido adiposo formando grandes tejidos grasosos que se manifiestan en aumento de peso en caso de sedentarismo, lo que aumenta la concentración de la hormona TRL en sangre. En la neurohipófisis, esta elevada concentración de TRL estimula la hipófisis para que inhiba la secreción hormona ACTH provocando una sensación relajamiento general del cuerpo, según los últimos estudios de la Universidad de Cabo Soho.</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2920" y="3071810"/>
            <a:ext cx="8183880" cy="2963230"/>
          </a:xfrm>
        </p:spPr>
        <p:txBody>
          <a:bodyPr>
            <a:normAutofit/>
          </a:bodyPr>
          <a:lstStyle/>
          <a:p>
            <a:r>
              <a:rPr lang="es-ES" sz="6000" i="1" dirty="0" smtClean="0"/>
              <a:t>G</a:t>
            </a:r>
            <a:r>
              <a:rPr lang="es-ES" sz="6000" i="1" dirty="0" smtClean="0"/>
              <a:t>RACIAS</a:t>
            </a:r>
            <a:endParaRPr lang="en-US" sz="6000"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i="1" dirty="0" smtClean="0"/>
              <a:t>LIPIDOS</a:t>
            </a:r>
            <a:endParaRPr lang="en-US" b="1" i="1" dirty="0"/>
          </a:p>
        </p:txBody>
      </p:sp>
      <p:sp>
        <p:nvSpPr>
          <p:cNvPr id="3" name="2 Marcador de contenido"/>
          <p:cNvSpPr>
            <a:spLocks noGrp="1"/>
          </p:cNvSpPr>
          <p:nvPr>
            <p:ph idx="1"/>
          </p:nvPr>
        </p:nvSpPr>
        <p:spPr>
          <a:xfrm>
            <a:off x="502920" y="1643050"/>
            <a:ext cx="8183880" cy="3075254"/>
          </a:xfrm>
        </p:spPr>
        <p:txBody>
          <a:bodyPr>
            <a:normAutofit/>
          </a:bodyPr>
          <a:lstStyle/>
          <a:p>
            <a:pPr algn="just">
              <a:buNone/>
            </a:pPr>
            <a:r>
              <a:rPr lang="es-ES" i="1" dirty="0" smtClean="0">
                <a:solidFill>
                  <a:schemeClr val="bg1"/>
                </a:solidFill>
              </a:rPr>
              <a:t>    </a:t>
            </a:r>
            <a:r>
              <a:rPr lang="es-ES" sz="2400" i="1" dirty="0" smtClean="0">
                <a:solidFill>
                  <a:schemeClr val="bg1"/>
                </a:solidFill>
                <a:latin typeface="Times New Roman" pitchFamily="18" charset="0"/>
                <a:cs typeface="Times New Roman" pitchFamily="18" charset="0"/>
              </a:rPr>
              <a:t>Los lípidos son un conjunto de moléculas orgánicas, la mayoría biomoléculas, compuestas principalmente por carbono e hidrógeno y en menor medida oxígeno, aunque también pueden contener fósforo, azufre y nitrógeno, que tienen como característica principal el ser hidrofóbicas o insolubles en agua y sí en disolventes orgánicos como la bencina, el alcohol, el benceno y el cloroformo.</a:t>
            </a:r>
            <a:endParaRPr lang="en-US" sz="2400" i="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i="1" dirty="0" smtClean="0"/>
              <a:t>CARACTERISTICAS GENERALES</a:t>
            </a:r>
            <a:endParaRPr lang="en-US" b="1" i="1" dirty="0"/>
          </a:p>
        </p:txBody>
      </p:sp>
      <p:sp>
        <p:nvSpPr>
          <p:cNvPr id="3" name="2 Marcador de contenido"/>
          <p:cNvSpPr>
            <a:spLocks noGrp="1"/>
          </p:cNvSpPr>
          <p:nvPr>
            <p:ph idx="1"/>
          </p:nvPr>
        </p:nvSpPr>
        <p:spPr>
          <a:xfrm>
            <a:off x="502920" y="1214422"/>
            <a:ext cx="8183880" cy="3503882"/>
          </a:xfrm>
        </p:spPr>
        <p:txBody>
          <a:bodyPr>
            <a:normAutofit/>
          </a:bodyPr>
          <a:lstStyle/>
          <a:p>
            <a:pPr algn="just">
              <a:buNone/>
            </a:pPr>
            <a:r>
              <a:rPr lang="es-ES" sz="2400" i="1" dirty="0" smtClean="0"/>
              <a:t>  </a:t>
            </a:r>
            <a:r>
              <a:rPr lang="es-ES" sz="2400" i="1" dirty="0" smtClean="0">
                <a:solidFill>
                  <a:schemeClr val="bg1"/>
                </a:solidFill>
                <a:latin typeface="Times New Roman" pitchFamily="18" charset="0"/>
                <a:cs typeface="Times New Roman" pitchFamily="18" charset="0"/>
              </a:rPr>
              <a:t>Los lípidos son biomoléculas muy diversas; unos están formados por cadenas alifáticas saturadas o insaturadas, en general lineales, pero algunos tienen anillos (aromáticos). Algunos son flexibles, mientras que otros son rígidos o semiflexibles hasta alcanzar casi una total flexibilidad molecular; algunos comparten carbonos libres y otros forman puentes de hidrógeno.</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1214422"/>
            <a:ext cx="8183880" cy="4000528"/>
          </a:xfrm>
        </p:spPr>
        <p:txBody>
          <a:bodyPr>
            <a:normAutofit fontScale="47500" lnSpcReduction="20000"/>
          </a:bodyPr>
          <a:lstStyle/>
          <a:p>
            <a:pPr algn="just">
              <a:buNone/>
            </a:pPr>
            <a:r>
              <a:rPr lang="es-ES" sz="4400" i="1" dirty="0" smtClean="0"/>
              <a:t>   </a:t>
            </a:r>
            <a:r>
              <a:rPr lang="es-ES" sz="4400" i="1" dirty="0" smtClean="0">
                <a:solidFill>
                  <a:schemeClr val="bg1"/>
                </a:solidFill>
                <a:latin typeface="Times New Roman" pitchFamily="18" charset="0"/>
                <a:cs typeface="Times New Roman" pitchFamily="18" charset="0"/>
              </a:rPr>
              <a:t>La mayoría de los lípidos tiene algún tipo de carácter polar, además de poseer una gran parte apolar o hidrofóbico ("que le teme al agua" o "rechaza al agua"), lo que significa que no interactúa bien con solventes polares como el agua. Otra parte de su estructura es polar o hidrofílica ("que ama el agua" o "que tiene afinidad por el agua") y tenderá a asociarse con solventes polares como el agua; cuando una molécula tiene una región hidrófoba y otra hidrófila se dice que tiene carácter anfipático. La región hidrófoba de los lípidos es la que presenta solo átomos de carbono unidos a átomos de hidrógeno, como la larga "cola" alifática de los ácidos grasos o los anillos de </a:t>
            </a:r>
            <a:r>
              <a:rPr lang="es-ES" sz="4400" i="1" dirty="0" smtClean="0">
                <a:solidFill>
                  <a:schemeClr val="bg1"/>
                </a:solidFill>
                <a:latin typeface="Times New Roman" pitchFamily="18" charset="0"/>
                <a:cs typeface="Times New Roman" pitchFamily="18" charset="0"/>
              </a:rPr>
              <a:t>esterano</a:t>
            </a:r>
            <a:r>
              <a:rPr lang="es-ES" sz="4400" i="1" dirty="0">
                <a:solidFill>
                  <a:schemeClr val="bg1"/>
                </a:solidFill>
                <a:latin typeface="Times New Roman" pitchFamily="18" charset="0"/>
                <a:cs typeface="Times New Roman" pitchFamily="18" charset="0"/>
              </a:rPr>
              <a:t> </a:t>
            </a:r>
            <a:r>
              <a:rPr lang="es-ES" sz="4400" i="1" dirty="0" smtClean="0">
                <a:solidFill>
                  <a:schemeClr val="bg1"/>
                </a:solidFill>
                <a:latin typeface="Times New Roman" pitchFamily="18" charset="0"/>
                <a:cs typeface="Times New Roman" pitchFamily="18" charset="0"/>
              </a:rPr>
              <a:t>del colesterol; la región hidrófila es la que posee grupos polares o con cargas eléctricas, como el hidroxilo (–OH) del colesterol, el carboxilo (–COO</a:t>
            </a:r>
            <a:r>
              <a:rPr lang="es-ES" sz="4400" i="1" baseline="30000" dirty="0" smtClean="0">
                <a:solidFill>
                  <a:schemeClr val="bg1"/>
                </a:solidFill>
                <a:latin typeface="Times New Roman" pitchFamily="18" charset="0"/>
                <a:cs typeface="Times New Roman" pitchFamily="18" charset="0"/>
              </a:rPr>
              <a:t>–</a:t>
            </a:r>
            <a:r>
              <a:rPr lang="es-ES" sz="4400" i="1" dirty="0" smtClean="0">
                <a:solidFill>
                  <a:schemeClr val="bg1"/>
                </a:solidFill>
                <a:latin typeface="Times New Roman" pitchFamily="18" charset="0"/>
                <a:cs typeface="Times New Roman" pitchFamily="18" charset="0"/>
              </a:rPr>
              <a:t>) de los ácidos grasos, el fosfato (–PO</a:t>
            </a:r>
            <a:r>
              <a:rPr lang="es-ES" sz="4400" i="1" baseline="-25000" dirty="0" smtClean="0">
                <a:solidFill>
                  <a:schemeClr val="bg1"/>
                </a:solidFill>
                <a:latin typeface="Times New Roman" pitchFamily="18" charset="0"/>
                <a:cs typeface="Times New Roman" pitchFamily="18" charset="0"/>
              </a:rPr>
              <a:t>4</a:t>
            </a:r>
            <a:r>
              <a:rPr lang="es-ES" sz="4400" i="1" baseline="30000" dirty="0" smtClean="0">
                <a:solidFill>
                  <a:schemeClr val="bg1"/>
                </a:solidFill>
                <a:latin typeface="Times New Roman" pitchFamily="18" charset="0"/>
                <a:cs typeface="Times New Roman" pitchFamily="18" charset="0"/>
              </a:rPr>
              <a:t>–</a:t>
            </a:r>
            <a:r>
              <a:rPr lang="es-ES" sz="4400" i="1" dirty="0" smtClean="0">
                <a:solidFill>
                  <a:schemeClr val="bg1"/>
                </a:solidFill>
                <a:latin typeface="Times New Roman" pitchFamily="18" charset="0"/>
                <a:cs typeface="Times New Roman" pitchFamily="18" charset="0"/>
              </a:rPr>
              <a:t>) de los fosfolípidos</a:t>
            </a:r>
            <a:r>
              <a:rPr lang="es-ES" sz="4400" i="1" dirty="0">
                <a:solidFill>
                  <a:schemeClr val="bg1"/>
                </a:solidFill>
                <a:latin typeface="Times New Roman" pitchFamily="18" charset="0"/>
                <a:cs typeface="Times New Roman" pitchFamily="18" charset="0"/>
              </a:rPr>
              <a:t>,</a:t>
            </a:r>
            <a:r>
              <a:rPr lang="es-ES" sz="4400" i="1" dirty="0" smtClean="0">
                <a:solidFill>
                  <a:schemeClr val="bg1"/>
                </a:solidFill>
                <a:latin typeface="Times New Roman" pitchFamily="18" charset="0"/>
                <a:cs typeface="Times New Roman" pitchFamily="18" charset="0"/>
              </a:rPr>
              <a:t> etc.</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b="1" i="1" dirty="0" smtClean="0"/>
              <a:t>CLASIFICACION</a:t>
            </a:r>
            <a:endParaRPr lang="en-US" b="1" i="1" dirty="0"/>
          </a:p>
        </p:txBody>
      </p:sp>
      <p:sp>
        <p:nvSpPr>
          <p:cNvPr id="3" name="2 Marcador de contenido"/>
          <p:cNvSpPr>
            <a:spLocks noGrp="1"/>
          </p:cNvSpPr>
          <p:nvPr>
            <p:ph idx="1"/>
          </p:nvPr>
        </p:nvSpPr>
        <p:spPr>
          <a:xfrm>
            <a:off x="502920" y="928670"/>
            <a:ext cx="8183880" cy="3789634"/>
          </a:xfrm>
        </p:spPr>
        <p:txBody>
          <a:bodyPr>
            <a:normAutofit fontScale="70000" lnSpcReduction="20000"/>
          </a:bodyPr>
          <a:lstStyle/>
          <a:p>
            <a:pPr algn="just">
              <a:buNone/>
            </a:pPr>
            <a:r>
              <a:rPr lang="es-ES" i="1" dirty="0" smtClean="0">
                <a:solidFill>
                  <a:schemeClr val="bg1"/>
                </a:solidFill>
              </a:rPr>
              <a:t>   </a:t>
            </a:r>
            <a:r>
              <a:rPr lang="es-ES" i="1" dirty="0" smtClean="0">
                <a:solidFill>
                  <a:schemeClr val="bg1"/>
                </a:solidFill>
                <a:latin typeface="Times New Roman" pitchFamily="18" charset="0"/>
                <a:cs typeface="Times New Roman" pitchFamily="18" charset="0"/>
              </a:rPr>
              <a:t>Los lípidos son un grupo muy heterogéneo que usualmente se clasifican en dos grupos, atendiendo a que posean en su composición ácidos grasos (lípidos saponificables) o no lo posean (lípidos insaponificables).</a:t>
            </a:r>
          </a:p>
          <a:p>
            <a:pPr algn="just">
              <a:buNone/>
            </a:pPr>
            <a:endParaRPr lang="es-ES" i="1" dirty="0" smtClean="0">
              <a:latin typeface="Times New Roman" pitchFamily="18" charset="0"/>
              <a:cs typeface="Times New Roman" pitchFamily="18" charset="0"/>
            </a:endParaRPr>
          </a:p>
          <a:p>
            <a:pPr algn="just"/>
            <a:r>
              <a:rPr lang="es-ES" i="1" dirty="0" smtClean="0">
                <a:solidFill>
                  <a:schemeClr val="bg1"/>
                </a:solidFill>
                <a:latin typeface="Times New Roman" pitchFamily="18" charset="0"/>
                <a:cs typeface="Times New Roman" pitchFamily="18" charset="0"/>
              </a:rPr>
              <a:t>Lípidos saponificables</a:t>
            </a:r>
          </a:p>
          <a:p>
            <a:pPr algn="just">
              <a:buNone/>
            </a:pPr>
            <a:r>
              <a:rPr lang="es-ES" b="1" i="1" dirty="0" smtClean="0">
                <a:solidFill>
                  <a:schemeClr val="bg2">
                    <a:lumMod val="50000"/>
                  </a:schemeClr>
                </a:solidFill>
                <a:latin typeface="Times New Roman" pitchFamily="18" charset="0"/>
                <a:cs typeface="Times New Roman" pitchFamily="18" charset="0"/>
              </a:rPr>
              <a:t>    Simples</a:t>
            </a:r>
            <a:r>
              <a:rPr lang="es-ES" i="1" dirty="0" smtClean="0">
                <a:solidFill>
                  <a:schemeClr val="bg2">
                    <a:lumMod val="50000"/>
                  </a:schemeClr>
                </a:solidFill>
                <a:latin typeface="Times New Roman" pitchFamily="18" charset="0"/>
                <a:cs typeface="Times New Roman" pitchFamily="18" charset="0"/>
              </a:rPr>
              <a:t>. </a:t>
            </a:r>
            <a:r>
              <a:rPr lang="es-ES" i="1" dirty="0" smtClean="0">
                <a:solidFill>
                  <a:schemeClr val="bg1"/>
                </a:solidFill>
                <a:latin typeface="Times New Roman" pitchFamily="18" charset="0"/>
                <a:cs typeface="Times New Roman" pitchFamily="18" charset="0"/>
              </a:rPr>
              <a:t>Lípidos que sólo contienen carbono, hidrógeno y oxígeno. Acilglicéridos. Cuando son sólidos se les llama grasas y cuando son líquidos a temperatura ambiente se llaman aceites. Céridos (ceras) </a:t>
            </a:r>
            <a:r>
              <a:rPr lang="es-ES" b="1" i="1" dirty="0" smtClean="0">
                <a:solidFill>
                  <a:schemeClr val="bg2">
                    <a:lumMod val="50000"/>
                  </a:schemeClr>
                </a:solidFill>
                <a:latin typeface="Times New Roman" pitchFamily="18" charset="0"/>
                <a:cs typeface="Times New Roman" pitchFamily="18" charset="0"/>
              </a:rPr>
              <a:t>Complejos</a:t>
            </a:r>
            <a:r>
              <a:rPr lang="es-ES" i="1" dirty="0" smtClean="0">
                <a:solidFill>
                  <a:schemeClr val="bg2">
                    <a:lumMod val="50000"/>
                  </a:schemeClr>
                </a:solidFill>
                <a:latin typeface="Times New Roman" pitchFamily="18" charset="0"/>
                <a:cs typeface="Times New Roman" pitchFamily="18" charset="0"/>
              </a:rPr>
              <a:t>. </a:t>
            </a:r>
            <a:r>
              <a:rPr lang="es-ES" i="1" dirty="0" smtClean="0">
                <a:solidFill>
                  <a:schemeClr val="bg1"/>
                </a:solidFill>
                <a:latin typeface="Times New Roman" pitchFamily="18" charset="0"/>
                <a:cs typeface="Times New Roman" pitchFamily="18" charset="0"/>
              </a:rPr>
              <a:t>Son los lípidos que además de contener en su molécula carbono, hidrógeno y oxígeno, también contienen otros elementos como nitrógeno, fósforo, azufre u otra biomolécula como un glúcido. A los lípidos complejos también se les llama </a:t>
            </a:r>
            <a:r>
              <a:rPr lang="es-ES" b="1" i="1" dirty="0" smtClean="0">
                <a:solidFill>
                  <a:schemeClr val="bg1"/>
                </a:solidFill>
                <a:latin typeface="Times New Roman" pitchFamily="18" charset="0"/>
                <a:cs typeface="Times New Roman" pitchFamily="18" charset="0"/>
              </a:rPr>
              <a:t>lípidos de membrana</a:t>
            </a:r>
            <a:r>
              <a:rPr lang="es-ES" i="1" dirty="0" smtClean="0">
                <a:solidFill>
                  <a:schemeClr val="bg1"/>
                </a:solidFill>
                <a:latin typeface="Times New Roman" pitchFamily="18" charset="0"/>
                <a:cs typeface="Times New Roman" pitchFamily="18" charset="0"/>
              </a:rPr>
              <a:t> pues son las principales moléculas que forman las membranas celulares. </a:t>
            </a:r>
            <a:endParaRPr lang="en-US" i="1"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2920" y="1214422"/>
            <a:ext cx="8183880" cy="3857652"/>
          </a:xfrm>
        </p:spPr>
        <p:txBody>
          <a:bodyPr>
            <a:normAutofit fontScale="70000" lnSpcReduction="20000"/>
          </a:bodyPr>
          <a:lstStyle/>
          <a:p>
            <a:r>
              <a:rPr lang="en-US" sz="4000" i="1" dirty="0" smtClean="0"/>
              <a:t> </a:t>
            </a:r>
            <a:r>
              <a:rPr lang="en-US" sz="4000" b="1" i="1" dirty="0" smtClean="0">
                <a:solidFill>
                  <a:schemeClr val="bg2">
                    <a:lumMod val="50000"/>
                  </a:schemeClr>
                </a:solidFill>
                <a:latin typeface="Times New Roman" pitchFamily="18" charset="0"/>
                <a:cs typeface="Times New Roman" pitchFamily="18" charset="0"/>
              </a:rPr>
              <a:t>Fosfolípidos:</a:t>
            </a:r>
          </a:p>
          <a:p>
            <a:pPr>
              <a:buNone/>
            </a:pPr>
            <a:r>
              <a:rPr lang="en-US" i="1" dirty="0" smtClean="0">
                <a:solidFill>
                  <a:schemeClr val="bg2">
                    <a:lumMod val="50000"/>
                  </a:schemeClr>
                </a:solidFill>
                <a:latin typeface="Times New Roman" pitchFamily="18" charset="0"/>
                <a:cs typeface="Times New Roman" pitchFamily="18" charset="0"/>
              </a:rPr>
              <a:t>     </a:t>
            </a:r>
            <a:r>
              <a:rPr lang="en-US" sz="3400" b="1" i="1" dirty="0" smtClean="0">
                <a:solidFill>
                  <a:schemeClr val="bg2">
                    <a:lumMod val="50000"/>
                  </a:schemeClr>
                </a:solidFill>
                <a:latin typeface="Times New Roman" pitchFamily="18" charset="0"/>
                <a:cs typeface="Times New Roman" pitchFamily="18" charset="0"/>
              </a:rPr>
              <a:t>Fosfoglicéridos:</a:t>
            </a:r>
            <a:r>
              <a:rPr lang="en-US" sz="3400" i="1" dirty="0" smtClean="0">
                <a:solidFill>
                  <a:schemeClr val="bg2">
                    <a:lumMod val="50000"/>
                  </a:schemeClr>
                </a:solidFill>
                <a:latin typeface="Times New Roman" pitchFamily="18" charset="0"/>
                <a:cs typeface="Times New Roman" pitchFamily="18" charset="0"/>
              </a:rPr>
              <a:t> </a:t>
            </a:r>
            <a:r>
              <a:rPr lang="es-ES" i="1" dirty="0" smtClean="0">
                <a:solidFill>
                  <a:schemeClr val="bg1"/>
                </a:solidFill>
                <a:latin typeface="Times New Roman" pitchFamily="18" charset="0"/>
                <a:cs typeface="Times New Roman" pitchFamily="18" charset="0"/>
              </a:rPr>
              <a:t>son moléculas lipídica del grupo de los fosfolípidos. Están compuestos por ácido fosfatídico, una molécula compleja compuesta por glicerol, en el que se han esterificado dos ácidos grasos (uno saturado y otro insaturado) y un grupo fosfato. </a:t>
            </a:r>
            <a:endParaRPr lang="en-US" i="1" dirty="0" smtClean="0">
              <a:solidFill>
                <a:schemeClr val="bg1"/>
              </a:solidFill>
              <a:latin typeface="Times New Roman" pitchFamily="18" charset="0"/>
              <a:cs typeface="Times New Roman" pitchFamily="18" charset="0"/>
            </a:endParaRPr>
          </a:p>
          <a:p>
            <a:r>
              <a:rPr lang="en-US" sz="4000" i="1" dirty="0" smtClean="0">
                <a:latin typeface="Times New Roman" pitchFamily="18" charset="0"/>
                <a:cs typeface="Times New Roman" pitchFamily="18" charset="0"/>
              </a:rPr>
              <a:t> </a:t>
            </a:r>
            <a:r>
              <a:rPr lang="en-US" sz="4000" b="1" i="1" dirty="0" smtClean="0">
                <a:solidFill>
                  <a:schemeClr val="bg2">
                    <a:lumMod val="50000"/>
                  </a:schemeClr>
                </a:solidFill>
                <a:latin typeface="Times New Roman" pitchFamily="18" charset="0"/>
                <a:cs typeface="Times New Roman" pitchFamily="18" charset="0"/>
              </a:rPr>
              <a:t>Glucolípidos:</a:t>
            </a:r>
            <a:r>
              <a:rPr lang="en-US" sz="4000" i="1" dirty="0" smtClean="0">
                <a:solidFill>
                  <a:schemeClr val="bg2">
                    <a:lumMod val="50000"/>
                  </a:schemeClr>
                </a:solidFill>
                <a:latin typeface="Times New Roman" pitchFamily="18" charset="0"/>
                <a:cs typeface="Times New Roman" pitchFamily="18" charset="0"/>
              </a:rPr>
              <a:t> </a:t>
            </a:r>
          </a:p>
          <a:p>
            <a:pPr>
              <a:buNone/>
            </a:pPr>
            <a:r>
              <a:rPr lang="en-US" sz="3400" i="1" dirty="0" smtClean="0">
                <a:solidFill>
                  <a:schemeClr val="bg2">
                    <a:lumMod val="50000"/>
                  </a:schemeClr>
                </a:solidFill>
                <a:latin typeface="Times New Roman" pitchFamily="18" charset="0"/>
                <a:cs typeface="Times New Roman" pitchFamily="18" charset="0"/>
              </a:rPr>
              <a:t>     </a:t>
            </a:r>
            <a:r>
              <a:rPr lang="en-US" sz="3400" b="1" i="1" dirty="0" smtClean="0">
                <a:solidFill>
                  <a:schemeClr val="bg2">
                    <a:lumMod val="50000"/>
                  </a:schemeClr>
                </a:solidFill>
                <a:latin typeface="Times New Roman" pitchFamily="18" charset="0"/>
                <a:cs typeface="Times New Roman" pitchFamily="18" charset="0"/>
              </a:rPr>
              <a:t>Cerebrósidos:</a:t>
            </a:r>
            <a:r>
              <a:rPr lang="en-US" sz="3400" i="1" dirty="0" smtClean="0">
                <a:solidFill>
                  <a:schemeClr val="bg2">
                    <a:lumMod val="50000"/>
                  </a:schemeClr>
                </a:solidFill>
                <a:latin typeface="Times New Roman" pitchFamily="18" charset="0"/>
                <a:cs typeface="Times New Roman" pitchFamily="18" charset="0"/>
              </a:rPr>
              <a:t> </a:t>
            </a:r>
            <a:r>
              <a:rPr lang="en-US" i="1" dirty="0" smtClean="0">
                <a:solidFill>
                  <a:schemeClr val="bg1"/>
                </a:solidFill>
                <a:latin typeface="Times New Roman" pitchFamily="18" charset="0"/>
                <a:cs typeface="Times New Roman" pitchFamily="18" charset="0"/>
              </a:rPr>
              <a:t>Constan de una molécula de ceramida (esfingosina + ácido graso) a la que se une un monosacárido mediante enlace </a:t>
            </a:r>
            <a:r>
              <a:rPr lang="el-GR" i="1" dirty="0" smtClean="0">
                <a:solidFill>
                  <a:schemeClr val="bg1"/>
                </a:solidFill>
                <a:latin typeface="Times New Roman" pitchFamily="18" charset="0"/>
                <a:cs typeface="Times New Roman" pitchFamily="18" charset="0"/>
              </a:rPr>
              <a:t>β-</a:t>
            </a:r>
            <a:r>
              <a:rPr lang="en-US" i="1" dirty="0" smtClean="0">
                <a:solidFill>
                  <a:schemeClr val="bg1"/>
                </a:solidFill>
                <a:latin typeface="Times New Roman" pitchFamily="18" charset="0"/>
                <a:cs typeface="Times New Roman" pitchFamily="18" charset="0"/>
              </a:rPr>
              <a:t>glucosídico al grupo hidroxilo de la ceramida</a:t>
            </a:r>
          </a:p>
          <a:p>
            <a:pPr>
              <a:buNone/>
            </a:pPr>
            <a:r>
              <a:rPr lang="en-US" sz="3400" i="1" dirty="0" smtClean="0">
                <a:latin typeface="Times New Roman" pitchFamily="18" charset="0"/>
                <a:cs typeface="Times New Roman" pitchFamily="18" charset="0"/>
              </a:rPr>
              <a:t>     </a:t>
            </a:r>
            <a:r>
              <a:rPr lang="en-US" sz="3400" b="1" i="1" dirty="0" smtClean="0">
                <a:solidFill>
                  <a:schemeClr val="bg2">
                    <a:lumMod val="50000"/>
                  </a:schemeClr>
                </a:solidFill>
                <a:latin typeface="Times New Roman" pitchFamily="18" charset="0"/>
                <a:cs typeface="Times New Roman" pitchFamily="18" charset="0"/>
              </a:rPr>
              <a:t>Gangliósidos: </a:t>
            </a:r>
            <a:r>
              <a:rPr lang="es-ES" i="1" dirty="0" smtClean="0">
                <a:solidFill>
                  <a:schemeClr val="bg1"/>
                </a:solidFill>
                <a:latin typeface="Times New Roman" pitchFamily="18" charset="0"/>
                <a:cs typeface="Times New Roman" pitchFamily="18" charset="0"/>
              </a:rPr>
              <a:t>son Glicolipidos con cabezas polares muy grandes formadas por unidades de oligosacáridos cargadas negativamente, y que poseen una o más unidades de ácido N-acetilneuramínico o ácido siálico</a:t>
            </a:r>
            <a:endParaRPr lang="en-US" i="1" dirty="0" smtClean="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2920" y="1000108"/>
            <a:ext cx="8183880" cy="4071966"/>
          </a:xfrm>
        </p:spPr>
        <p:txBody>
          <a:bodyPr>
            <a:normAutofit fontScale="77500" lnSpcReduction="20000"/>
          </a:bodyPr>
          <a:lstStyle/>
          <a:p>
            <a:pPr algn="just"/>
            <a:r>
              <a:rPr lang="en-US" sz="3600" b="1" i="1" dirty="0" smtClean="0">
                <a:solidFill>
                  <a:schemeClr val="bg2">
                    <a:lumMod val="50000"/>
                  </a:schemeClr>
                </a:solidFill>
                <a:latin typeface="Times New Roman" pitchFamily="18" charset="0"/>
                <a:cs typeface="Times New Roman" pitchFamily="18" charset="0"/>
              </a:rPr>
              <a:t>Lípidos insaponificables</a:t>
            </a:r>
            <a:r>
              <a:rPr lang="en-US" sz="3600" b="1" i="1" dirty="0">
                <a:solidFill>
                  <a:schemeClr val="bg2">
                    <a:lumMod val="50000"/>
                  </a:schemeClr>
                </a:solidFill>
                <a:latin typeface="Times New Roman" pitchFamily="18" charset="0"/>
                <a:cs typeface="Times New Roman" pitchFamily="18" charset="0"/>
              </a:rPr>
              <a:t>:</a:t>
            </a:r>
            <a:endParaRPr lang="en-US" sz="3600" b="1" i="1" dirty="0" smtClean="0">
              <a:solidFill>
                <a:schemeClr val="bg2">
                  <a:lumMod val="50000"/>
                </a:schemeClr>
              </a:solidFill>
              <a:latin typeface="Times New Roman" pitchFamily="18" charset="0"/>
              <a:cs typeface="Times New Roman" pitchFamily="18" charset="0"/>
            </a:endParaRPr>
          </a:p>
          <a:p>
            <a:pPr algn="just">
              <a:buNone/>
            </a:pPr>
            <a:r>
              <a:rPr lang="en-US" sz="3100" i="1" dirty="0" smtClean="0">
                <a:latin typeface="Times New Roman" pitchFamily="18" charset="0"/>
                <a:cs typeface="Times New Roman" pitchFamily="18" charset="0"/>
              </a:rPr>
              <a:t>     </a:t>
            </a:r>
            <a:r>
              <a:rPr lang="en-US" sz="3100" b="1" i="1" dirty="0" smtClean="0">
                <a:solidFill>
                  <a:schemeClr val="bg2">
                    <a:lumMod val="50000"/>
                  </a:schemeClr>
                </a:solidFill>
                <a:latin typeface="Times New Roman" pitchFamily="18" charset="0"/>
                <a:cs typeface="Times New Roman" pitchFamily="18" charset="0"/>
              </a:rPr>
              <a:t>Terpenoides:</a:t>
            </a:r>
            <a:r>
              <a:rPr lang="en-US" i="1" dirty="0" smtClean="0">
                <a:latin typeface="Times New Roman" pitchFamily="18" charset="0"/>
                <a:cs typeface="Times New Roman" pitchFamily="18" charset="0"/>
              </a:rPr>
              <a:t> </a:t>
            </a:r>
            <a:r>
              <a:rPr lang="es-ES" i="1" dirty="0" smtClean="0">
                <a:solidFill>
                  <a:schemeClr val="bg1"/>
                </a:solidFill>
                <a:latin typeface="Times New Roman" pitchFamily="18" charset="0"/>
                <a:cs typeface="Times New Roman" pitchFamily="18" charset="0"/>
              </a:rPr>
              <a:t>algunas veces referidos como </a:t>
            </a:r>
            <a:r>
              <a:rPr lang="es-ES" b="1" i="1" dirty="0" smtClean="0">
                <a:solidFill>
                  <a:schemeClr val="bg1"/>
                </a:solidFill>
                <a:latin typeface="Times New Roman" pitchFamily="18" charset="0"/>
                <a:cs typeface="Times New Roman" pitchFamily="18" charset="0"/>
              </a:rPr>
              <a:t>isoprenoides</a:t>
            </a:r>
            <a:r>
              <a:rPr lang="es-ES" i="1" dirty="0" smtClean="0">
                <a:solidFill>
                  <a:schemeClr val="bg1"/>
                </a:solidFill>
                <a:latin typeface="Times New Roman" pitchFamily="18" charset="0"/>
                <a:cs typeface="Times New Roman" pitchFamily="18" charset="0"/>
              </a:rPr>
              <a:t>, son una vasta y diversa clase de compuestos orgánicos similares a los terpenos. </a:t>
            </a:r>
            <a:endParaRPr lang="en-US" i="1" dirty="0" smtClean="0">
              <a:solidFill>
                <a:schemeClr val="bg1"/>
              </a:solidFill>
              <a:latin typeface="Times New Roman" pitchFamily="18" charset="0"/>
              <a:cs typeface="Times New Roman" pitchFamily="18" charset="0"/>
            </a:endParaRPr>
          </a:p>
          <a:p>
            <a:pPr algn="just">
              <a:buNone/>
            </a:pPr>
            <a:r>
              <a:rPr lang="en-US" sz="3100" i="1" dirty="0" smtClean="0">
                <a:latin typeface="Times New Roman" pitchFamily="18" charset="0"/>
                <a:cs typeface="Times New Roman" pitchFamily="18" charset="0"/>
              </a:rPr>
              <a:t>     </a:t>
            </a:r>
            <a:r>
              <a:rPr lang="en-US" sz="3100" b="1" i="1" dirty="0" smtClean="0">
                <a:solidFill>
                  <a:schemeClr val="bg2">
                    <a:lumMod val="50000"/>
                  </a:schemeClr>
                </a:solidFill>
                <a:latin typeface="Times New Roman" pitchFamily="18" charset="0"/>
                <a:cs typeface="Times New Roman" pitchFamily="18" charset="0"/>
              </a:rPr>
              <a:t>Esteroides:</a:t>
            </a:r>
            <a:r>
              <a:rPr lang="en-US" i="1" dirty="0" smtClean="0">
                <a:latin typeface="Times New Roman" pitchFamily="18" charset="0"/>
                <a:cs typeface="Times New Roman" pitchFamily="18" charset="0"/>
              </a:rPr>
              <a:t> </a:t>
            </a:r>
            <a:r>
              <a:rPr lang="es-ES" i="1" dirty="0" smtClean="0">
                <a:solidFill>
                  <a:schemeClr val="bg1"/>
                </a:solidFill>
                <a:latin typeface="Times New Roman" pitchFamily="18" charset="0"/>
                <a:cs typeface="Times New Roman" pitchFamily="18" charset="0"/>
              </a:rPr>
              <a:t>son derivados del núcleo del ciclopentanoperhidrofenantreno que se compone de carbono, hidrógeno, oxígeno y nitrógeno, también de 4 anillos fusionados de carbono que poseen diversos grupos funcionales y tienen partes hidrofílicas e hidrofóbicas.</a:t>
            </a:r>
            <a:endParaRPr lang="en-US" i="1" dirty="0" smtClean="0">
              <a:solidFill>
                <a:schemeClr val="bg1"/>
              </a:solidFill>
              <a:latin typeface="Times New Roman" pitchFamily="18" charset="0"/>
              <a:cs typeface="Times New Roman" pitchFamily="18" charset="0"/>
            </a:endParaRPr>
          </a:p>
          <a:p>
            <a:pPr algn="just">
              <a:buNone/>
            </a:pPr>
            <a:r>
              <a:rPr lang="en-US" sz="3100" i="1" dirty="0" smtClean="0">
                <a:latin typeface="Times New Roman" pitchFamily="18" charset="0"/>
                <a:cs typeface="Times New Roman" pitchFamily="18" charset="0"/>
              </a:rPr>
              <a:t>     </a:t>
            </a:r>
            <a:r>
              <a:rPr lang="en-US" sz="3100" b="1" i="1" dirty="0" smtClean="0">
                <a:solidFill>
                  <a:schemeClr val="bg2">
                    <a:lumMod val="50000"/>
                  </a:schemeClr>
                </a:solidFill>
                <a:latin typeface="Times New Roman" pitchFamily="18" charset="0"/>
                <a:cs typeface="Times New Roman" pitchFamily="18" charset="0"/>
              </a:rPr>
              <a:t>Eicosanoides:</a:t>
            </a:r>
            <a:r>
              <a:rPr lang="en-US" i="1" dirty="0" smtClean="0">
                <a:solidFill>
                  <a:schemeClr val="bg2">
                    <a:lumMod val="50000"/>
                  </a:schemeClr>
                </a:solidFill>
                <a:latin typeface="Times New Roman" pitchFamily="18" charset="0"/>
                <a:cs typeface="Times New Roman" pitchFamily="18" charset="0"/>
              </a:rPr>
              <a:t> </a:t>
            </a:r>
            <a:r>
              <a:rPr lang="es-ES" i="1" dirty="0" smtClean="0">
                <a:solidFill>
                  <a:schemeClr val="bg1"/>
                </a:solidFill>
                <a:latin typeface="Times New Roman" pitchFamily="18" charset="0"/>
                <a:cs typeface="Times New Roman" pitchFamily="18" charset="0"/>
              </a:rPr>
              <a:t>es el nombre general que se le da a un grupo de moléculas de constitución lipídica obtenidas de la oxigenación de los ácidos grasos esenciales de 20 carbonos tipo omega-3 y omega-6. </a:t>
            </a:r>
            <a:endParaRPr lang="en-US" i="1" dirty="0" smtClean="0">
              <a:solidFill>
                <a:schemeClr val="bg1"/>
              </a:solidFill>
              <a:latin typeface="Times New Roman" pitchFamily="18" charset="0"/>
              <a:cs typeface="Times New Roman" pitchFamily="18" charset="0"/>
            </a:endParaRPr>
          </a:p>
          <a:p>
            <a:endParaRPr lang="en-US" i="1"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i="1" dirty="0" smtClean="0"/>
              <a:t>FUNCION DE LOS LIPIDOS</a:t>
            </a:r>
            <a:endParaRPr lang="en-US" b="1" i="1" dirty="0"/>
          </a:p>
        </p:txBody>
      </p:sp>
      <p:sp>
        <p:nvSpPr>
          <p:cNvPr id="3" name="2 Marcador de contenido"/>
          <p:cNvSpPr>
            <a:spLocks noGrp="1"/>
          </p:cNvSpPr>
          <p:nvPr>
            <p:ph idx="1"/>
          </p:nvPr>
        </p:nvSpPr>
        <p:spPr>
          <a:xfrm>
            <a:off x="502920" y="1142984"/>
            <a:ext cx="8183880" cy="3714776"/>
          </a:xfrm>
        </p:spPr>
        <p:txBody>
          <a:bodyPr>
            <a:normAutofit fontScale="77500" lnSpcReduction="20000"/>
          </a:bodyPr>
          <a:lstStyle/>
          <a:p>
            <a:pPr algn="just">
              <a:buNone/>
            </a:pPr>
            <a:r>
              <a:rPr lang="es-ES" sz="2800" i="1" dirty="0" smtClean="0"/>
              <a:t>     </a:t>
            </a:r>
            <a:r>
              <a:rPr lang="es-ES" sz="2800" i="1" dirty="0" smtClean="0">
                <a:solidFill>
                  <a:schemeClr val="bg1"/>
                </a:solidFill>
                <a:latin typeface="Times New Roman" pitchFamily="18" charset="0"/>
                <a:cs typeface="Times New Roman" pitchFamily="18" charset="0"/>
              </a:rPr>
              <a:t>Los lípidos desempeñan diferentes tipos de funciones biológicas:</a:t>
            </a:r>
          </a:p>
          <a:p>
            <a:pPr algn="just">
              <a:buNone/>
            </a:pPr>
            <a:endParaRPr lang="es-ES" sz="2800" i="1" dirty="0" smtClean="0">
              <a:latin typeface="Times New Roman" pitchFamily="18" charset="0"/>
              <a:cs typeface="Times New Roman" pitchFamily="18" charset="0"/>
            </a:endParaRPr>
          </a:p>
          <a:p>
            <a:pPr algn="just"/>
            <a:r>
              <a:rPr lang="es-ES" sz="2800" b="1" i="1" dirty="0" smtClean="0">
                <a:solidFill>
                  <a:schemeClr val="bg2">
                    <a:lumMod val="50000"/>
                  </a:schemeClr>
                </a:solidFill>
                <a:latin typeface="Times New Roman" pitchFamily="18" charset="0"/>
                <a:cs typeface="Times New Roman" pitchFamily="18" charset="0"/>
              </a:rPr>
              <a:t>Función de reserva energética</a:t>
            </a:r>
            <a:r>
              <a:rPr lang="es-ES" sz="2800" i="1" dirty="0" smtClean="0">
                <a:latin typeface="Times New Roman" pitchFamily="18" charset="0"/>
                <a:cs typeface="Times New Roman" pitchFamily="18" charset="0"/>
              </a:rPr>
              <a:t>. </a:t>
            </a:r>
            <a:r>
              <a:rPr lang="es-ES" sz="2800" i="1" dirty="0" smtClean="0">
                <a:solidFill>
                  <a:schemeClr val="bg1"/>
                </a:solidFill>
                <a:latin typeface="Times New Roman" pitchFamily="18" charset="0"/>
                <a:cs typeface="Times New Roman" pitchFamily="18" charset="0"/>
              </a:rPr>
              <a:t>Los triglicéridos son la principal reserva de energía de los animales ya que un gramo de grasa produce 9,4 kilocalorías en las reacciones metabólicas de oxidación, mientras que las proteínas y los glúcidos sólo producen 4,1 kilocalorías por gramo. </a:t>
            </a:r>
          </a:p>
          <a:p>
            <a:pPr algn="just"/>
            <a:r>
              <a:rPr lang="es-ES" sz="2800" b="1" i="1" dirty="0" smtClean="0">
                <a:solidFill>
                  <a:schemeClr val="bg2">
                    <a:lumMod val="50000"/>
                  </a:schemeClr>
                </a:solidFill>
                <a:latin typeface="Times New Roman" pitchFamily="18" charset="0"/>
                <a:cs typeface="Times New Roman" pitchFamily="18" charset="0"/>
              </a:rPr>
              <a:t>Función estructural</a:t>
            </a:r>
            <a:r>
              <a:rPr lang="es-ES" sz="2800" i="1" dirty="0" smtClean="0">
                <a:solidFill>
                  <a:schemeClr val="bg2">
                    <a:lumMod val="50000"/>
                  </a:schemeClr>
                </a:solidFill>
                <a:latin typeface="Times New Roman" pitchFamily="18" charset="0"/>
                <a:cs typeface="Times New Roman" pitchFamily="18" charset="0"/>
              </a:rPr>
              <a:t>. </a:t>
            </a:r>
            <a:r>
              <a:rPr lang="es-ES" sz="2800" i="1" dirty="0" smtClean="0">
                <a:solidFill>
                  <a:schemeClr val="bg1"/>
                </a:solidFill>
                <a:latin typeface="Times New Roman" pitchFamily="18" charset="0"/>
                <a:cs typeface="Times New Roman" pitchFamily="18" charset="0"/>
              </a:rPr>
              <a:t>Los fosfolípidos, los glucolípidos y el colesterol forman las bicapas lipídicas de las membranas celulares. Los triglicéridos del tejido adiposo recubren y proporcionan consistencia a los órganos y protegen mecánicamente estructuras o son aislantes térmicos.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2920" y="1214422"/>
            <a:ext cx="8183880" cy="3503882"/>
          </a:xfrm>
        </p:spPr>
        <p:txBody>
          <a:bodyPr>
            <a:normAutofit/>
          </a:bodyPr>
          <a:lstStyle/>
          <a:p>
            <a:pPr algn="just"/>
            <a:r>
              <a:rPr lang="es-ES" sz="2400" b="1" i="1" dirty="0" smtClean="0">
                <a:solidFill>
                  <a:schemeClr val="bg2">
                    <a:lumMod val="50000"/>
                  </a:schemeClr>
                </a:solidFill>
                <a:latin typeface="Times New Roman" pitchFamily="18" charset="0"/>
                <a:cs typeface="Times New Roman" pitchFamily="18" charset="0"/>
              </a:rPr>
              <a:t>Función reguladora, hormonal o de comunicación celular</a:t>
            </a:r>
            <a:r>
              <a:rPr lang="es-ES" sz="2400" i="1" dirty="0" smtClean="0">
                <a:solidFill>
                  <a:schemeClr val="bg2">
                    <a:lumMod val="50000"/>
                  </a:schemeClr>
                </a:solidFill>
                <a:latin typeface="Times New Roman" pitchFamily="18" charset="0"/>
                <a:cs typeface="Times New Roman" pitchFamily="18" charset="0"/>
              </a:rPr>
              <a:t>. </a:t>
            </a:r>
            <a:r>
              <a:rPr lang="es-ES" sz="2400" i="1" dirty="0" smtClean="0">
                <a:solidFill>
                  <a:schemeClr val="bg1"/>
                </a:solidFill>
                <a:latin typeface="Times New Roman" pitchFamily="18" charset="0"/>
                <a:cs typeface="Times New Roman" pitchFamily="18" charset="0"/>
              </a:rPr>
              <a:t>Las vitaminas liposolubles son de naturaleza lipídica (terpenoides, esteroides); las hormonas esteroides regulan el metabolismo y las funciones de reproducción; los glucolípidos actúan como receptores de membrana; los eicosanoides poseen un papel destacado en la comunicación celular, inflamación, respuesta inmune, etc.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o">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Aspecto">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o">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29</TotalTime>
  <Words>903</Words>
  <Application>Microsoft Office PowerPoint</Application>
  <PresentationFormat>Presentación en pantalla (4:3)</PresentationFormat>
  <Paragraphs>28</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Aspecto</vt:lpstr>
      <vt:lpstr>LOS LIPIDOS</vt:lpstr>
      <vt:lpstr>LIPIDOS</vt:lpstr>
      <vt:lpstr>CARACTERISTICAS GENERALES</vt:lpstr>
      <vt:lpstr>Diapositiva 4</vt:lpstr>
      <vt:lpstr>CLASIFICACION</vt:lpstr>
      <vt:lpstr>Diapositiva 6</vt:lpstr>
      <vt:lpstr>Diapositiva 7</vt:lpstr>
      <vt:lpstr>FUNCION DE LOS LIPIDOS</vt:lpstr>
      <vt:lpstr>Diapositiva 9</vt:lpstr>
      <vt:lpstr>Diapositiva 10</vt:lpstr>
      <vt:lpstr>GRACIAS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LIPIDOS</dc:title>
  <dc:creator>USER</dc:creator>
  <cp:lastModifiedBy>USER</cp:lastModifiedBy>
  <cp:revision>3</cp:revision>
  <dcterms:created xsi:type="dcterms:W3CDTF">2009-09-29T23:21:01Z</dcterms:created>
  <dcterms:modified xsi:type="dcterms:W3CDTF">2009-09-29T23:50:59Z</dcterms:modified>
</cp:coreProperties>
</file>