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2" r:id="rId8"/>
    <p:sldId id="263" r:id="rId9"/>
    <p:sldId id="264"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42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57746AE7-0742-4310-B839-B340C690E455}"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746AE7-0742-4310-B839-B340C690E45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746AE7-0742-4310-B839-B340C690E45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746AE7-0742-4310-B839-B340C690E45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746AE7-0742-4310-B839-B340C690E455}"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7746AE7-0742-4310-B839-B340C690E455}"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7746AE7-0742-4310-B839-B340C690E455}"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7746AE7-0742-4310-B839-B340C690E45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7746AE7-0742-4310-B839-B340C690E45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7746AE7-0742-4310-B839-B340C690E455}"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5A8D5CB-4160-42E9-9976-0917315A953A}" type="datetimeFigureOut">
              <a:rPr lang="es-ES" smtClean="0"/>
              <a:t>12/12/2007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57746AE7-0742-4310-B839-B340C690E455}"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5A8D5CB-4160-42E9-9976-0917315A953A}" type="datetimeFigureOut">
              <a:rPr lang="es-ES" smtClean="0"/>
              <a:t>12/12/2007</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746AE7-0742-4310-B839-B340C690E455}"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ALEX\Mis documentos\Mis imágenes\untitled.bmp"/>
          <p:cNvPicPr>
            <a:picLocks noChangeAspect="1" noChangeArrowheads="1"/>
          </p:cNvPicPr>
          <p:nvPr/>
        </p:nvPicPr>
        <p:blipFill>
          <a:blip r:embed="rId2"/>
          <a:srcRect/>
          <a:stretch>
            <a:fillRect/>
          </a:stretch>
        </p:blipFill>
        <p:spPr bwMode="auto">
          <a:xfrm>
            <a:off x="5688239" y="0"/>
            <a:ext cx="3455761" cy="2910519"/>
          </a:xfrm>
          <a:prstGeom prst="rect">
            <a:avLst/>
          </a:prstGeom>
          <a:noFill/>
        </p:spPr>
      </p:pic>
      <p:sp>
        <p:nvSpPr>
          <p:cNvPr id="2" name="1 Título"/>
          <p:cNvSpPr>
            <a:spLocks noGrp="1"/>
          </p:cNvSpPr>
          <p:nvPr>
            <p:ph type="ctrTitle"/>
          </p:nvPr>
        </p:nvSpPr>
        <p:spPr/>
        <p:txBody>
          <a:bodyPr>
            <a:normAutofit/>
          </a:bodyPr>
          <a:lstStyle/>
          <a:p>
            <a:pPr algn="just"/>
            <a:r>
              <a:rPr lang="es-ES" dirty="0"/>
              <a:t/>
            </a:r>
            <a:br>
              <a:rPr lang="es-ES" dirty="0"/>
            </a:br>
            <a:endParaRPr lang="es-ES" dirty="0"/>
          </a:p>
        </p:txBody>
      </p:sp>
      <p:sp>
        <p:nvSpPr>
          <p:cNvPr id="3" name="2 Subtítulo"/>
          <p:cNvSpPr>
            <a:spLocks noGrp="1"/>
          </p:cNvSpPr>
          <p:nvPr>
            <p:ph type="subTitle" idx="1"/>
          </p:nvPr>
        </p:nvSpPr>
        <p:spPr/>
        <p:txBody>
          <a:bodyPr/>
          <a:lstStyle/>
          <a:p>
            <a:endParaRPr lang="es-ES" dirty="0"/>
          </a:p>
        </p:txBody>
      </p:sp>
      <p:sp>
        <p:nvSpPr>
          <p:cNvPr id="4" name="3 Rectángulo"/>
          <p:cNvSpPr/>
          <p:nvPr/>
        </p:nvSpPr>
        <p:spPr>
          <a:xfrm>
            <a:off x="0" y="2857496"/>
            <a:ext cx="9144000" cy="2585323"/>
          </a:xfrm>
          <a:prstGeom prst="rect">
            <a:avLst/>
          </a:prstGeom>
          <a:effectLst>
            <a:outerShdw blurRad="50800" dist="38100" dir="10800000" algn="r" rotWithShape="0">
              <a:prstClr val="black">
                <a:alpha val="40000"/>
              </a:prstClr>
            </a:outerShdw>
          </a:effectLst>
          <a:scene3d>
            <a:camera prst="orthographicFront"/>
            <a:lightRig rig="flat" dir="tl">
              <a:rot lat="0" lon="0" rev="6600000"/>
            </a:lightRig>
          </a:scene3d>
          <a:sp3d>
            <a:bevelT w="152400" h="50800" prst="softRound"/>
          </a:sp3d>
        </p:spPr>
        <p:style>
          <a:lnRef idx="2">
            <a:schemeClr val="accent2"/>
          </a:lnRef>
          <a:fillRef idx="1">
            <a:schemeClr val="lt1"/>
          </a:fillRef>
          <a:effectRef idx="0">
            <a:schemeClr val="accent2"/>
          </a:effectRef>
          <a:fontRef idx="minor">
            <a:schemeClr val="dk1"/>
          </a:fontRef>
        </p:style>
        <p:txBody>
          <a:bodyPr wrap="square" lIns="91440" tIns="45720" rIns="91440" bIns="45720">
            <a:spAutoFit/>
            <a:sp3d extrusionH="25400" contourW="8890">
              <a:bevelT w="38100" h="31750"/>
              <a:contourClr>
                <a:schemeClr val="accent2">
                  <a:shade val="75000"/>
                </a:schemeClr>
              </a:contourClr>
            </a:sp3d>
          </a:bodyPr>
          <a:lstStyle/>
          <a:p>
            <a:pPr algn="ctr"/>
            <a:r>
              <a:rPr lang="es-ES" sz="5400" b="1" cap="none" spc="0" dirty="0" smtClean="0">
                <a:ln w="11430"/>
                <a:solidFill>
                  <a:srgbClr val="FF0000"/>
                </a:solidFill>
                <a:effectLst>
                  <a:outerShdw blurRad="50800" dist="39000" dir="5460000" algn="tl">
                    <a:srgbClr val="000000">
                      <a:alpha val="38000"/>
                    </a:srgbClr>
                  </a:outerShdw>
                </a:effectLst>
              </a:rPr>
              <a:t>QUIENES TRABAJAN EN EL </a:t>
            </a:r>
          </a:p>
          <a:p>
            <a:pPr algn="ctr"/>
            <a:r>
              <a:rPr lang="es-ES" sz="5400" b="1" dirty="0" smtClean="0">
                <a:ln w="11430"/>
                <a:solidFill>
                  <a:srgbClr val="FF0000"/>
                </a:solidFill>
                <a:effectLst>
                  <a:outerShdw blurRad="50800" dist="39000" dir="5460000" algn="tl">
                    <a:srgbClr val="000000">
                      <a:alpha val="38000"/>
                    </a:srgbClr>
                  </a:outerShdw>
                </a:effectLst>
              </a:rPr>
              <a:t>LABORATORIO </a:t>
            </a:r>
            <a:r>
              <a:rPr lang="es-ES" sz="5400" b="1" cap="none" spc="0" dirty="0" smtClean="0">
                <a:ln w="11430"/>
                <a:solidFill>
                  <a:srgbClr val="FF0000"/>
                </a:solidFill>
                <a:effectLst>
                  <a:outerShdw blurRad="50800" dist="39000" dir="5460000" algn="tl">
                    <a:srgbClr val="000000">
                      <a:alpha val="38000"/>
                    </a:srgbClr>
                  </a:outerShdw>
                </a:effectLst>
              </a:rPr>
              <a:t>DE COMPUTO</a:t>
            </a:r>
            <a:endParaRPr lang="es-ES" sz="5400" b="1" cap="none" spc="0" dirty="0">
              <a:ln w="11430"/>
              <a:solidFill>
                <a:srgbClr val="FF0000"/>
              </a:solidFill>
              <a:effectLst>
                <a:outerShdw blurRad="50800" dist="39000" dir="5460000" algn="tl">
                  <a:srgbClr val="000000">
                    <a:alpha val="38000"/>
                  </a:srgbClr>
                </a:outerShdw>
              </a:effectLst>
            </a:endParaRPr>
          </a:p>
        </p:txBody>
      </p:sp>
      <p:pic>
        <p:nvPicPr>
          <p:cNvPr id="6147" name="Picture 3" descr="C:\Documents and Settings\ALEX\Mis documentos\Mis imágenes\_45168842_pc1.jpg"/>
          <p:cNvPicPr>
            <a:picLocks noChangeAspect="1" noChangeArrowheads="1"/>
          </p:cNvPicPr>
          <p:nvPr/>
        </p:nvPicPr>
        <p:blipFill>
          <a:blip r:embed="rId3"/>
          <a:srcRect/>
          <a:stretch>
            <a:fillRect/>
          </a:stretch>
        </p:blipFill>
        <p:spPr bwMode="auto">
          <a:xfrm>
            <a:off x="0" y="5410200"/>
            <a:ext cx="1933575" cy="1447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effectLst>
            <a:outerShdw blurRad="50800" dist="38100" dir="13500000" algn="br" rotWithShape="0">
              <a:prstClr val="black">
                <a:alpha val="40000"/>
              </a:prstClr>
            </a:outerShdw>
          </a:effectLst>
          <a:scene3d>
            <a:camera prst="orthographicFront"/>
            <a:lightRig rig="threePt" dir="t"/>
          </a:scene3d>
          <a:sp3d>
            <a:bevelT prst="relaxedInset"/>
          </a:sp3d>
        </p:spPr>
        <p:txBody>
          <a:bodyPr>
            <a:normAutofit/>
          </a:bodyPr>
          <a:lstStyle/>
          <a:p>
            <a:r>
              <a:rPr lang="es-ES" b="1" dirty="0">
                <a:solidFill>
                  <a:schemeClr val="accent6">
                    <a:lumMod val="50000"/>
                  </a:schemeClr>
                </a:solidFill>
              </a:rPr>
              <a:t>parte </a:t>
            </a:r>
            <a:r>
              <a:rPr lang="es-ES" b="1" dirty="0" smtClean="0">
                <a:solidFill>
                  <a:schemeClr val="accent6">
                    <a:lumMod val="50000"/>
                  </a:schemeClr>
                </a:solidFill>
              </a:rPr>
              <a:t>esencial de la organización del </a:t>
            </a:r>
          </a:p>
          <a:p>
            <a:pPr>
              <a:buNone/>
            </a:pPr>
            <a:r>
              <a:rPr lang="es-ES" b="1" dirty="0">
                <a:solidFill>
                  <a:schemeClr val="accent6">
                    <a:lumMod val="50000"/>
                  </a:schemeClr>
                </a:solidFill>
              </a:rPr>
              <a:t> </a:t>
            </a:r>
            <a:r>
              <a:rPr lang="es-ES" b="1" dirty="0" smtClean="0">
                <a:solidFill>
                  <a:schemeClr val="accent6">
                    <a:lumMod val="50000"/>
                  </a:schemeClr>
                </a:solidFill>
              </a:rPr>
              <a:t>   laboratorio, tenemos a las personas que trabajan en </a:t>
            </a:r>
            <a:r>
              <a:rPr lang="es-ES" b="1" dirty="0">
                <a:solidFill>
                  <a:schemeClr val="accent6">
                    <a:lumMod val="50000"/>
                  </a:schemeClr>
                </a:solidFill>
              </a:rPr>
              <a:t> </a:t>
            </a:r>
            <a:r>
              <a:rPr lang="es-ES" b="1" dirty="0" smtClean="0">
                <a:solidFill>
                  <a:schemeClr val="accent6">
                    <a:lumMod val="50000"/>
                  </a:schemeClr>
                </a:solidFill>
              </a:rPr>
              <a:t>él</a:t>
            </a:r>
            <a:r>
              <a:rPr lang="es-ES" b="1" dirty="0">
                <a:solidFill>
                  <a:schemeClr val="accent6">
                    <a:lumMod val="50000"/>
                  </a:schemeClr>
                </a:solidFill>
              </a:rPr>
              <a:t>,  ¡no,  tú  usuario!,  nos  referimos  a  las  personas </a:t>
            </a:r>
            <a:r>
              <a:rPr lang="es-ES" b="1" dirty="0" smtClean="0">
                <a:solidFill>
                  <a:schemeClr val="accent6">
                    <a:lumMod val="50000"/>
                  </a:schemeClr>
                </a:solidFill>
              </a:rPr>
              <a:t>que </a:t>
            </a:r>
            <a:r>
              <a:rPr lang="es-ES" b="1" dirty="0">
                <a:solidFill>
                  <a:schemeClr val="accent6">
                    <a:lumMod val="50000"/>
                  </a:schemeClr>
                </a:solidFill>
              </a:rPr>
              <a:t>están a cargo de el. </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effectLst>
            <a:outerShdw blurRad="50800" dist="38100" dir="13500000" algn="br" rotWithShape="0">
              <a:prstClr val="black">
                <a:alpha val="40000"/>
              </a:prstClr>
            </a:outerShdw>
          </a:effectLst>
        </p:spPr>
        <p:txBody>
          <a:bodyPr>
            <a:normAutofit/>
          </a:bodyPr>
          <a:lstStyle/>
          <a:p>
            <a:r>
              <a:rPr lang="es-ES" dirty="0">
                <a:solidFill>
                  <a:schemeClr val="tx2">
                    <a:lumMod val="50000"/>
                  </a:schemeClr>
                </a:solidFill>
                <a:latin typeface="Arial Rounded MT Bold" pitchFamily="34" charset="0"/>
              </a:rPr>
              <a:t>Estas </a:t>
            </a:r>
            <a:r>
              <a:rPr lang="es-ES" dirty="0" smtClean="0">
                <a:solidFill>
                  <a:schemeClr val="tx2">
                    <a:lumMod val="50000"/>
                  </a:schemeClr>
                </a:solidFill>
                <a:latin typeface="Arial Rounded MT Bold" pitchFamily="34" charset="0"/>
              </a:rPr>
              <a:t>personas conocidas como   </a:t>
            </a:r>
            <a:r>
              <a:rPr lang="es-ES" dirty="0">
                <a:solidFill>
                  <a:schemeClr val="tx2">
                    <a:lumMod val="50000"/>
                  </a:schemeClr>
                </a:solidFill>
                <a:latin typeface="Arial Rounded MT Bold" pitchFamily="34" charset="0"/>
              </a:rPr>
              <a:t>"encargados" </a:t>
            </a:r>
            <a:r>
              <a:rPr lang="es-ES" dirty="0" smtClean="0">
                <a:solidFill>
                  <a:schemeClr val="tx2">
                    <a:lumMod val="50000"/>
                  </a:schemeClr>
                </a:solidFill>
                <a:latin typeface="Arial Rounded MT Bold" pitchFamily="34" charset="0"/>
              </a:rPr>
              <a:t>o "responsables</a:t>
            </a:r>
            <a:r>
              <a:rPr lang="es-ES" dirty="0">
                <a:solidFill>
                  <a:schemeClr val="tx2">
                    <a:lumMod val="50000"/>
                  </a:schemeClr>
                </a:solidFill>
                <a:latin typeface="Arial Rounded MT Bold" pitchFamily="34" charset="0"/>
              </a:rPr>
              <a:t>" </a:t>
            </a:r>
            <a:r>
              <a:rPr lang="es-ES" dirty="0" smtClean="0">
                <a:solidFill>
                  <a:schemeClr val="tx2">
                    <a:lumMod val="50000"/>
                  </a:schemeClr>
                </a:solidFill>
                <a:latin typeface="Arial Rounded MT Bold" pitchFamily="34" charset="0"/>
              </a:rPr>
              <a:t>del   </a:t>
            </a:r>
            <a:r>
              <a:rPr lang="es-ES" dirty="0">
                <a:solidFill>
                  <a:schemeClr val="tx2">
                    <a:lumMod val="50000"/>
                  </a:schemeClr>
                </a:solidFill>
                <a:latin typeface="Arial Rounded MT Bold" pitchFamily="34" charset="0"/>
              </a:rPr>
              <a:t>laboratorio </a:t>
            </a:r>
            <a:r>
              <a:rPr lang="es-ES" dirty="0" smtClean="0">
                <a:solidFill>
                  <a:schemeClr val="tx2">
                    <a:lumMod val="50000"/>
                  </a:schemeClr>
                </a:solidFill>
                <a:latin typeface="Arial Rounded MT Bold" pitchFamily="34" charset="0"/>
              </a:rPr>
              <a:t>realizan   </a:t>
            </a:r>
            <a:r>
              <a:rPr lang="es-ES" dirty="0">
                <a:solidFill>
                  <a:schemeClr val="tx2">
                    <a:lumMod val="50000"/>
                  </a:schemeClr>
                </a:solidFill>
                <a:latin typeface="Arial Rounded MT Bold" pitchFamily="34" charset="0"/>
              </a:rPr>
              <a:t>funciones </a:t>
            </a:r>
            <a:r>
              <a:rPr lang="es-ES" dirty="0" smtClean="0">
                <a:solidFill>
                  <a:schemeClr val="tx2">
                    <a:lumMod val="50000"/>
                  </a:schemeClr>
                </a:solidFill>
                <a:latin typeface="Arial Rounded MT Bold" pitchFamily="34" charset="0"/>
              </a:rPr>
              <a:t>vitales  </a:t>
            </a:r>
            <a:r>
              <a:rPr lang="es-ES" dirty="0">
                <a:solidFill>
                  <a:schemeClr val="tx2">
                    <a:lumMod val="50000"/>
                  </a:schemeClr>
                </a:solidFill>
                <a:latin typeface="Arial Rounded MT Bold" pitchFamily="34" charset="0"/>
              </a:rPr>
              <a:t>para </a:t>
            </a:r>
            <a:r>
              <a:rPr lang="es-ES" dirty="0" smtClean="0">
                <a:solidFill>
                  <a:schemeClr val="tx2">
                    <a:lumMod val="50000"/>
                  </a:schemeClr>
                </a:solidFill>
                <a:latin typeface="Arial Rounded MT Bold" pitchFamily="34" charset="0"/>
              </a:rPr>
              <a:t>el adecuado uso  </a:t>
            </a:r>
            <a:r>
              <a:rPr lang="es-ES" dirty="0">
                <a:solidFill>
                  <a:schemeClr val="tx2">
                    <a:lumMod val="50000"/>
                  </a:schemeClr>
                </a:solidFill>
                <a:latin typeface="Arial Rounded MT Bold" pitchFamily="34" charset="0"/>
              </a:rPr>
              <a:t>y </a:t>
            </a:r>
            <a:r>
              <a:rPr lang="es-ES" dirty="0" smtClean="0">
                <a:solidFill>
                  <a:schemeClr val="tx2">
                    <a:lumMod val="50000"/>
                  </a:schemeClr>
                </a:solidFill>
                <a:latin typeface="Arial Rounded MT Bold" pitchFamily="34" charset="0"/>
              </a:rPr>
              <a:t>mantenimiento  del laboratorio.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effectLst>
            <a:outerShdw blurRad="50800" dist="38100" dir="10800000" algn="r" rotWithShape="0">
              <a:prstClr val="black">
                <a:alpha val="40000"/>
              </a:prstClr>
            </a:outerShdw>
          </a:effectLst>
        </p:spPr>
        <p:txBody>
          <a:bodyPr/>
          <a:lstStyle/>
          <a:p>
            <a:r>
              <a:rPr lang="es-ES" b="1" dirty="0">
                <a:solidFill>
                  <a:schemeClr val="accent5">
                    <a:lumMod val="50000"/>
                  </a:schemeClr>
                </a:solidFill>
              </a:rPr>
              <a:t>Actualmente, en centros de cómputo muy grandes que inclusive cuentan con  </a:t>
            </a:r>
            <a:r>
              <a:rPr lang="es-ES" b="1" dirty="0" smtClean="0">
                <a:solidFill>
                  <a:schemeClr val="accent5">
                    <a:lumMod val="50000"/>
                  </a:schemeClr>
                </a:solidFill>
              </a:rPr>
              <a:t>redes   </a:t>
            </a:r>
            <a:r>
              <a:rPr lang="es-ES" b="1" dirty="0">
                <a:solidFill>
                  <a:schemeClr val="accent5">
                    <a:lumMod val="50000"/>
                  </a:schemeClr>
                </a:solidFill>
              </a:rPr>
              <a:t>instaladas </a:t>
            </a:r>
            <a:r>
              <a:rPr lang="es-ES" b="1" dirty="0" smtClean="0">
                <a:solidFill>
                  <a:schemeClr val="accent5">
                    <a:lumMod val="50000"/>
                  </a:schemeClr>
                </a:solidFill>
              </a:rPr>
              <a:t>y varios departamentos dentro   </a:t>
            </a:r>
            <a:r>
              <a:rPr lang="es-ES" b="1" dirty="0">
                <a:solidFill>
                  <a:schemeClr val="accent5">
                    <a:lumMod val="50000"/>
                  </a:schemeClr>
                </a:solidFill>
              </a:rPr>
              <a:t>del  </a:t>
            </a:r>
            <a:r>
              <a:rPr lang="es-ES" b="1" dirty="0" smtClean="0">
                <a:solidFill>
                  <a:schemeClr val="accent5">
                    <a:lumMod val="50000"/>
                  </a:schemeClr>
                </a:solidFill>
              </a:rPr>
              <a:t>mismo podemos reconocer </a:t>
            </a:r>
            <a:r>
              <a:rPr lang="es-ES" b="1" dirty="0">
                <a:solidFill>
                  <a:schemeClr val="accent5">
                    <a:lumMod val="50000"/>
                  </a:schemeClr>
                </a:solidFill>
              </a:rPr>
              <a:t>los siguientes cargos: </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LEX\Mis documentos\Mis imágenes\jefe.jpg"/>
          <p:cNvPicPr>
            <a:picLocks noChangeAspect="1" noChangeArrowheads="1"/>
          </p:cNvPicPr>
          <p:nvPr/>
        </p:nvPicPr>
        <p:blipFill>
          <a:blip r:embed="rId2"/>
          <a:srcRect/>
          <a:stretch>
            <a:fillRect/>
          </a:stretch>
        </p:blipFill>
        <p:spPr bwMode="auto">
          <a:xfrm>
            <a:off x="3857620" y="2643182"/>
            <a:ext cx="5715000" cy="3810000"/>
          </a:xfrm>
          <a:prstGeom prst="rect">
            <a:avLst/>
          </a:prstGeom>
          <a:noFill/>
        </p:spPr>
      </p:pic>
      <p:sp>
        <p:nvSpPr>
          <p:cNvPr id="3" name="2 Marcador de contenido"/>
          <p:cNvSpPr>
            <a:spLocks noGrp="1"/>
          </p:cNvSpPr>
          <p:nvPr>
            <p:ph idx="1"/>
          </p:nvPr>
        </p:nvSpPr>
        <p:spPr>
          <a:xfrm>
            <a:off x="0" y="857232"/>
            <a:ext cx="8229600" cy="4525963"/>
          </a:xfrm>
          <a:effectLst>
            <a:glow rad="63500">
              <a:schemeClr val="accent2">
                <a:satMod val="175000"/>
                <a:alpha val="40000"/>
              </a:schemeClr>
            </a:glow>
            <a:outerShdw blurRad="50800" dist="38100" dir="13500000" algn="br" rotWithShape="0">
              <a:prstClr val="black">
                <a:alpha val="40000"/>
              </a:prstClr>
            </a:outerShdw>
          </a:effectLst>
        </p:spPr>
        <p:txBody>
          <a:bodyPr>
            <a:normAutofit/>
          </a:bodyPr>
          <a:lstStyle/>
          <a:p>
            <a:r>
              <a:rPr lang="es-ES" b="1" dirty="0" smtClean="0">
                <a:solidFill>
                  <a:schemeClr val="accent4">
                    <a:lumMod val="50000"/>
                  </a:schemeClr>
                </a:solidFill>
                <a:latin typeface="Bell MT" pitchFamily="18" charset="0"/>
              </a:rPr>
              <a:t>1. JEFE DE DEPARTAMENTO DE INFORMÁTICA, QUE SE ENCARGA DE COORDINAR LAS  ACTIVIDADES  DEL  LABORATORIO  DE  CÓMPUTO,  ADEMÁS  DE  TOMAR  DECISIONES ACERCA  DEL  EQUIPO,  PROGRAMAS,  ETC.  SEGÚN  LAS  NECESIDADES  DE  LOS  USUARIOS. </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2050" name="Picture 2" descr="C:\Documents and Settings\ALEX\Mis documentos\Mis imágenes\redcom2.jpg"/>
          <p:cNvPicPr>
            <a:picLocks noChangeAspect="1" noChangeArrowheads="1"/>
          </p:cNvPicPr>
          <p:nvPr/>
        </p:nvPicPr>
        <p:blipFill>
          <a:blip r:embed="rId2"/>
          <a:srcRect/>
          <a:stretch>
            <a:fillRect/>
          </a:stretch>
        </p:blipFill>
        <p:spPr bwMode="auto">
          <a:xfrm>
            <a:off x="1285852" y="872628"/>
            <a:ext cx="6357982" cy="6040083"/>
          </a:xfrm>
          <a:prstGeom prst="rect">
            <a:avLst/>
          </a:prstGeom>
          <a:noFill/>
        </p:spPr>
      </p:pic>
      <p:sp>
        <p:nvSpPr>
          <p:cNvPr id="3" name="2 Marcador de contenido"/>
          <p:cNvSpPr>
            <a:spLocks noGrp="1"/>
          </p:cNvSpPr>
          <p:nvPr>
            <p:ph idx="1"/>
          </p:nvPr>
        </p:nvSpPr>
        <p:spPr>
          <a:effectLst>
            <a:outerShdw blurRad="50800" dist="38100" dir="2700000" algn="tl" rotWithShape="0">
              <a:prstClr val="black">
                <a:alpha val="40000"/>
              </a:prstClr>
            </a:outerShdw>
          </a:effectLst>
        </p:spPr>
        <p:txBody>
          <a:bodyPr/>
          <a:lstStyle/>
          <a:p>
            <a:r>
              <a:rPr lang="es-ES" dirty="0" smtClean="0">
                <a:solidFill>
                  <a:schemeClr val="bg2">
                    <a:lumMod val="10000"/>
                  </a:schemeClr>
                </a:solidFill>
                <a:latin typeface="Bernard MT Condensed" pitchFamily="18" charset="0"/>
              </a:rPr>
              <a:t>2. ADMINISTRADORES DE LA RED Y/O BASE DE DATOS, CUYA FUNCIÓN ES, OTORGAR TODOS LOS SERVICIOS QUE LOS USUARIOS SOLICITAN CON RESPECTO A INFORMACIÓN Y RECURSOS COMPARTIDOS. </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3074" name="Picture 2" descr="C:\Documents and Settings\ALEX\Mis documentos\Mis imágenes\FC3C5_1.jpg"/>
          <p:cNvPicPr>
            <a:picLocks noChangeAspect="1" noChangeArrowheads="1"/>
          </p:cNvPicPr>
          <p:nvPr/>
        </p:nvPicPr>
        <p:blipFill>
          <a:blip r:embed="rId2"/>
          <a:srcRect/>
          <a:stretch>
            <a:fillRect/>
          </a:stretch>
        </p:blipFill>
        <p:spPr bwMode="auto">
          <a:xfrm>
            <a:off x="1142976" y="1152289"/>
            <a:ext cx="6429420" cy="5545375"/>
          </a:xfrm>
          <a:prstGeom prst="rect">
            <a:avLst/>
          </a:prstGeom>
          <a:noFill/>
        </p:spPr>
      </p:pic>
      <p:sp>
        <p:nvSpPr>
          <p:cNvPr id="3" name="2 Marcador de contenido"/>
          <p:cNvSpPr>
            <a:spLocks noGrp="1"/>
          </p:cNvSpPr>
          <p:nvPr>
            <p:ph idx="1"/>
          </p:nvPr>
        </p:nvSpPr>
        <p:spPr/>
        <p:txBody>
          <a:bodyPr/>
          <a:lstStyle/>
          <a:p>
            <a:r>
              <a:rPr lang="es-ES" dirty="0" smtClean="0">
                <a:solidFill>
                  <a:schemeClr val="accent1">
                    <a:lumMod val="50000"/>
                  </a:schemeClr>
                </a:solidFill>
                <a:latin typeface="Impact" pitchFamily="34" charset="0"/>
              </a:rPr>
              <a:t>3. MANTENIMIENTO,  QUE  TIENE  A  SU  CARGO  ATENDER  TODOS  LOS  PROBLEMAS  REPORTADOS  DE  HARDWARE Y SOFTWARE QUE PUEDEN PRESENTARSE EN EL LABORATORIO O FORMAR PARTE DE LA PROPIA ORGANIZACIÓN. </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098" name="Picture 2" descr="C:\Documents and Settings\ALEX\Mis documentos\Mis imágenes\Oferta_educativa.jpg"/>
          <p:cNvPicPr>
            <a:picLocks noChangeAspect="1" noChangeArrowheads="1"/>
          </p:cNvPicPr>
          <p:nvPr/>
        </p:nvPicPr>
        <p:blipFill>
          <a:blip r:embed="rId2"/>
          <a:srcRect/>
          <a:stretch>
            <a:fillRect/>
          </a:stretch>
        </p:blipFill>
        <p:spPr bwMode="auto">
          <a:xfrm>
            <a:off x="642911" y="2714620"/>
            <a:ext cx="6786610" cy="4049718"/>
          </a:xfrm>
          <a:prstGeom prst="rect">
            <a:avLst/>
          </a:prstGeom>
          <a:noFill/>
        </p:spPr>
      </p:pic>
      <p:sp>
        <p:nvSpPr>
          <p:cNvPr id="3" name="2 Marcador de contenido"/>
          <p:cNvSpPr>
            <a:spLocks noGrp="1"/>
          </p:cNvSpPr>
          <p:nvPr>
            <p:ph idx="1"/>
          </p:nvPr>
        </p:nvSpPr>
        <p:spPr>
          <a:effectLst>
            <a:outerShdw blurRad="50800" dist="38100" dir="13500000" algn="br" rotWithShape="0">
              <a:prstClr val="black">
                <a:alpha val="40000"/>
              </a:prstClr>
            </a:outerShdw>
          </a:effectLst>
        </p:spPr>
        <p:txBody>
          <a:bodyPr>
            <a:normAutofit/>
          </a:bodyPr>
          <a:lstStyle/>
          <a:p>
            <a:r>
              <a:rPr lang="es-ES" dirty="0" smtClean="0">
                <a:solidFill>
                  <a:schemeClr val="accent1">
                    <a:lumMod val="50000"/>
                  </a:schemeClr>
                </a:solidFill>
                <a:latin typeface="Bernard MT Condensed" pitchFamily="18" charset="0"/>
              </a:rPr>
              <a:t>4. LABORATORISTAS,  ESTÁN  EN  EL  LABORATORIO  FÍSICAMENTE  Y  SUS FUNCIONES PRINCIPALES  SON  APOYAR  A  LOS  USUARIOS  CUANDO  LO  REQUIERAN,  CUIDAR  EL  ORDEN,  HIGIENE,  SEGURIDAD,  HACIENDO QUE EL REGLAMENTO SE CUMPLA  Y REPORTAR A LA PERSONA ADECUADA CUALQUIER PROBLEMA QUE SE ESCAPE DE SUS RESPONSABILIDADES. </a:t>
            </a:r>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5122" name="Picture 2" descr="C:\Documents and Settings\ALEX\Mis documentos\Mis imágenes\f_22181081_1.jpg"/>
          <p:cNvPicPr>
            <a:picLocks noChangeAspect="1" noChangeArrowheads="1"/>
          </p:cNvPicPr>
          <p:nvPr/>
        </p:nvPicPr>
        <p:blipFill>
          <a:blip r:embed="rId2"/>
          <a:srcRect/>
          <a:stretch>
            <a:fillRect/>
          </a:stretch>
        </p:blipFill>
        <p:spPr bwMode="auto">
          <a:xfrm>
            <a:off x="1785918" y="3073400"/>
            <a:ext cx="5929354" cy="3784600"/>
          </a:xfrm>
          <a:prstGeom prst="rect">
            <a:avLst/>
          </a:prstGeom>
          <a:noFill/>
        </p:spPr>
      </p:pic>
      <p:sp>
        <p:nvSpPr>
          <p:cNvPr id="3" name="2 Marcador de contenido"/>
          <p:cNvSpPr>
            <a:spLocks noGrp="1"/>
          </p:cNvSpPr>
          <p:nvPr>
            <p:ph idx="1"/>
          </p:nvPr>
        </p:nvSpPr>
        <p:spPr>
          <a:xfrm>
            <a:off x="642910" y="1357298"/>
            <a:ext cx="8229600" cy="4389120"/>
          </a:xfrm>
          <a:effectLst>
            <a:outerShdw blurRad="50800" dist="38100" dir="10800000" algn="r" rotWithShape="0">
              <a:prstClr val="black">
                <a:alpha val="40000"/>
              </a:prstClr>
            </a:outerShdw>
          </a:effectLst>
        </p:spPr>
        <p:txBody>
          <a:bodyPr/>
          <a:lstStyle/>
          <a:p>
            <a:r>
              <a:rPr lang="es-ES" dirty="0" smtClean="0">
                <a:solidFill>
                  <a:schemeClr val="tx2">
                    <a:lumMod val="60000"/>
                    <a:lumOff val="40000"/>
                  </a:schemeClr>
                </a:solidFill>
                <a:latin typeface="Cooper Black" pitchFamily="18" charset="0"/>
              </a:rPr>
              <a:t>4. SOPORTE  TÉCNICO,  POR  LO  GENERAL  SON  EXTERNOS  A  LA  ORGANIZACIÓN  Y  SE ENCARGAN  DE  CUBRIR  GARANTÍAS  Y  ALGUNAS  SITUACIONES  QUE  EL  ÁREA  DE MANTENIMIENTO LOCAL NO PUEDE RESOLVER. </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TotalTime>
  <Words>174</Words>
  <Application>Microsoft Office PowerPoint</Application>
  <PresentationFormat>Presentación en pantalla (4:3)</PresentationFormat>
  <Paragraphs>12</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Flujo</vt:lpstr>
      <vt:lpstr> </vt:lpstr>
      <vt:lpstr>Diapositiva 2</vt:lpstr>
      <vt:lpstr>Diapositiva 3</vt:lpstr>
      <vt:lpstr>Diapositiva 4</vt:lpstr>
      <vt:lpstr>Diapositiva 5</vt:lpstr>
      <vt:lpstr>Diapositiva 6</vt:lpstr>
      <vt:lpstr>Diapositiva 7</vt:lpstr>
      <vt:lpstr>Diapositiva 8</vt:lpstr>
      <vt:lpstr>Diapositiva 9</vt:lpstr>
    </vt:vector>
  </TitlesOfParts>
  <Company>sep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ALEX</dc:creator>
  <cp:lastModifiedBy>ALEX</cp:lastModifiedBy>
  <cp:revision>6</cp:revision>
  <dcterms:created xsi:type="dcterms:W3CDTF">2007-12-12T19:13:15Z</dcterms:created>
  <dcterms:modified xsi:type="dcterms:W3CDTF">2007-12-12T20:09:22Z</dcterms:modified>
</cp:coreProperties>
</file>