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6F73B-D9EC-49BE-869A-B45F152E53B4}" type="datetimeFigureOut">
              <a:rPr lang="es-MX" smtClean="0"/>
              <a:pPr/>
              <a:t>04/06/2008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ADBC6-486E-45D2-943C-3EEEE205F3E6}"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10</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DE9ADBC6-486E-45D2-943C-3EEEE205F3E6}"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11" name="10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Tree>
  </p:cSld>
  <p:clrMapOvr>
    <a:masterClrMapping/>
  </p:clrMapOvr>
  <p:transition spd="slow">
    <p:wipe dir="r"/>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A673B44-7398-4BC5-9AD6-14030EFAF4BD}" type="datetimeFigureOut">
              <a:rPr lang="es-MX" smtClean="0"/>
              <a:pPr/>
              <a:t>04/06/2008</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063E6C53-91E0-4C11-8995-A65AFE29BE05}" type="slidenum">
              <a:rPr lang="es-MX" smtClean="0"/>
              <a:pPr/>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spd="slow">
    <p:wipe dir="r"/>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673B44-7398-4BC5-9AD6-14030EFAF4BD}" type="datetimeFigureOut">
              <a:rPr lang="es-MX" smtClean="0"/>
              <a:pPr/>
              <a:t>04/06/2008</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63E6C53-91E0-4C11-8995-A65AFE29BE0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sndAc>
      <p:stSnd>
        <p:snd r:embed="rId13" name="chimes.wav" builtIn="1"/>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Office\MEDIA\CAGCAT10\j0315447.jpg"/>
          <p:cNvPicPr>
            <a:picLocks noChangeAspect="1" noChangeArrowheads="1"/>
          </p:cNvPicPr>
          <p:nvPr/>
        </p:nvPicPr>
        <p:blipFill>
          <a:blip r:embed="rId4"/>
          <a:stretch>
            <a:fillRect/>
          </a:stretch>
        </p:blipFill>
        <p:spPr bwMode="auto">
          <a:xfrm>
            <a:off x="428596" y="428604"/>
            <a:ext cx="8286777" cy="5786478"/>
          </a:xfrm>
          <a:prstGeom prst="rect">
            <a:avLst/>
          </a:prstGeom>
          <a:noFill/>
        </p:spPr>
      </p:pic>
      <p:sp>
        <p:nvSpPr>
          <p:cNvPr id="2" name="1 Título"/>
          <p:cNvSpPr>
            <a:spLocks noGrp="1"/>
          </p:cNvSpPr>
          <p:nvPr>
            <p:ph type="ctrTitle"/>
          </p:nvPr>
        </p:nvSpPr>
        <p:spPr/>
        <p:txBody>
          <a:bodyPr>
            <a:normAutofit fontScale="90000"/>
          </a:bodyPr>
          <a:lstStyle/>
          <a:p>
            <a:r>
              <a:rPr lang="es-ES_tradnl" sz="2200" dirty="0"/>
              <a:t>JUEGO DE </a:t>
            </a:r>
            <a:r>
              <a:rPr lang="es-ES_tradnl" sz="2200" dirty="0" smtClean="0"/>
              <a:t>PALABRAS</a:t>
            </a:r>
            <a:br>
              <a:rPr lang="es-ES_tradnl" sz="2200" dirty="0" smtClean="0"/>
            </a:br>
            <a:r>
              <a:rPr lang="es-MX" sz="2200" dirty="0"/>
              <a:t/>
            </a:r>
            <a:br>
              <a:rPr lang="es-MX" sz="2200" dirty="0"/>
            </a:br>
            <a:r>
              <a:rPr lang="es-ES_tradnl" sz="2200" dirty="0"/>
              <a:t>Estudie cuidadosamente la siguiente oración: “Aplanó la basura”. </a:t>
            </a:r>
            <a:r>
              <a:rPr lang="es-MX" sz="2200" dirty="0"/>
              <a:t/>
            </a:r>
            <a:br>
              <a:rPr lang="es-MX" sz="2200" dirty="0"/>
            </a:br>
            <a:r>
              <a:rPr lang="es-ES_tradnl" sz="2200" dirty="0"/>
              <a:t>Con todas las letras de esta oración; ¿ podría usted escribir una sola  palabra? Cada letra deberá utilizarla el mismo número de veces que aparece en la oración. El uso de la tilde es opcional.</a:t>
            </a:r>
            <a:r>
              <a:rPr lang="es-MX" dirty="0"/>
              <a:t/>
            </a:r>
            <a:br>
              <a:rPr lang="es-MX" dirty="0"/>
            </a:br>
            <a:endParaRPr lang="es-MX"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FORTALECIMIENTO DE COMPETENCIAS</a:t>
            </a:r>
            <a:endParaRPr kumimoji="0" lang="es-ES_tradn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ipe dir="r"/>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Como en la primera en la segunda y cuarta bolsa hay cincuenta y dos más treinta igual ochenta y dos canicas entonces en la tercera hay dieciocho canicas este dato permite averiguar  que en la primera hay veintisiete canicas en la segunda veinticinco en la cuarta dieciséis y en la quinta catorce canicas </a:t>
            </a:r>
            <a:endParaRPr lang="es-MX" dirty="0"/>
          </a:p>
        </p:txBody>
      </p:sp>
    </p:spTree>
  </p:cSld>
  <p:clrMapOvr>
    <a:masterClrMapping/>
  </p:clrMapOvr>
  <p:transition spd="slow">
    <p:wipe dir="r"/>
    <p:sndAc>
      <p:stSnd>
        <p:snd r:embed="rId3" name="chimes.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ock.jpg"/>
          <p:cNvPicPr>
            <a:picLocks noChangeAspect="1"/>
          </p:cNvPicPr>
          <p:nvPr/>
        </p:nvPicPr>
        <p:blipFill>
          <a:blip r:embed="rId4"/>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MX" dirty="0" smtClean="0"/>
              <a:t> </a:t>
            </a:r>
            <a:endParaRPr lang="es-MX" dirty="0"/>
          </a:p>
        </p:txBody>
      </p:sp>
      <p:sp>
        <p:nvSpPr>
          <p:cNvPr id="3" name="2 Marcador de contenido"/>
          <p:cNvSpPr>
            <a:spLocks noGrp="1"/>
          </p:cNvSpPr>
          <p:nvPr>
            <p:ph idx="1"/>
          </p:nvPr>
        </p:nvSpPr>
        <p:spPr/>
        <p:txBody>
          <a:bodyPr/>
          <a:lstStyle/>
          <a:p>
            <a:r>
              <a:rPr lang="es-MX" dirty="0" smtClean="0"/>
              <a:t>Una sola palabra</a:t>
            </a:r>
            <a:endParaRPr lang="es-MX" dirty="0"/>
          </a:p>
        </p:txBody>
      </p:sp>
    </p:spTree>
  </p:cSld>
  <p:clrMapOvr>
    <a:masterClrMapping/>
  </p:clrMapOvr>
  <p:transition spd="slow">
    <p:wipe dir="r"/>
    <p:sndAc>
      <p:stSnd>
        <p:snd r:embed="rId3" name="chimes.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Waterfall.jpg"/>
          <p:cNvPicPr>
            <a:picLocks noChangeAspect="1"/>
          </p:cNvPicPr>
          <p:nvPr/>
        </p:nvPicPr>
        <p:blipFill>
          <a:blip r:embed="rId4"/>
          <a:stretch>
            <a:fillRect/>
          </a:stretch>
        </p:blipFill>
        <p:spPr>
          <a:xfrm>
            <a:off x="0" y="0"/>
            <a:ext cx="9144000" cy="6858000"/>
          </a:xfrm>
          <a:prstGeom prst="rect">
            <a:avLst/>
          </a:prstGeom>
        </p:spPr>
      </p:pic>
      <p:sp>
        <p:nvSpPr>
          <p:cNvPr id="27649" name="Rectangle 1"/>
          <p:cNvSpPr>
            <a:spLocks noGrp="1" noChangeArrowheads="1"/>
          </p:cNvSpPr>
          <p:nvPr>
            <p:ph idx="1"/>
          </p:nvPr>
        </p:nvSpPr>
        <p:spPr bwMode="auto">
          <a:xfrm>
            <a:off x="1500166" y="1000108"/>
            <a:ext cx="67865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bg1">
                    <a:lumMod val="95000"/>
                  </a:schemeClr>
                </a:solidFill>
                <a:effectLst/>
                <a:latin typeface="Calibri" pitchFamily="34" charset="0"/>
                <a:ea typeface="Calibri" pitchFamily="34" charset="0"/>
                <a:cs typeface="Times New Roman" pitchFamily="18" charset="0"/>
              </a:rPr>
              <a:t>LA CUADRICULA </a:t>
            </a:r>
            <a:r>
              <a:rPr kumimoji="0" lang="es-ES_tradnl" sz="1600" b="1" i="0" u="none" strike="noStrike" cap="none" normalizeH="0" baseline="0" dirty="0" smtClean="0">
                <a:ln>
                  <a:noFill/>
                </a:ln>
                <a:solidFill>
                  <a:schemeClr val="bg1">
                    <a:lumMod val="95000"/>
                  </a:schemeClr>
                </a:solidFill>
                <a:effectLst/>
                <a:latin typeface="Calibri" pitchFamily="34" charset="0"/>
                <a:ea typeface="Calibri" pitchFamily="34" charset="0"/>
                <a:cs typeface="Times New Roman" pitchFamily="18" charset="0"/>
              </a:rPr>
              <a:t>INCOMPLETA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_tradnl"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La cuadrícula de la figura está compuesta por 104 cuadrados pequeños ordenados en un rectángulo de 8 x 13 cuadrados. Muchos de estos cuadrados son negros y el resto son blancos. Sin embargo en la figura, solamente 8 de los cuadrados que deberían ser negros están pintados de negro.</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Encima de cada columna un número indica el número de cuadrados de esa columna que son negros mientras que a la izquierda de cada fila, otro número indica el número de cuadrados de esa fila que son negros.</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¿Cuántos y cuáles son los cuadrados negros de la cuadrícula</a:t>
            </a:r>
            <a:r>
              <a:rPr kumimoji="0" lang="es-ES_tradnl" sz="16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a:t>
            </a:r>
            <a:endParaRPr kumimoji="0" lang="es-ES_tradnl" sz="16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wipe dir="r"/>
    <p:sndAc>
      <p:stSnd>
        <p:snd r:embed="rId3" name="chimes.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Garden.jpg"/>
          <p:cNvPicPr>
            <a:picLocks noChangeAspect="1"/>
          </p:cNvPicPr>
          <p:nvPr/>
        </p:nvPicPr>
        <p:blipFill>
          <a:blip r:embed="rId4"/>
          <a:stretch>
            <a:fillRect/>
          </a:stretch>
        </p:blipFill>
        <p:spPr>
          <a:xfrm>
            <a:off x="0" y="0"/>
            <a:ext cx="9144000" cy="6858000"/>
          </a:xfrm>
          <a:prstGeom prst="rect">
            <a:avLst/>
          </a:prstGeom>
        </p:spPr>
      </p:pic>
      <p:graphicFrame>
        <p:nvGraphicFramePr>
          <p:cNvPr id="4" name="3 Marcador de contenido"/>
          <p:cNvGraphicFramePr>
            <a:graphicFrameLocks noGrp="1"/>
          </p:cNvGraphicFramePr>
          <p:nvPr>
            <p:ph idx="1"/>
          </p:nvPr>
        </p:nvGraphicFramePr>
        <p:xfrm>
          <a:off x="1214417" y="1214421"/>
          <a:ext cx="7000916" cy="2926080"/>
        </p:xfrm>
        <a:graphic>
          <a:graphicData uri="http://schemas.openxmlformats.org/drawingml/2006/table">
            <a:tbl>
              <a:tblPr firstRow="1" bandRow="1">
                <a:tableStyleId>{5940675A-B579-460E-94D1-54222C63F5DA}</a:tableStyleId>
              </a:tblPr>
              <a:tblGrid>
                <a:gridCol w="538532"/>
                <a:gridCol w="538532"/>
                <a:gridCol w="538532"/>
                <a:gridCol w="538532"/>
                <a:gridCol w="538532"/>
                <a:gridCol w="538532"/>
                <a:gridCol w="538532"/>
                <a:gridCol w="538532"/>
                <a:gridCol w="538532"/>
                <a:gridCol w="538532"/>
                <a:gridCol w="538532"/>
                <a:gridCol w="538532"/>
                <a:gridCol w="538532"/>
              </a:tblGrid>
              <a:tr h="347900">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c>
                  <a:txBody>
                    <a:bodyPr/>
                    <a:lstStyle/>
                    <a:p>
                      <a:endParaRPr lang="es-MX" dirty="0">
                        <a:ln>
                          <a:solidFill>
                            <a:schemeClr val="bg1"/>
                          </a:solidFill>
                        </a:ln>
                        <a:solidFill>
                          <a:schemeClr val="tx1">
                            <a:lumMod val="50000"/>
                            <a:lumOff val="50000"/>
                          </a:schemeClr>
                        </a:solidFill>
                      </a:endParaRPr>
                    </a:p>
                  </a:txBody>
                  <a:tcPr>
                    <a:solidFill>
                      <a:schemeClr val="tx2">
                        <a:lumMod val="50000"/>
                        <a:lumOff val="5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r>
              <a:tr h="347900">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c>
                  <a:txBody>
                    <a:bodyPr/>
                    <a:lstStyle/>
                    <a:p>
                      <a:endParaRPr lang="es-MX" dirty="0">
                        <a:ln>
                          <a:solidFill>
                            <a:schemeClr val="bg1"/>
                          </a:solidFill>
                        </a:ln>
                        <a:solidFill>
                          <a:schemeClr val="tx1"/>
                        </a:solidFill>
                      </a:endParaRPr>
                    </a:p>
                  </a:txBody>
                  <a:tcPr>
                    <a:solidFill>
                      <a:schemeClr val="accent6">
                        <a:lumMod val="40000"/>
                        <a:lumOff val="60000"/>
                      </a:schemeClr>
                    </a:solidFill>
                  </a:tcPr>
                </a:tc>
                <a:tc>
                  <a:txBody>
                    <a:bodyPr/>
                    <a:lstStyle/>
                    <a:p>
                      <a:endParaRPr lang="es-MX" dirty="0">
                        <a:ln>
                          <a:solidFill>
                            <a:schemeClr val="bg1"/>
                          </a:solidFill>
                        </a:ln>
                        <a:solidFill>
                          <a:schemeClr val="tx1"/>
                        </a:solidFill>
                      </a:endParaRPr>
                    </a:p>
                  </a:txBody>
                  <a:tcPr>
                    <a:solidFill>
                      <a:schemeClr val="tx2">
                        <a:lumMod val="50000"/>
                        <a:lumOff val="50000"/>
                      </a:schemeClr>
                    </a:solidFill>
                  </a:tcPr>
                </a:tc>
              </a:tr>
            </a:tbl>
          </a:graphicData>
        </a:graphic>
      </p:graphicFrame>
    </p:spTree>
  </p:cSld>
  <p:clrMapOvr>
    <a:masterClrMapping/>
  </p:clrMapOvr>
  <p:transition spd="slow">
    <p:wipe dir="r"/>
    <p:sndAc>
      <p:stSnd>
        <p:snd r:embed="rId3" name="chimes.wav" builtIn="1"/>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ree.jpg"/>
          <p:cNvPicPr>
            <a:picLocks noChangeAspect="1"/>
          </p:cNvPicPr>
          <p:nvPr/>
        </p:nvPicPr>
        <p:blipFill>
          <a:blip r:embed="rId4">
            <a:duotone>
              <a:prstClr val="black"/>
              <a:schemeClr val="accent3">
                <a:tint val="45000"/>
                <a:satMod val="400000"/>
              </a:schemeClr>
            </a:duotone>
          </a:blip>
          <a:stretch>
            <a:fillRect/>
          </a:stretch>
        </p:blipFill>
        <p:spPr>
          <a:xfrm>
            <a:off x="0" y="0"/>
            <a:ext cx="9144000" cy="6858000"/>
          </a:xfrm>
          <a:prstGeom prst="rect">
            <a:avLst/>
          </a:prstGeom>
          <a:ln>
            <a:noFill/>
          </a:ln>
          <a:effectLst>
            <a:softEdge rad="112500"/>
          </a:effectLst>
        </p:spPr>
      </p:pic>
      <p:sp>
        <p:nvSpPr>
          <p:cNvPr id="2" name="1 Título"/>
          <p:cNvSpPr>
            <a:spLocks noGrp="1"/>
          </p:cNvSpPr>
          <p:nvPr>
            <p:ph type="title"/>
          </p:nvPr>
        </p:nvSpPr>
        <p:spPr/>
        <p:txBody>
          <a:bodyPr>
            <a:normAutofit fontScale="90000"/>
          </a:bodyPr>
          <a:lstStyle/>
          <a:p>
            <a:r>
              <a:rPr lang="es-ES_tradnl" dirty="0" smtClean="0"/>
              <a:t/>
            </a:r>
            <a:br>
              <a:rPr lang="es-ES_tradnl" dirty="0" smtClean="0"/>
            </a:br>
            <a:endParaRPr lang="es-MX" dirty="0"/>
          </a:p>
        </p:txBody>
      </p:sp>
      <p:sp>
        <p:nvSpPr>
          <p:cNvPr id="3" name="2 Marcador de contenido"/>
          <p:cNvSpPr>
            <a:spLocks noGrp="1"/>
          </p:cNvSpPr>
          <p:nvPr>
            <p:ph idx="1"/>
          </p:nvPr>
        </p:nvSpPr>
        <p:spPr/>
        <p:txBody>
          <a:bodyPr/>
          <a:lstStyle/>
          <a:p>
            <a:pPr lvl="0">
              <a:buNone/>
            </a:pPr>
            <a:r>
              <a:rPr lang="es-ES_tradnl" dirty="0" smtClean="0">
                <a:solidFill>
                  <a:schemeClr val="bg1">
                    <a:lumMod val="95000"/>
                  </a:schemeClr>
                </a:solidFill>
              </a:rPr>
              <a:t>MERCADO DE </a:t>
            </a:r>
            <a:r>
              <a:rPr lang="es-ES_tradnl" dirty="0" smtClean="0">
                <a:solidFill>
                  <a:schemeClr val="bg1">
                    <a:lumMod val="95000"/>
                  </a:schemeClr>
                </a:solidFill>
              </a:rPr>
              <a:t>FRUTAS</a:t>
            </a:r>
          </a:p>
          <a:p>
            <a:pPr lvl="0">
              <a:buNone/>
            </a:pPr>
            <a:endParaRPr lang="es-MX" dirty="0" smtClean="0">
              <a:solidFill>
                <a:schemeClr val="bg1">
                  <a:lumMod val="95000"/>
                </a:schemeClr>
              </a:solidFill>
            </a:endParaRPr>
          </a:p>
          <a:p>
            <a:pPr algn="just"/>
            <a:r>
              <a:rPr lang="es-ES_tradnl" dirty="0" smtClean="0">
                <a:solidFill>
                  <a:schemeClr val="bg1">
                    <a:lumMod val="95000"/>
                  </a:schemeClr>
                </a:solidFill>
              </a:rPr>
              <a:t>Las diferentes figuras  que aparecen en el cuadro tienen diferente precio. El precio total de las figuras de cada fila aparece a la derecha de esta.</a:t>
            </a:r>
            <a:endParaRPr lang="es-MX" dirty="0" smtClean="0">
              <a:solidFill>
                <a:schemeClr val="bg1">
                  <a:lumMod val="95000"/>
                </a:schemeClr>
              </a:solidFill>
            </a:endParaRPr>
          </a:p>
          <a:p>
            <a:endParaRPr lang="es-MX" dirty="0"/>
          </a:p>
        </p:txBody>
      </p:sp>
      <p:pic>
        <p:nvPicPr>
          <p:cNvPr id="28676" name="Picture 4"/>
          <p:cNvPicPr>
            <a:picLocks noChangeAspect="1" noChangeArrowheads="1"/>
          </p:cNvPicPr>
          <p:nvPr/>
        </p:nvPicPr>
        <p:blipFill>
          <a:blip r:embed="rId5"/>
          <a:srcRect/>
          <a:stretch>
            <a:fillRect/>
          </a:stretch>
        </p:blipFill>
        <p:spPr bwMode="auto">
          <a:xfrm>
            <a:off x="3071802" y="3500438"/>
            <a:ext cx="3962400" cy="292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sndAc>
      <p:stSnd>
        <p:snd r:embed="rId3" name="chimes.wav" builtIn="1"/>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4"/>
          <a:srcRect/>
          <a:stretch>
            <a:fillRect/>
          </a:stretch>
        </p:blipFill>
        <p:spPr bwMode="auto">
          <a:xfrm>
            <a:off x="1428728" y="1500174"/>
            <a:ext cx="6066469" cy="2786082"/>
          </a:xfrm>
          <a:prstGeom prst="rect">
            <a:avLst/>
          </a:prstGeom>
          <a:noFill/>
          <a:ln w="9525">
            <a:noFill/>
            <a:miter lim="800000"/>
            <a:headEnd/>
            <a:tailEnd/>
          </a:ln>
          <a:effectLst/>
        </p:spPr>
      </p:pic>
    </p:spTree>
  </p:cSld>
  <p:clrMapOvr>
    <a:masterClrMapping/>
  </p:clrMapOvr>
  <p:transition spd="slow">
    <p:wipe dir="r"/>
    <p:sndAc>
      <p:stSnd>
        <p:snd r:embed="rId3" name="chimes.wav" builtIn="1"/>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lvl="0"/>
            <a:r>
              <a:rPr lang="es-ES_tradnl" dirty="0" smtClean="0"/>
              <a:t>CAMBIO DE BANDERA</a:t>
            </a:r>
            <a:endParaRPr lang="es-MX" dirty="0" smtClean="0"/>
          </a:p>
          <a:p>
            <a:pPr>
              <a:buNone/>
            </a:pPr>
            <a:r>
              <a:rPr lang="es-ES_tradnl" dirty="0" smtClean="0"/>
              <a:t> </a:t>
            </a:r>
            <a:endParaRPr lang="es-MX" dirty="0" smtClean="0"/>
          </a:p>
          <a:p>
            <a:pPr algn="just"/>
            <a:r>
              <a:rPr lang="es-ES_tradnl" dirty="0" smtClean="0"/>
              <a:t>En la figura aparecen las banderas de dos países vecinos de </a:t>
            </a:r>
            <a:r>
              <a:rPr lang="es-ES_tradnl" dirty="0" err="1" smtClean="0"/>
              <a:t>Eulernia</a:t>
            </a:r>
            <a:r>
              <a:rPr lang="es-ES_tradnl" dirty="0" smtClean="0"/>
              <a:t>, el continente más grande de </a:t>
            </a:r>
            <a:r>
              <a:rPr lang="es-ES_tradnl" dirty="0" err="1" smtClean="0"/>
              <a:t>Japeto</a:t>
            </a:r>
            <a:r>
              <a:rPr lang="es-ES_tradnl" dirty="0" smtClean="0"/>
              <a:t>, una de las lunas de Saturno. Las banderas son del mismo tamaño (9 *12) y de los mismos tres colores cada uno de los cuales ocupa un tercio de su superficie, En una de las banderas las franjas de colores son verticales mientras que en la otra son horizontales. ¿Cómo puede cortarse la bandera de la izquierda en cuatro pedazos que después se puedan volver a coser entre sí para formar la bandera de la derecha?</a:t>
            </a:r>
            <a:endParaRPr lang="es-MX" dirty="0" smtClean="0"/>
          </a:p>
          <a:p>
            <a:endParaRPr lang="es-MX" dirty="0"/>
          </a:p>
        </p:txBody>
      </p:sp>
    </p:spTree>
  </p:cSld>
  <p:clrMapOvr>
    <a:masterClrMapping/>
  </p:clrMapOvr>
  <p:transition spd="slow">
    <p:wipe dir="r"/>
    <p:sndAc>
      <p:stSnd>
        <p:snd r:embed="rId3" name="chimes.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Grp="1" noChangeAspect="1" noChangeArrowheads="1"/>
          </p:cNvPicPr>
          <p:nvPr>
            <p:ph idx="1"/>
          </p:nvPr>
        </p:nvPicPr>
        <p:blipFill>
          <a:blip r:embed="rId4"/>
          <a:srcRect/>
          <a:stretch>
            <a:fillRect/>
          </a:stretch>
        </p:blipFill>
        <p:spPr bwMode="auto">
          <a:xfrm>
            <a:off x="1071538" y="1000108"/>
            <a:ext cx="2733675" cy="3571875"/>
          </a:xfrm>
          <a:prstGeom prst="rect">
            <a:avLst/>
          </a:prstGeom>
          <a:noFill/>
          <a:ln w="9525">
            <a:noFill/>
            <a:miter lim="800000"/>
            <a:headEnd/>
            <a:tailEnd/>
          </a:ln>
          <a:effectLst/>
        </p:spPr>
      </p:pic>
      <p:pic>
        <p:nvPicPr>
          <p:cNvPr id="51206" name="Picture 6"/>
          <p:cNvPicPr>
            <a:picLocks noChangeAspect="1" noChangeArrowheads="1"/>
          </p:cNvPicPr>
          <p:nvPr/>
        </p:nvPicPr>
        <p:blipFill>
          <a:blip r:embed="rId5"/>
          <a:srcRect/>
          <a:stretch>
            <a:fillRect/>
          </a:stretch>
        </p:blipFill>
        <p:spPr bwMode="auto">
          <a:xfrm>
            <a:off x="4286248" y="1643050"/>
            <a:ext cx="4267200" cy="2390775"/>
          </a:xfrm>
          <a:prstGeom prst="rect">
            <a:avLst/>
          </a:prstGeom>
          <a:noFill/>
          <a:ln w="9525">
            <a:noFill/>
            <a:miter lim="800000"/>
            <a:headEnd/>
            <a:tailEnd/>
          </a:ln>
          <a:effectLst/>
        </p:spPr>
      </p:pic>
    </p:spTree>
  </p:cSld>
  <p:clrMapOvr>
    <a:masterClrMapping/>
  </p:clrMapOvr>
  <p:transition spd="slow">
    <p:wipe dir="r"/>
    <p:sndAc>
      <p:stSnd>
        <p:snd r:embed="rId3" name="chimes.wav" builtIn="1"/>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lgn="just"/>
            <a:r>
              <a:rPr lang="es-ES_tradnl" dirty="0" smtClean="0"/>
              <a:t>En cinco bolsas hay un total de 100 canicas. Si entre la primera bolsa y la segunda hay 52 canicas, entre la segunda y la tercera hay 43, entre la tercera y la cuarta hay 34 y entre la cuarta y la quinta hay 30 canicas, ¿cuántas canicas hay en cada bolsa?</a:t>
            </a:r>
            <a:r>
              <a:rPr lang="es-MX" dirty="0" smtClean="0"/>
              <a:t/>
            </a:r>
            <a:br>
              <a:rPr lang="es-MX" dirty="0" smtClean="0"/>
            </a:br>
            <a:endParaRPr lang="es-MX" dirty="0"/>
          </a:p>
        </p:txBody>
      </p:sp>
    </p:spTree>
  </p:cSld>
  <p:clrMapOvr>
    <a:masterClrMapping/>
  </p:clrMapOvr>
  <p:transition spd="slow">
    <p:wipe dir="r"/>
    <p:sndAc>
      <p:stSnd>
        <p:snd r:embed="rId3" name="chimes.wav" builtIn="1"/>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276</TotalTime>
  <Words>273</Words>
  <Application>Microsoft Office PowerPoint</Application>
  <PresentationFormat>Presentación en pantalla (4:3)</PresentationFormat>
  <Paragraphs>28</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Aspecto</vt:lpstr>
      <vt:lpstr>JUEGO DE PALABRAS  Estudie cuidadosamente la siguiente oración: “Aplanó la basura”.  Con todas las letras de esta oración; ¿ podría usted escribir una sola  palabra? Cada letra deberá utilizarla el mismo número de veces que aparece en la oración. El uso de la tilde es opcional. </vt:lpstr>
      <vt:lpstr> </vt:lpstr>
      <vt:lpstr>Diapositiva 3</vt:lpstr>
      <vt:lpstr>Diapositiva 4</vt:lpstr>
      <vt:lpstr> </vt:lpstr>
      <vt:lpstr>Diapositiva 6</vt:lpstr>
      <vt:lpstr>Diapositiva 7</vt:lpstr>
      <vt:lpstr>Diapositiva 8</vt:lpstr>
      <vt:lpstr>En cinco bolsas hay un total de 100 canicas. Si entre la primera bolsa y la segunda hay 52 canicas, entre la segunda y la tercera hay 43, entre la tercera y la cuarta hay 34 y entre la cuarta y la quinta hay 30 canicas, ¿cuántas canicas hay en cada bolsa? </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JUEGO DE PALABRAS Estudie cuidadosamente la siguiente oración: “Aplanó la basura”.  Con todas las letras de esta oración; ¿ podría usted escribir una sola  palabra? Cada letra deberá utilizarla el mismo número de veces que aparece en la oración. El uso de la tilde es opcional.</dc:title>
  <dc:creator>TAMARA MERARI</dc:creator>
  <cp:lastModifiedBy>TAMARA MERARI</cp:lastModifiedBy>
  <cp:revision>33</cp:revision>
  <dcterms:created xsi:type="dcterms:W3CDTF">2008-06-04T04:36:35Z</dcterms:created>
  <dcterms:modified xsi:type="dcterms:W3CDTF">2008-06-05T02:34:33Z</dcterms:modified>
</cp:coreProperties>
</file>