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50"/>
  </p:notesMasterIdLst>
  <p:sldIdLst>
    <p:sldId id="283" r:id="rId2"/>
    <p:sldId id="304" r:id="rId3"/>
    <p:sldId id="343" r:id="rId4"/>
    <p:sldId id="344" r:id="rId5"/>
    <p:sldId id="345" r:id="rId6"/>
    <p:sldId id="346" r:id="rId7"/>
    <p:sldId id="353" r:id="rId8"/>
    <p:sldId id="342" r:id="rId9"/>
    <p:sldId id="28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74" r:id="rId25"/>
    <p:sldId id="319" r:id="rId26"/>
    <p:sldId id="320" r:id="rId27"/>
    <p:sldId id="289" r:id="rId28"/>
    <p:sldId id="321" r:id="rId29"/>
    <p:sldId id="290" r:id="rId30"/>
    <p:sldId id="291" r:id="rId31"/>
    <p:sldId id="292" r:id="rId32"/>
    <p:sldId id="323" r:id="rId33"/>
    <p:sldId id="324" r:id="rId34"/>
    <p:sldId id="327" r:id="rId35"/>
    <p:sldId id="350" r:id="rId36"/>
    <p:sldId id="351" r:id="rId37"/>
    <p:sldId id="347" r:id="rId38"/>
    <p:sldId id="325" r:id="rId39"/>
    <p:sldId id="331" r:id="rId40"/>
    <p:sldId id="326" r:id="rId41"/>
    <p:sldId id="332" r:id="rId42"/>
    <p:sldId id="333" r:id="rId43"/>
    <p:sldId id="334" r:id="rId44"/>
    <p:sldId id="335" r:id="rId45"/>
    <p:sldId id="336" r:id="rId46"/>
    <p:sldId id="337" r:id="rId47"/>
    <p:sldId id="352" r:id="rId48"/>
    <p:sldId id="34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16/10/2009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7CCE11-F7C2-47EB-8EBD-8068E746E90E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3FF9-ED27-4ECF-88FE-F56BF7A2D982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C92EE5-4938-41CD-9680-3630967BCF6A}" type="slidenum">
              <a:rPr lang="es-MX" smtClean="0"/>
              <a:pPr/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604D3-CFFD-4AFC-B4A1-367F7E0D92D8}" type="slidenum">
              <a:rPr lang="es-MX" smtClean="0"/>
              <a:pPr/>
              <a:t>14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01F4A-BBC0-4C49-9A4D-41B339783F79}" type="slidenum">
              <a:rPr lang="es-MX" smtClean="0"/>
              <a:pPr/>
              <a:t>15</a:t>
            </a:fld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B2EEF-4D5F-4A89-B770-D37DA91C0C2E}" type="slidenum">
              <a:rPr lang="es-MX" smtClean="0"/>
              <a:pPr/>
              <a:t>16</a:t>
            </a:fld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CAC3F-0265-4017-A127-7CA89464E38C}" type="slidenum">
              <a:rPr lang="es-MX" smtClean="0"/>
              <a:pPr/>
              <a:t>17</a:t>
            </a:fld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438B8-E555-499D-BF99-2859FAE83024}" type="slidenum">
              <a:rPr lang="es-MX" smtClean="0"/>
              <a:pPr/>
              <a:t>18</a:t>
            </a:fld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EA64A-BC1E-4690-842A-41778E1FF67E}" type="slidenum">
              <a:rPr lang="es-MX" smtClean="0"/>
              <a:pPr/>
              <a:t>19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15E0D-39F4-4932-9066-DDD8C10A8A23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F650DE-AA33-4649-B201-FFB4D187AE58}" type="slidenum">
              <a:rPr lang="es-MX" smtClean="0"/>
              <a:pPr/>
              <a:t>20</a:t>
            </a:fld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8A3DB-6FD2-4C96-A938-7DFCE08706A0}" type="slidenum">
              <a:rPr lang="es-MX" smtClean="0"/>
              <a:pPr/>
              <a:t>21</a:t>
            </a:fld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CB73C-A98D-4DEE-A138-D75CAF9CE71E}" type="slidenum">
              <a:rPr lang="es-MX" smtClean="0"/>
              <a:pPr/>
              <a:t>22</a:t>
            </a:fld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49B0A-46A3-45F5-9AEB-DB7D24DB6CD9}" type="slidenum">
              <a:rPr lang="es-MX" smtClean="0"/>
              <a:pPr/>
              <a:t>23</a:t>
            </a:fld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B1361-AE36-4FEA-B13F-DF964D19CEC1}" type="slidenum">
              <a:rPr lang="es-MX" smtClean="0"/>
              <a:pPr/>
              <a:t>24</a:t>
            </a:fld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7CBF3-65E7-4FFB-99B7-41F48ABF7356}" type="slidenum">
              <a:rPr lang="es-MX" smtClean="0"/>
              <a:pPr/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7AD9F-1BE6-4C3A-A79E-BE858DA68886}" type="slidenum">
              <a:rPr lang="es-MX" smtClean="0"/>
              <a:pPr/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27</a:t>
            </a:fld>
            <a:endParaRPr lang="es-MX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28</a:t>
            </a:fld>
            <a:endParaRPr lang="es-MX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7C75FA-075C-4D2C-983C-3B3388FA82ED}" type="slidenum">
              <a:rPr lang="es-MX" smtClean="0"/>
              <a:pPr/>
              <a:t>29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FEE01-52AA-4206-B265-DB495B5020FB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F76364-4A83-4836-9FF9-7FB8CE2AD013}" type="slidenum">
              <a:rPr lang="es-MX" smtClean="0"/>
              <a:pPr/>
              <a:t>30</a:t>
            </a:fld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392A5-D3D0-4D23-A03D-D19228FD9647}" type="slidenum">
              <a:rPr lang="es-MX" smtClean="0"/>
              <a:pPr/>
              <a:t>31</a:t>
            </a:fld>
            <a:endParaRPr lang="es-MX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160BD6-F6D7-4076-8EFF-E7408712DFAA}" type="slidenum">
              <a:rPr lang="es-MX" smtClean="0"/>
              <a:pPr/>
              <a:t>32</a:t>
            </a:fld>
            <a:endParaRPr lang="es-MX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6B8A1-4A55-4A04-BC09-30A869B94578}" type="slidenum">
              <a:rPr lang="es-MX" smtClean="0"/>
              <a:pPr/>
              <a:t>33</a:t>
            </a:fld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ECA07-04EF-49BD-AE3F-257AF5EBCE31}" type="slidenum">
              <a:rPr lang="es-MX" smtClean="0"/>
              <a:pPr/>
              <a:t>34</a:t>
            </a:fld>
            <a:endParaRPr lang="es-MX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B1FE-1CC3-459A-8D86-7458A747858B}" type="slidenum">
              <a:rPr lang="es-MX" smtClean="0"/>
              <a:pPr/>
              <a:t>35</a:t>
            </a:fld>
            <a:endParaRPr lang="es-MX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4B2BA-14BB-4393-B906-EAB6325DB80C}" type="slidenum">
              <a:rPr lang="es-MX" smtClean="0"/>
              <a:pPr/>
              <a:t>36</a:t>
            </a:fld>
            <a:endParaRPr lang="es-MX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13CAFB-6729-43B3-87BC-3E47DA8621B4}" type="slidenum">
              <a:rPr lang="es-MX" smtClean="0"/>
              <a:pPr/>
              <a:t>37</a:t>
            </a:fld>
            <a:endParaRPr lang="es-MX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274B-2C7C-4985-A2C0-89075CB75256}" type="slidenum">
              <a:rPr lang="es-MX" smtClean="0"/>
              <a:pPr/>
              <a:t>38</a:t>
            </a:fld>
            <a:endParaRPr lang="es-MX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CAE3DF-A240-42C8-94FB-3DA52C84AA06}" type="slidenum">
              <a:rPr lang="es-MX" smtClean="0"/>
              <a:pPr/>
              <a:t>39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F7586-5960-40F4-9796-8433FCB758CF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8A90B-651C-49A4-B760-929C435BC5C9}" type="slidenum">
              <a:rPr lang="es-MX" smtClean="0"/>
              <a:pPr/>
              <a:t>40</a:t>
            </a:fld>
            <a:endParaRPr lang="es-MX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85C97-87C5-49A1-ACF9-0921D7BFD424}" type="slidenum">
              <a:rPr lang="es-MX" smtClean="0"/>
              <a:pPr/>
              <a:t>41</a:t>
            </a:fld>
            <a:endParaRPr lang="es-MX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42</a:t>
            </a:fld>
            <a:endParaRPr lang="es-MX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79E32-7E35-4A12-85E9-09307B640F58}" type="slidenum">
              <a:rPr lang="es-MX" smtClean="0"/>
              <a:pPr/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81D5D-657E-47BB-8179-F77A35CC7FBE}" type="slidenum">
              <a:rPr lang="es-MX" smtClean="0"/>
              <a:pPr/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2D417C-03FA-4D6E-9365-6CB6E80E042C}" type="slidenum">
              <a:rPr lang="es-MX" smtClean="0"/>
              <a:pPr/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6550BD-530A-4A5B-B84E-824C51DDC257}" type="slidenum">
              <a:rPr lang="es-MX" smtClean="0"/>
              <a:pPr/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48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6179C-00D8-4CD4-8FAB-FE2374242092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F4D672-AB5F-47DD-8D73-3E82FEAEC99A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752C0-0715-4730-9BF2-F0FAC76040F5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H:\OPERAR%20HERRAMIENTAS%20DE%20COMPUTO\HARDWARE%20Y%20SOFTWARE\LA%20REINA%20DE%20SABA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SCHMS0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657600"/>
            <a:ext cx="28860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457200" y="1828800"/>
            <a:ext cx="8458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400" b="1">
                <a:solidFill>
                  <a:srgbClr val="800080"/>
                </a:solidFill>
                <a:latin typeface="Arial Narrow" pitchFamily="34" charset="0"/>
              </a:rPr>
              <a:t>Tema: Componentes lógicos de un ordenador.</a:t>
            </a:r>
            <a:endParaRPr lang="es-ES" sz="44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44196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s-MX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Software</a:t>
            </a:r>
          </a:p>
        </p:txBody>
      </p:sp>
      <p:pic>
        <p:nvPicPr>
          <p:cNvPr id="5" name="LA REINA DE SA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38200" y="3352800"/>
            <a:ext cx="7924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la forma 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como el Sistema Operativo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posibilita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la comunicación entre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el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ordenador y quien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lo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38200" y="4724400"/>
            <a:ext cx="8001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ser de dos tipos: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Gráfica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</a:t>
            </a:r>
            <a:r>
              <a:rPr lang="es-MX" sz="2800">
                <a:latin typeface="Arial Narrow" pitchFamily="34" charset="0"/>
              </a:rPr>
              <a:t>línea de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5" grpId="0" autoUpdateAnimBg="0"/>
      <p:bldP spid="6144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La metáfora de un escritorio, donde se muestran </a:t>
            </a:r>
            <a:r>
              <a:rPr lang="es-MX" sz="2800">
                <a:latin typeface="Arial Narrow" pitchFamily="34" charset="0"/>
              </a:rPr>
              <a:t>objetos gráficos para representar los recursos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disponibles.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ratón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 grupo de </a:t>
            </a:r>
            <a:r>
              <a:rPr lang="es-MX" sz="2800">
                <a:latin typeface="Arial Narrow" pitchFamily="34" charset="0"/>
              </a:rPr>
              <a:t>herramientas gráficas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especiales: Ventanas, íconos y menús.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>
                <a:latin typeface="Arial Narrow" pitchFamily="34" charset="0"/>
              </a:rPr>
              <a:t>Herramientas gráficas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latin typeface="Arial Narrow" pitchFamily="34" charset="0"/>
              </a:rPr>
              <a:t> Ventanas: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Iconos: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Menús: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listas de comandos relacionados entre sí.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9621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467600" y="5791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Ventana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H="1" flipV="1">
            <a:off x="6858000" y="5257800"/>
            <a:ext cx="609600" cy="685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52600" y="198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Iconos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362200"/>
            <a:ext cx="6096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209800" y="24384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Menú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rot="-2843157">
            <a:off x="2057400" y="4876800"/>
            <a:ext cx="45720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381000" y="3098800"/>
            <a:ext cx="1905000" cy="879475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Gráfica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animBg="1"/>
      <p:bldP spid="64521" grpId="0" autoUpdateAnimBg="0"/>
      <p:bldP spid="64522" grpId="0" animBg="1"/>
      <p:bldP spid="64523" grpId="0" animBg="1"/>
      <p:bldP spid="64526" grpId="0" autoUpdateAnimBg="0"/>
      <p:bldP spid="645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86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conocimiento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de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teclado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Una línea latente en la pantalla, donde </a:t>
            </a:r>
            <a:r>
              <a:rPr lang="es-MX" sz="2800">
                <a:latin typeface="Arial Narrow" pitchFamily="34" charset="0"/>
              </a:rPr>
              <a:t>el usuario debe escribir cada comando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Esta línea se conoce como </a:t>
            </a:r>
            <a:r>
              <a:rPr lang="es-MX" sz="2800" i="1">
                <a:latin typeface="Arial Narrow" pitchFamily="34" charset="0"/>
              </a:rPr>
              <a:t>prompt.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6573" name="Picture 10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4" name="Line 1038"/>
          <p:cNvSpPr>
            <a:spLocks noChangeShapeType="1"/>
          </p:cNvSpPr>
          <p:nvPr/>
        </p:nvSpPr>
        <p:spPr bwMode="auto">
          <a:xfrm flipH="1">
            <a:off x="1898650" y="5334000"/>
            <a:ext cx="1468438" cy="11477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3498850" y="4953000"/>
            <a:ext cx="2520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Línea de comandos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19462" name="Text Box 1040"/>
          <p:cNvSpPr txBox="1">
            <a:spLocks noChangeArrowheads="1"/>
          </p:cNvSpPr>
          <p:nvPr/>
        </p:nvSpPr>
        <p:spPr bwMode="auto">
          <a:xfrm>
            <a:off x="2362200" y="1905000"/>
            <a:ext cx="4191000" cy="51435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de línea de comandos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9463" name="Text Box 104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  <p:bldP spid="6657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41538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2)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Carga en memoria RAM otros programas para su ejecución.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38200" y="2719388"/>
            <a:ext cx="8153400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Como parte de esta función, los sistemas operativos se encargan de: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ejecución de las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tareas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manipulación de los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archivos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el </a:t>
            </a:r>
            <a:r>
              <a:rPr lang="es-MX" sz="2800">
                <a:latin typeface="Arial Narrow" pitchFamily="34" charset="0"/>
              </a:rPr>
              <a:t>uso de 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memoria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las </a:t>
            </a:r>
            <a:r>
              <a:rPr lang="es-MX" sz="2800">
                <a:latin typeface="Arial Narrow" pitchFamily="34" charset="0"/>
              </a:rPr>
              <a:t>solicitudes de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impresión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Facilitar que los </a:t>
            </a:r>
            <a:r>
              <a:rPr lang="es-MX" sz="2800">
                <a:latin typeface="Arial Narrow" pitchFamily="34" charset="0"/>
              </a:rPr>
              <a:t>programas compartan información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  <a:endParaRPr lang="es-MX" sz="2800" i="1">
              <a:latin typeface="Arial Narrow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8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3)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Coordina el trabajo entre el hardware y el resto del software.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los sistemas operativos hacen uso de “</a:t>
            </a:r>
            <a:r>
              <a:rPr lang="es-MX" sz="2800">
                <a:latin typeface="Arial Narrow" pitchFamily="34" charset="0"/>
              </a:rPr>
              <a:t>solicitudes de interrupción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” (IRQ =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Interrupt Request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 IRQ es una señal enviada por el sistema operativo a la CPU, solicitando tiempo de procesamiento para una tarea específica.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También los controladores (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 de los dispositivos de entrada pueden enviar IRQs. Un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 una pieza de software que controla a un dispositivo en particular.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los elementos que integran un sistema informático?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66800" y="3125788"/>
            <a:ext cx="146050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Hardware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24200" y="3506788"/>
            <a:ext cx="1347788" cy="531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latin typeface="Arial Narrow" pitchFamily="34" charset="0"/>
              </a:rPr>
              <a:t>Software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060950" y="2973388"/>
            <a:ext cx="9588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Datos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705600" y="3430588"/>
            <a:ext cx="14287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Personas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440055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" y="52260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 dispositivo físico </a:t>
            </a:r>
            <a:r>
              <a:rPr lang="es-MX" sz="2800">
                <a:latin typeface="Arial Narrow" pitchFamily="34" charset="0"/>
              </a:rPr>
              <a:t>programable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, que se utiliza para procesar información.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build="p" autoUpdateAnimBg="0" advAuto="0"/>
      <p:bldP spid="583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3006725"/>
            <a:ext cx="32766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el sistema operativo hace uso del registro de todos los archivos presentes en cada disco, es decir la </a:t>
            </a:r>
            <a:r>
              <a:rPr lang="es-MX" sz="2800">
                <a:latin typeface="Arial Narrow" pitchFamily="34" charset="0"/>
              </a:rPr>
              <a:t>FAT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(File Allocation Table).</a:t>
            </a: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5146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66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FAT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rot="1666651" flipV="1">
            <a:off x="4953000" y="4419600"/>
            <a:ext cx="15240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9" grpId="0" autoUpdateAnimBg="0"/>
      <p:bldP spid="696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481263"/>
            <a:ext cx="5867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Unidad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4114800" y="3205163"/>
            <a:ext cx="3810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235575" y="5334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Carpeta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rot="-601858" flipH="1" flipV="1">
            <a:off x="4406900" y="4349750"/>
            <a:ext cx="762000" cy="1219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7239000" y="5029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Archivo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rot="-997015" flipH="1" flipV="1">
            <a:off x="5943600" y="4648200"/>
            <a:ext cx="1219200" cy="762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52400" y="2930525"/>
            <a:ext cx="28194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Además, los sistemas operativos proveen un </a:t>
            </a:r>
            <a:r>
              <a:rPr lang="es-MX" sz="2800">
                <a:latin typeface="Arial Narrow" pitchFamily="34" charset="0"/>
              </a:rPr>
              <a:t>sistema jerárquico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que permite al usuario </a:t>
            </a:r>
            <a:r>
              <a:rPr lang="es-MX" sz="2800">
                <a:latin typeface="Arial Narrow" pitchFamily="34" charset="0"/>
              </a:rPr>
              <a:t>organizar sus archivos dentro de cada unidad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almacenamiento.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81600" y="6061075"/>
            <a:ext cx="388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800" b="1">
                <a:latin typeface="Arial Narrow" pitchFamily="34" charset="0"/>
              </a:rPr>
              <a:t>Ejemplo: Sistema jerárquico de Windows</a:t>
            </a:r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utoUpdateAnimBg="0"/>
      <p:bldP spid="70669" grpId="0" animBg="1"/>
      <p:bldP spid="70670" grpId="0" autoUpdateAnimBg="0"/>
      <p:bldP spid="70671" grpId="0" animBg="1"/>
      <p:bldP spid="70672" grpId="0" autoUpdateAnimBg="0"/>
      <p:bldP spid="70673" grpId="0" animBg="1"/>
      <p:bldP spid="70674" grpId="0" autoUpdateAnimBg="0"/>
      <p:bldP spid="706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28600" y="323215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Multitarea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múltiples programas o tareas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Multiusuario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a </a:t>
            </a:r>
            <a:r>
              <a:rPr lang="es-MX" sz="2800">
                <a:latin typeface="Arial Narrow" pitchFamily="34" charset="0"/>
              </a:rPr>
              <a:t>dos o más usuarios ejecutando programas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Algunos sistemas operativos pueden controlar miles de usuarios (Ejemplo: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mainframe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Multiproceso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programas en más de un procesador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614613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Entre otras categorías, resaltan tres: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3321050"/>
            <a:ext cx="2971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Ejemplo de sistema operativo multitarea:</a:t>
            </a:r>
          </a:p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Windows ejecutando varios programas simultáneamente.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2600325"/>
            <a:ext cx="4191000" cy="38004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800080"/>
                </a:solidFill>
                <a:latin typeface="Arial Narrow" pitchFamily="34" charset="0"/>
              </a:rPr>
              <a:t>UNIX</a:t>
            </a:r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,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multiproceso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de línea de comando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 Sin embargo,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la mayoría de sus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versiones ya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disponen de una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opcional, que el usuario puede instalar.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24400" y="2590800"/>
            <a:ext cx="4191000" cy="3810000"/>
            <a:chOff x="2976" y="1632"/>
            <a:chExt cx="2640" cy="2400"/>
          </a:xfrm>
        </p:grpSpPr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2976" y="1638"/>
              <a:ext cx="2640" cy="166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DOS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Puede controlar sólo una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tarea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,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usuario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y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procesador.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Usa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interfaz de línea de comando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s. 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6631" name="Rectangle 9"/>
            <p:cNvSpPr>
              <a:spLocks noChangeArrowheads="1"/>
            </p:cNvSpPr>
            <p:nvPr/>
          </p:nvSpPr>
          <p:spPr bwMode="auto">
            <a:xfrm>
              <a:off x="2976" y="1632"/>
              <a:ext cx="2640" cy="240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7244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gráfica.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" y="5908675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latin typeface="Arial Narrow" pitchFamily="34" charset="0"/>
              </a:rPr>
              <a:t>Actualmente existen aplicaciones que permiten intercambiar archivos entre estos sistemas operativos</a:t>
            </a:r>
            <a:endParaRPr lang="es-ES">
              <a:latin typeface="Arial Narrow" pitchFamily="34" charset="0"/>
            </a:endParaRP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3" grpId="0" animBg="1" autoUpdateAnimBg="0"/>
      <p:bldP spid="737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00600" y="2362200"/>
            <a:ext cx="4114800" cy="41656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PalmOS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equipos de bolsillo.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sincroniza con equipos de mayor tamaño (desktop o laptop).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utiliza en equipos Palm, Handspring y otros, incluyendo algunos celulares Nokia.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2362200"/>
            <a:ext cx="4343400" cy="4191000"/>
            <a:chOff x="96" y="1488"/>
            <a:chExt cx="2736" cy="2640"/>
          </a:xfrm>
        </p:grpSpPr>
        <p:sp>
          <p:nvSpPr>
            <p:cNvPr id="28678" name="Text Box 2"/>
            <p:cNvSpPr txBox="1">
              <a:spLocks noChangeArrowheads="1"/>
            </p:cNvSpPr>
            <p:nvPr/>
          </p:nvSpPr>
          <p:spPr bwMode="auto">
            <a:xfrm>
              <a:off x="192" y="1488"/>
              <a:ext cx="2640" cy="235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Windows CE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Diseñado para equipos de bolsillo.</a:t>
              </a:r>
            </a:p>
            <a:p>
              <a:pPr>
                <a:buFont typeface="Wingdings" pitchFamily="2" charset="2"/>
                <a:buChar char="v"/>
              </a:pPr>
              <a:endParaRPr lang="es-MX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sincroniza con equipos de mayor tamaño (desktop o laptop).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utiliza en los equipos denominados PalmPC.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1488"/>
              <a:ext cx="2640" cy="264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943100"/>
            <a:ext cx="8610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Antivirus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Prevención, detección y corrección de virus para ordenadores.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Compresor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de archivos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Defragmentador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para respaldo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Garantía de la disponibilidad de los datos, haciendo copias de ellos.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 de recuperación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: Restablecer archivos borrados por error.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básicos o utilitarios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las principales características de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Responde de manera precisa a un </a:t>
            </a:r>
            <a:r>
              <a:rPr lang="es-MX" sz="2800">
                <a:latin typeface="Arial Narrow" pitchFamily="34" charset="0"/>
              </a:rPr>
              <a:t>conjunto específico de instrucciones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Puede ejecutar una lista de </a:t>
            </a:r>
            <a:r>
              <a:rPr lang="es-MX" sz="2800">
                <a:latin typeface="Arial Narrow" pitchFamily="34" charset="0"/>
              </a:rPr>
              <a:t>instrucciones pre-grabadas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¿Cómo representa todos sus datos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5364163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Mediante el sistema de numeración binario, es decir, usando los dígitos 0 y 1. Lo único que transmite, recibe, almacena y procesa un ordenador son ceros y unos.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  <p:bldP spid="98309" grpId="0" build="p" autoUpdateAnimBg="0"/>
      <p:bldP spid="98313" grpId="0" build="p" autoUpdateAnimBg="0" advAuto="0"/>
      <p:bldP spid="9831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320925"/>
            <a:ext cx="8763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Procesadores de texto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editar y/o procesar de texto, logrando documentos de alta calidad.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Hojas de cálculo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especialmente diseñadas para introducir, calcular, manipular y analizar conjuntos de números.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Presentaciones automatizadas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permiten al usuario crear y editar presentaciones atractivas, incluyendo imágenes y sonidos.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52400" y="2206625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Navegadores de Internet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proveer acceso a Internet, sus servicios y sus recursos.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Administradores de bases de datos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acceder, almacenar y procesar grandes colecciones de datos, en una forma eficiente.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Desarrolladores de sitios web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brindan al usuario las herramientas necesarias para diseñar, crear, editar y publicar páginas y sitios Web.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3455988"/>
            <a:ext cx="85344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utiliza exactamente como fue escrito.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modifica para adaptarlo a las necesidades específicas del usuario.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desarrolla completamente bajo las especificaciones del usuario.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Los usuarios pueden obtener los programas que necesitan, de tres formas diferentes: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  <p:bldP spid="77830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04800" y="34194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Se obtiene rápidamente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costo es relativamente bajo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50958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usuario debe adaptarse a las características del programa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podría no ajustarse a las necesidades del usuario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3" grpId="0" build="p" autoUpdateAnimBg="0" advAuto="0"/>
      <p:bldP spid="7885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42672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Una licencia de software es un </a:t>
            </a:r>
            <a:r>
              <a:rPr lang="es-MX" sz="2800">
                <a:latin typeface="Arial Narrow" pitchFamily="34" charset="0"/>
              </a:rPr>
              <a:t>permiso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le otorga a un individuo o grupo,</a:t>
            </a:r>
            <a:r>
              <a:rPr lang="es-ES" sz="2800">
                <a:latin typeface="Arial Narrow" pitchFamily="34" charset="0"/>
                <a:cs typeface="Arial" charset="0"/>
              </a:rPr>
              <a:t> para el uso de una pieza de </a:t>
            </a:r>
            <a:r>
              <a:rPr lang="es-MX" sz="2800">
                <a:latin typeface="Arial Narrow" pitchFamily="34" charset="0"/>
                <a:cs typeface="Arial" charset="0"/>
              </a:rPr>
              <a:t>software</a:t>
            </a:r>
            <a:r>
              <a:rPr lang="es-ES" sz="2800">
                <a:latin typeface="Arial Narrow" pitchFamily="34" charset="0"/>
                <a:cs typeface="Arial" charset="0"/>
              </a:rPr>
              <a:t>.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 licencia tiene un </a:t>
            </a:r>
            <a:r>
              <a:rPr lang="es-MX" sz="2800">
                <a:latin typeface="Arial Narrow" pitchFamily="34" charset="0"/>
                <a:cs typeface="Arial" charset="0"/>
              </a:rPr>
              <a:t>costo asociado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el software está </a:t>
            </a:r>
            <a:r>
              <a:rPr lang="es-MX" sz="2800">
                <a:latin typeface="Arial Narrow" pitchFamily="34" charset="0"/>
                <a:cs typeface="Arial" charset="0"/>
              </a:rPr>
              <a:t>sujeto a derechos de autor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de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  <p:bldP spid="819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1027"/>
          <p:cNvSpPr txBox="1">
            <a:spLocks noChangeArrowheads="1"/>
          </p:cNvSpPr>
          <p:nvPr/>
        </p:nvSpPr>
        <p:spPr bwMode="auto">
          <a:xfrm>
            <a:off x="304800" y="3962400"/>
            <a:ext cx="8534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sujetos a derechos de autor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distribuyen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originalmente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sin</a:t>
            </a:r>
            <a:r>
              <a:rPr lang="es-ES" sz="2800">
                <a:latin typeface="Arial Narrow" pitchFamily="34" charset="0"/>
                <a:cs typeface="Arial" charset="0"/>
              </a:rPr>
              <a:t> cargo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cuyo </a:t>
            </a:r>
            <a:r>
              <a:rPr lang="es-MX" sz="2800">
                <a:latin typeface="Arial Narrow" pitchFamily="34" charset="0"/>
                <a:cs typeface="Arial" charset="0"/>
              </a:rPr>
              <a:t>uso regular requiere </a:t>
            </a:r>
            <a:r>
              <a:rPr lang="es-ES" sz="2800">
                <a:latin typeface="Arial Narrow" pitchFamily="34" charset="0"/>
                <a:cs typeface="Arial" charset="0"/>
              </a:rPr>
              <a:t>el </a:t>
            </a:r>
            <a:r>
              <a:rPr lang="es-MX" sz="2800">
                <a:latin typeface="Arial Narrow" pitchFamily="34" charset="0"/>
                <a:cs typeface="Arial" charset="0"/>
              </a:rPr>
              <a:t>pago de</a:t>
            </a:r>
            <a:r>
              <a:rPr lang="es-ES" sz="2800">
                <a:latin typeface="Arial Narrow" pitchFamily="34" charset="0"/>
                <a:cs typeface="Arial" charset="0"/>
              </a:rPr>
              <a:t> una tarifa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al 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Al cancelar, el usuario queda registrado y puede recibir asistencia y actualizaciones.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copiar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y distribuir el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shareware, pero se espera que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cada usuario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pague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tarifa si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usa regularmente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producto.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7891" name="Text Box 1028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5477" name="Text Box 1029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Shareware.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7893" name="Text Box 1031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7894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3995738"/>
            <a:ext cx="85344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protegidos</a:t>
            </a:r>
            <a:r>
              <a:rPr lang="es-ES" sz="2800">
                <a:latin typeface="Arial Narrow" pitchFamily="34" charset="0"/>
                <a:cs typeface="Arial" charset="0"/>
              </a:rPr>
              <a:t> por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latin typeface="Arial Narrow" pitchFamily="34" charset="0"/>
                <a:cs typeface="Arial" charset="0"/>
              </a:rPr>
              <a:t>,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liberados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 para su</a:t>
            </a:r>
            <a:r>
              <a:rPr lang="es-ES" sz="2800">
                <a:latin typeface="Arial Narrow" pitchFamily="34" charset="0"/>
                <a:cs typeface="Arial" charset="0"/>
              </a:rPr>
              <a:t> uso 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freeware está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disponible sin costo,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usuario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sólo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utilizarlo en las formas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expresamente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permitidas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Generalmente, se permite el uso pero no la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reproducción con fines comerciales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Freeware.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04800" y="4065588"/>
            <a:ext cx="85344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cualquier programa que</a:t>
            </a:r>
            <a:r>
              <a:rPr lang="es-ES" sz="2800">
                <a:latin typeface="Arial Narrow" pitchFamily="34" charset="0"/>
                <a:cs typeface="Arial" charset="0"/>
              </a:rPr>
              <a:t> no está sujeto a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Este software es </a:t>
            </a:r>
            <a:r>
              <a:rPr lang="es-ES" sz="2800">
                <a:latin typeface="Arial Narrow" pitchFamily="34" charset="0"/>
                <a:cs typeface="Arial" charset="0"/>
              </a:rPr>
              <a:t>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se puede usar </a:t>
            </a:r>
            <a:r>
              <a:rPr lang="es-ES" sz="2800">
                <a:latin typeface="Arial Narrow" pitchFamily="34" charset="0"/>
                <a:cs typeface="Arial" charset="0"/>
              </a:rPr>
              <a:t>sin restricciones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En la mayoría de los casos, el software de dominio público se publica en Internet, por lo que los usuarios pueden obtenerlo fácilmente.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Software de dominio público.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build="p" autoUpdateAnimBg="0"/>
      <p:bldP spid="10240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Con algunas modificaciones, el usuario obtiene los resultados específicos que requiere.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" y="4830763"/>
            <a:ext cx="85344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encuentra una opción válida en el mercado.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logra una adaptación completa.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crear dependencia del desarrollador.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build="p" autoUpdateAnimBg="0" advAuto="0"/>
      <p:bldP spid="798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4114800"/>
            <a:ext cx="8534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condiciones de adquisición de este tipo de software incluyen la posibilidad de aplicarle las modificaciones necesarias al programa original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Estos cambios pueden estar a cargo del usuario o del desarrollador, según el convenio que se establezca.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o venta del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se guarda en la memoria RAM?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Todos los datos y </a:t>
            </a:r>
            <a:r>
              <a:rPr lang="es-MX" sz="2800">
                <a:latin typeface="Arial Narrow" pitchFamily="34" charset="0"/>
              </a:rPr>
              <a:t>programas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que se están ejecutando en un momento determinado.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la FAT (File Allocation Table)?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2400" y="53784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Una tabla que guarda la ubicación de cada archivo dentro de un disco.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  <p:bldP spid="99333" grpId="0" autoUpdateAnimBg="0"/>
      <p:bldP spid="99334" grpId="0" build="p" autoUpdateAnimBg="0" advAuto="0"/>
      <p:bldP spid="9933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hace exactamente lo que el usuario necesita.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Tiene costo relativamente elevado.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Toma más tiempo obtener el programa.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build="p" autoUpdateAnimBg="0" advAuto="0"/>
      <p:bldP spid="8090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3995738"/>
            <a:ext cx="85344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La programación es la disciplina dedicada a la </a:t>
            </a:r>
            <a:r>
              <a:rPr lang="es-MX">
                <a:latin typeface="Arial Narrow" pitchFamily="34" charset="0"/>
              </a:rPr>
              <a:t>solución de problemas, usando el ordenador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Programar es un proceso que implica </a:t>
            </a:r>
            <a:r>
              <a:rPr lang="es-MX">
                <a:latin typeface="Arial Narrow" pitchFamily="34" charset="0"/>
              </a:rPr>
              <a:t>diseñar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, </a:t>
            </a:r>
            <a:r>
              <a:rPr lang="es-MX">
                <a:latin typeface="Arial Narrow" pitchFamily="34" charset="0"/>
              </a:rPr>
              <a:t>desarrollar y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>
                <a:latin typeface="Arial Narrow" pitchFamily="34" charset="0"/>
              </a:rPr>
              <a:t>probar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instrucciones electrónicas (software) que responden a requerimientos específicos de los futuros usuarios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Este proceso sólo es posible mediante el uso de un </a:t>
            </a:r>
            <a:r>
              <a:rPr lang="es-MX">
                <a:latin typeface="Arial Narrow" pitchFamily="34" charset="0"/>
                <a:cs typeface="Arial" charset="0"/>
              </a:rPr>
              <a:t>lenguaje de programación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Programación propia.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Hay dos tipos de traductores para lenguajes de programación: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Interpretadores: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Traducen una línea a la vez, ejecutando cada comando a medida que se traduce. Este proceso de ejecución individual es lento y obliga a interpretar el programa cada vez que se ejecuta.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Compiladores: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Se traduce el programa completo y después se ejecuta. Aunque el proceso de compilación toma un tiempo considerable, la versión compilada se ejecuta con rapidez y puede usarse tantas veces como sea necesario.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Existen lenguajes de programación interpretados, lenguajes compilados y algunos que pueden aplicar ambos tipos de traductores, usando el interpretador durante la etapa de pruebas y la versión compilada una vez que se ha depurado.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conjunto de instrucciones elaboradas en lenguaje de programación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fuente.</a:t>
            </a:r>
          </a:p>
          <a:p>
            <a:pPr>
              <a:lnSpc>
                <a:spcPct val="80000"/>
              </a:lnSpc>
            </a:pPr>
            <a:endParaRPr lang="es-MX" sz="2800"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 traducido (interpretado o compilado)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objeto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abierto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abierto” se refiere a una certificación especial otorgada por la organización Open Source Initiative, a los programas que cumplen con los siguientes criterios: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conserva la propiedad intelectual del software, pero renuncia a cobrar royalties por su distribución.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código fuente del programa está disponible a todo individuo, grupo o empresa, sin restricciones de acceso o costo de adquisición.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permite que se hagan modificaciones y derivaciones de su trabajo, bajo el nombre original del programa.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abierto: Linux</a:t>
            </a: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propietario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propietario” se refiere a programas que pertenecen y son controlados por una persona o empresa. 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programas distribuidos bajo el esquema de código propietario tienen las siguientes características: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8534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Están sujetos a derechos de autor.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Su adquisición, reproducción, modificación y comercialización está restringida por el propietario.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Generalmente, el usuario sólo obtiene el código objeto.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propietario: Windows, Microsoft Office.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Cuando se guarda un archivo en disco ¿Qué componente del sistema informático interactúa con la FAT?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3397250"/>
            <a:ext cx="88392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Cuando se requiere guardar un archivo, el sistema operativo busca en la FAT un área disponible, almacena el archivo y, finalmente, lo identifica con su ubicación en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28600" y="53482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¿Y cuando se busca un archivo?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52400" y="6034088"/>
            <a:ext cx="88392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También es 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que interactúa con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  <p:bldP spid="100357" grpId="0" autoUpdateAnimBg="0"/>
      <p:bldP spid="100360" grpId="0" build="p" autoUpdateAnimBg="0" advAuto="0"/>
      <p:bldP spid="1003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Explicar el concepto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Clasificar el software según el propósito para el que fue diseñado.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Describir las características y funciones de cada categoría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Identificar las diferentes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Reconocer las formas legales de utilizar 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Exponer los conceptos fundamentales de la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Objetivos</a:t>
            </a:r>
          </a:p>
        </p:txBody>
      </p:sp>
      <p:sp>
        <p:nvSpPr>
          <p:cNvPr id="8196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Definición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Clasificación del software según el propósito para el que fue diseñado.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sistema.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aplicación.</a:t>
            </a:r>
          </a:p>
          <a:p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Conceptos fundamentales de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219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Contenidos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2530</TotalTime>
  <Words>3371</Words>
  <Application>Microsoft PowerPoint 7.0</Application>
  <PresentationFormat>Presentación en pantalla (4:3)</PresentationFormat>
  <Paragraphs>454</Paragraphs>
  <Slides>48</Slides>
  <Notes>48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ALEX</cp:lastModifiedBy>
  <cp:revision>97</cp:revision>
  <dcterms:created xsi:type="dcterms:W3CDTF">2001-09-18T20:46:27Z</dcterms:created>
  <dcterms:modified xsi:type="dcterms:W3CDTF">2009-10-16T16:39:48Z</dcterms:modified>
</cp:coreProperties>
</file>