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8"/>
  </p:notesMasterIdLst>
  <p:sldIdLst>
    <p:sldId id="256" r:id="rId2"/>
    <p:sldId id="257" r:id="rId3"/>
    <p:sldId id="258" r:id="rId4"/>
    <p:sldId id="259" r:id="rId5"/>
    <p:sldId id="260" r:id="rId6"/>
    <p:sldId id="261" r:id="rId7"/>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9" d="100"/>
          <a:sy n="69" d="100"/>
        </p:scale>
        <p:origin x="-546" y="-10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ES"/>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CC30634-48AC-442E-91A4-40B56FE907D7}" type="datetimeFigureOut">
              <a:rPr lang="es-ES" smtClean="0"/>
              <a:pPr/>
              <a:t>01/06/2009</a:t>
            </a:fld>
            <a:endParaRPr lang="es-ES"/>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ES"/>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ES"/>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1937B79-2689-40AD-AA8E-3F92B705584A}" type="slidenum">
              <a:rPr lang="es-ES" smtClean="0"/>
              <a:pPr/>
              <a:t>‹Nº›</a:t>
            </a:fld>
            <a:endParaRPr lang="es-E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dirty="0"/>
          </a:p>
        </p:txBody>
      </p:sp>
      <p:sp>
        <p:nvSpPr>
          <p:cNvPr id="4" name="3 Marcador de número de diapositiva"/>
          <p:cNvSpPr>
            <a:spLocks noGrp="1"/>
          </p:cNvSpPr>
          <p:nvPr>
            <p:ph type="sldNum" sz="quarter" idx="10"/>
          </p:nvPr>
        </p:nvSpPr>
        <p:spPr/>
        <p:txBody>
          <a:bodyPr/>
          <a:lstStyle/>
          <a:p>
            <a:fld id="{D1937B79-2689-40AD-AA8E-3F92B705584A}" type="slidenum">
              <a:rPr lang="es-ES" smtClean="0"/>
              <a:pPr/>
              <a:t>4</a:t>
            </a:fld>
            <a:endParaRPr lang="es-E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bg>
      <p:bgRef idx="1002">
        <a:schemeClr val="bg2"/>
      </p:bgRef>
    </p:bg>
    <p:spTree>
      <p:nvGrpSpPr>
        <p:cNvPr id="1" name=""/>
        <p:cNvGrpSpPr/>
        <p:nvPr/>
      </p:nvGrpSpPr>
      <p:grpSpPr>
        <a:xfrm>
          <a:off x="0" y="0"/>
          <a:ext cx="0" cy="0"/>
          <a:chOff x="0" y="0"/>
          <a:chExt cx="0" cy="0"/>
        </a:xfrm>
      </p:grpSpPr>
      <p:sp>
        <p:nvSpPr>
          <p:cNvPr id="9" name="8 Título"/>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s-ES" smtClean="0"/>
              <a:t>Haga clic para modificar el estilo de título del patrón</a:t>
            </a:r>
            <a:endParaRPr kumimoji="0" lang="en-US"/>
          </a:p>
        </p:txBody>
      </p:sp>
      <p:sp>
        <p:nvSpPr>
          <p:cNvPr id="17" name="16 Subtítulo"/>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smtClean="0"/>
              <a:t>Haga clic para modificar el estilo de subtítulo del patrón</a:t>
            </a:r>
            <a:endParaRPr kumimoji="0" lang="en-US"/>
          </a:p>
        </p:txBody>
      </p:sp>
      <p:sp>
        <p:nvSpPr>
          <p:cNvPr id="30" name="29 Marcador de fecha"/>
          <p:cNvSpPr>
            <a:spLocks noGrp="1"/>
          </p:cNvSpPr>
          <p:nvPr>
            <p:ph type="dt" sz="half" idx="10"/>
          </p:nvPr>
        </p:nvSpPr>
        <p:spPr/>
        <p:txBody>
          <a:bodyPr/>
          <a:lstStyle/>
          <a:p>
            <a:fld id="{4D4DB589-6BBE-48B7-B319-1802388CF91A}" type="datetimeFigureOut">
              <a:rPr lang="es-ES" smtClean="0"/>
              <a:pPr/>
              <a:t>01/06/2009</a:t>
            </a:fld>
            <a:endParaRPr lang="es-ES"/>
          </a:p>
        </p:txBody>
      </p:sp>
      <p:sp>
        <p:nvSpPr>
          <p:cNvPr id="19" name="18 Marcador de pie de página"/>
          <p:cNvSpPr>
            <a:spLocks noGrp="1"/>
          </p:cNvSpPr>
          <p:nvPr>
            <p:ph type="ftr" sz="quarter" idx="11"/>
          </p:nvPr>
        </p:nvSpPr>
        <p:spPr/>
        <p:txBody>
          <a:bodyPr/>
          <a:lstStyle/>
          <a:p>
            <a:endParaRPr lang="es-ES"/>
          </a:p>
        </p:txBody>
      </p:sp>
      <p:sp>
        <p:nvSpPr>
          <p:cNvPr id="27" name="26 Marcador de número de diapositiva"/>
          <p:cNvSpPr>
            <a:spLocks noGrp="1"/>
          </p:cNvSpPr>
          <p:nvPr>
            <p:ph type="sldNum" sz="quarter" idx="12"/>
          </p:nvPr>
        </p:nvSpPr>
        <p:spPr/>
        <p:txBody>
          <a:bodyPr/>
          <a:lstStyle/>
          <a:p>
            <a:fld id="{A1E621B0-8DDE-4C77-97B6-8B46727DFC2C}" type="slidenum">
              <a:rPr lang="es-ES" smtClean="0"/>
              <a:pPr/>
              <a:t>‹Nº›</a:t>
            </a:fld>
            <a:endParaRPr lang="es-ES"/>
          </a:p>
        </p:txBody>
      </p:sp>
    </p:spTree>
  </p:cSld>
  <p:clrMapOvr>
    <a:overrideClrMapping bg1="dk1" tx1="lt1" bg2="dk2" tx2="lt2" accent1="accent1" accent2="accent2" accent3="accent3" accent4="accent4" accent5="accent5" accent6="accent6" hlink="hlink" folHlink="folHlink"/>
  </p:clrMapOvr>
  <p:transition>
    <p:wedge/>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4D4DB589-6BBE-48B7-B319-1802388CF91A}" type="datetimeFigureOut">
              <a:rPr lang="es-ES" smtClean="0"/>
              <a:pPr/>
              <a:t>01/06/2009</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A1E621B0-8DDE-4C77-97B6-8B46727DFC2C}" type="slidenum">
              <a:rPr lang="es-ES" smtClean="0"/>
              <a:pPr/>
              <a:t>‹Nº›</a:t>
            </a:fld>
            <a:endParaRPr lang="es-ES"/>
          </a:p>
        </p:txBody>
      </p:sp>
    </p:spTree>
  </p:cSld>
  <p:clrMapOvr>
    <a:masterClrMapping/>
  </p:clrMapOvr>
  <p:transition>
    <p:wedge/>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914401"/>
            <a:ext cx="2057400" cy="5211763"/>
          </a:xfrm>
        </p:spPr>
        <p:txBody>
          <a:bodyPr vert="eaVer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457200" y="914401"/>
            <a:ext cx="6019800" cy="5211763"/>
          </a:xfrm>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4D4DB589-6BBE-48B7-B319-1802388CF91A}" type="datetimeFigureOut">
              <a:rPr lang="es-ES" smtClean="0"/>
              <a:pPr/>
              <a:t>01/06/2009</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A1E621B0-8DDE-4C77-97B6-8B46727DFC2C}" type="slidenum">
              <a:rPr lang="es-ES" smtClean="0"/>
              <a:pPr/>
              <a:t>‹Nº›</a:t>
            </a:fld>
            <a:endParaRPr lang="es-ES"/>
          </a:p>
        </p:txBody>
      </p:sp>
    </p:spTree>
  </p:cSld>
  <p:clrMapOvr>
    <a:masterClrMapping/>
  </p:clrMapOvr>
  <p:transition>
    <p:wedge/>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contenido"/>
          <p:cNvSpPr>
            <a:spLocks noGrp="1"/>
          </p:cNvSpPr>
          <p:nvPr>
            <p:ph idx="1"/>
          </p:nvPr>
        </p:nvSpPr>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4D4DB589-6BBE-48B7-B319-1802388CF91A}" type="datetimeFigureOut">
              <a:rPr lang="es-ES" smtClean="0"/>
              <a:pPr/>
              <a:t>01/06/2009</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A1E621B0-8DDE-4C77-97B6-8B46727DFC2C}" type="slidenum">
              <a:rPr lang="es-ES" smtClean="0"/>
              <a:pPr/>
              <a:t>‹Nº›</a:t>
            </a:fld>
            <a:endParaRPr lang="es-ES"/>
          </a:p>
        </p:txBody>
      </p:sp>
    </p:spTree>
  </p:cSld>
  <p:clrMapOvr>
    <a:masterClrMapping/>
  </p:clrMapOvr>
  <p:transition>
    <p:wedge/>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bg>
      <p:bgRef idx="1002">
        <a:schemeClr val="bg2"/>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smtClean="0"/>
              <a:t>Haga clic para modificar el estilo de texto del patrón</a:t>
            </a:r>
          </a:p>
        </p:txBody>
      </p:sp>
      <p:sp>
        <p:nvSpPr>
          <p:cNvPr id="4" name="3 Marcador de fecha"/>
          <p:cNvSpPr>
            <a:spLocks noGrp="1"/>
          </p:cNvSpPr>
          <p:nvPr>
            <p:ph type="dt" sz="half" idx="10"/>
          </p:nvPr>
        </p:nvSpPr>
        <p:spPr/>
        <p:txBody>
          <a:bodyPr/>
          <a:lstStyle/>
          <a:p>
            <a:fld id="{4D4DB589-6BBE-48B7-B319-1802388CF91A}" type="datetimeFigureOut">
              <a:rPr lang="es-ES" smtClean="0"/>
              <a:pPr/>
              <a:t>01/06/2009</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A1E621B0-8DDE-4C77-97B6-8B46727DFC2C}" type="slidenum">
              <a:rPr lang="es-ES" smtClean="0"/>
              <a:pPr/>
              <a:t>‹Nº›</a:t>
            </a:fld>
            <a:endParaRPr lang="es-ES"/>
          </a:p>
        </p:txBody>
      </p:sp>
    </p:spTree>
  </p:cSld>
  <p:clrMapOvr>
    <a:overrideClrMapping bg1="dk1" tx1="lt1" bg2="dk2" tx2="lt2" accent1="accent1" accent2="accent2" accent3="accent3" accent4="accent4" accent5="accent5" accent6="accent6" hlink="hlink" folHlink="folHlink"/>
  </p:clrMapOvr>
  <p:transition>
    <p:wedge/>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704088"/>
            <a:ext cx="8229600" cy="1143000"/>
          </a:xfrm>
        </p:spPr>
        <p:txBody>
          <a:bodyPr/>
          <a:lstStyle/>
          <a:p>
            <a:r>
              <a:rPr kumimoji="0" lang="es-ES" smtClean="0"/>
              <a:t>Haga clic para modificar el estilo de título del patrón</a:t>
            </a:r>
            <a:endParaRPr kumimoji="0" lang="en-US"/>
          </a:p>
        </p:txBody>
      </p:sp>
      <p:sp>
        <p:nvSpPr>
          <p:cNvPr id="3" name="2 Marcador de contenido"/>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contenido"/>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p>
            <a:fld id="{4D4DB589-6BBE-48B7-B319-1802388CF91A}" type="datetimeFigureOut">
              <a:rPr lang="es-ES" smtClean="0"/>
              <a:pPr/>
              <a:t>01/06/2009</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A1E621B0-8DDE-4C77-97B6-8B46727DFC2C}" type="slidenum">
              <a:rPr lang="es-ES" smtClean="0"/>
              <a:pPr/>
              <a:t>‹Nº›</a:t>
            </a:fld>
            <a:endParaRPr lang="es-ES"/>
          </a:p>
        </p:txBody>
      </p:sp>
    </p:spTree>
  </p:cSld>
  <p:clrMapOvr>
    <a:masterClrMapping/>
  </p:clrMapOvr>
  <p:transition>
    <p:wedge/>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704088"/>
            <a:ext cx="8229600" cy="1143000"/>
          </a:xfrm>
        </p:spPr>
        <p:txBody>
          <a:bodyPr tIns="45720" anchor="b"/>
          <a:lstStyle>
            <a:lvl1pPr>
              <a:defRPr/>
            </a:lvl1pPr>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4" name="3 Marcador de texto"/>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5" name="4 Marcador de contenido"/>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6" name="5 Marcador de contenido"/>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7" name="6 Marcador de fecha"/>
          <p:cNvSpPr>
            <a:spLocks noGrp="1"/>
          </p:cNvSpPr>
          <p:nvPr>
            <p:ph type="dt" sz="half" idx="10"/>
          </p:nvPr>
        </p:nvSpPr>
        <p:spPr/>
        <p:txBody>
          <a:bodyPr/>
          <a:lstStyle/>
          <a:p>
            <a:fld id="{4D4DB589-6BBE-48B7-B319-1802388CF91A}" type="datetimeFigureOut">
              <a:rPr lang="es-ES" smtClean="0"/>
              <a:pPr/>
              <a:t>01/06/2009</a:t>
            </a:fld>
            <a:endParaRPr lang="es-ES"/>
          </a:p>
        </p:txBody>
      </p:sp>
      <p:sp>
        <p:nvSpPr>
          <p:cNvPr id="8" name="7 Marcador de pie de página"/>
          <p:cNvSpPr>
            <a:spLocks noGrp="1"/>
          </p:cNvSpPr>
          <p:nvPr>
            <p:ph type="ftr" sz="quarter" idx="11"/>
          </p:nvPr>
        </p:nvSpPr>
        <p:spPr/>
        <p:txBody>
          <a:bodyPr/>
          <a:lstStyle/>
          <a:p>
            <a:endParaRPr lang="es-ES"/>
          </a:p>
        </p:txBody>
      </p:sp>
      <p:sp>
        <p:nvSpPr>
          <p:cNvPr id="9" name="8 Marcador de número de diapositiva"/>
          <p:cNvSpPr>
            <a:spLocks noGrp="1"/>
          </p:cNvSpPr>
          <p:nvPr>
            <p:ph type="sldNum" sz="quarter" idx="12"/>
          </p:nvPr>
        </p:nvSpPr>
        <p:spPr/>
        <p:txBody>
          <a:bodyPr/>
          <a:lstStyle/>
          <a:p>
            <a:fld id="{A1E621B0-8DDE-4C77-97B6-8B46727DFC2C}" type="slidenum">
              <a:rPr lang="es-ES" smtClean="0"/>
              <a:pPr/>
              <a:t>‹Nº›</a:t>
            </a:fld>
            <a:endParaRPr lang="es-ES"/>
          </a:p>
        </p:txBody>
      </p:sp>
    </p:spTree>
  </p:cSld>
  <p:clrMapOvr>
    <a:masterClrMapping/>
  </p:clrMapOvr>
  <p:transition>
    <p:wedge/>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s-ES" smtClean="0"/>
              <a:t>Haga clic para modificar el estilo de título del patrón</a:t>
            </a:r>
            <a:endParaRPr kumimoji="0" lang="en-US"/>
          </a:p>
        </p:txBody>
      </p:sp>
      <p:sp>
        <p:nvSpPr>
          <p:cNvPr id="3" name="2 Marcador de fecha"/>
          <p:cNvSpPr>
            <a:spLocks noGrp="1"/>
          </p:cNvSpPr>
          <p:nvPr>
            <p:ph type="dt" sz="half" idx="10"/>
          </p:nvPr>
        </p:nvSpPr>
        <p:spPr/>
        <p:txBody>
          <a:bodyPr/>
          <a:lstStyle/>
          <a:p>
            <a:fld id="{4D4DB589-6BBE-48B7-B319-1802388CF91A}" type="datetimeFigureOut">
              <a:rPr lang="es-ES" smtClean="0"/>
              <a:pPr/>
              <a:t>01/06/2009</a:t>
            </a:fld>
            <a:endParaRPr lang="es-ES"/>
          </a:p>
        </p:txBody>
      </p:sp>
      <p:sp>
        <p:nvSpPr>
          <p:cNvPr id="4" name="3 Marcador de pie de página"/>
          <p:cNvSpPr>
            <a:spLocks noGrp="1"/>
          </p:cNvSpPr>
          <p:nvPr>
            <p:ph type="ftr" sz="quarter" idx="11"/>
          </p:nvPr>
        </p:nvSpPr>
        <p:spPr/>
        <p:txBody>
          <a:bodyPr/>
          <a:lstStyle/>
          <a:p>
            <a:endParaRPr lang="es-ES"/>
          </a:p>
        </p:txBody>
      </p:sp>
      <p:sp>
        <p:nvSpPr>
          <p:cNvPr id="5" name="4 Marcador de número de diapositiva"/>
          <p:cNvSpPr>
            <a:spLocks noGrp="1"/>
          </p:cNvSpPr>
          <p:nvPr>
            <p:ph type="sldNum" sz="quarter" idx="12"/>
          </p:nvPr>
        </p:nvSpPr>
        <p:spPr/>
        <p:txBody>
          <a:bodyPr/>
          <a:lstStyle/>
          <a:p>
            <a:fld id="{A1E621B0-8DDE-4C77-97B6-8B46727DFC2C}" type="slidenum">
              <a:rPr lang="es-ES" smtClean="0"/>
              <a:pPr/>
              <a:t>‹Nº›</a:t>
            </a:fld>
            <a:endParaRPr lang="es-ES"/>
          </a:p>
        </p:txBody>
      </p:sp>
    </p:spTree>
  </p:cSld>
  <p:clrMapOvr>
    <a:masterClrMapping/>
  </p:clrMapOvr>
  <p:transition>
    <p:wedge/>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4D4DB589-6BBE-48B7-B319-1802388CF91A}" type="datetimeFigureOut">
              <a:rPr lang="es-ES" smtClean="0"/>
              <a:pPr/>
              <a:t>01/06/2009</a:t>
            </a:fld>
            <a:endParaRPr lang="es-ES"/>
          </a:p>
        </p:txBody>
      </p:sp>
      <p:sp>
        <p:nvSpPr>
          <p:cNvPr id="3" name="2 Marcador de pie de página"/>
          <p:cNvSpPr>
            <a:spLocks noGrp="1"/>
          </p:cNvSpPr>
          <p:nvPr>
            <p:ph type="ftr" sz="quarter" idx="11"/>
          </p:nvPr>
        </p:nvSpPr>
        <p:spPr/>
        <p:txBody>
          <a:bodyPr/>
          <a:lstStyle/>
          <a:p>
            <a:endParaRPr lang="es-ES"/>
          </a:p>
        </p:txBody>
      </p:sp>
      <p:sp>
        <p:nvSpPr>
          <p:cNvPr id="4" name="3 Marcador de número de diapositiva"/>
          <p:cNvSpPr>
            <a:spLocks noGrp="1"/>
          </p:cNvSpPr>
          <p:nvPr>
            <p:ph type="sldNum" sz="quarter" idx="12"/>
          </p:nvPr>
        </p:nvSpPr>
        <p:spPr/>
        <p:txBody>
          <a:bodyPr/>
          <a:lstStyle/>
          <a:p>
            <a:fld id="{A1E621B0-8DDE-4C77-97B6-8B46727DFC2C}" type="slidenum">
              <a:rPr lang="es-ES" smtClean="0"/>
              <a:pPr/>
              <a:t>‹Nº›</a:t>
            </a:fld>
            <a:endParaRPr lang="es-ES"/>
          </a:p>
        </p:txBody>
      </p:sp>
    </p:spTree>
  </p:cSld>
  <p:clrMapOvr>
    <a:masterClrMapping/>
  </p:clrMapOvr>
  <p:transition>
    <p:wedge/>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s-ES" smtClean="0"/>
              <a:t>Haga clic para modificar el estilo de título del patrón</a:t>
            </a:r>
            <a:endParaRPr kumimoji="0" lang="en-US"/>
          </a:p>
        </p:txBody>
      </p:sp>
      <p:sp>
        <p:nvSpPr>
          <p:cNvPr id="3" name="2 Marcador de texto"/>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s-ES" smtClean="0"/>
              <a:t>Haga clic para modificar el estilo de texto del patrón</a:t>
            </a:r>
          </a:p>
        </p:txBody>
      </p:sp>
      <p:sp>
        <p:nvSpPr>
          <p:cNvPr id="4" name="3 Marcador de contenido"/>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p>
            <a:fld id="{4D4DB589-6BBE-48B7-B319-1802388CF91A}" type="datetimeFigureOut">
              <a:rPr lang="es-ES" smtClean="0"/>
              <a:pPr/>
              <a:t>01/06/2009</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A1E621B0-8DDE-4C77-97B6-8B46727DFC2C}" type="slidenum">
              <a:rPr lang="es-ES" smtClean="0"/>
              <a:pPr/>
              <a:t>‹Nº›</a:t>
            </a:fld>
            <a:endParaRPr lang="es-ES"/>
          </a:p>
        </p:txBody>
      </p:sp>
    </p:spTree>
  </p:cSld>
  <p:clrMapOvr>
    <a:masterClrMapping/>
  </p:clrMapOvr>
  <p:transition>
    <p:wedge/>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9" name="8 Recortar y redondear rectángulo de esquina sencilla"/>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11 Triángulo rectángulo"/>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1 Título"/>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s-ES" smtClean="0"/>
              <a:t>Haga clic para modificar el estilo de título del patrón</a:t>
            </a:r>
            <a:endParaRPr kumimoji="0" lang="en-US"/>
          </a:p>
        </p:txBody>
      </p:sp>
      <p:sp>
        <p:nvSpPr>
          <p:cNvPr id="4" name="3 Marcador de texto"/>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s-ES" smtClean="0"/>
              <a:t>Haga clic para modificar el estilo de texto del patrón</a:t>
            </a:r>
          </a:p>
        </p:txBody>
      </p:sp>
      <p:sp>
        <p:nvSpPr>
          <p:cNvPr id="5" name="4 Marcador de fecha"/>
          <p:cNvSpPr>
            <a:spLocks noGrp="1"/>
          </p:cNvSpPr>
          <p:nvPr>
            <p:ph type="dt" sz="half" idx="10"/>
          </p:nvPr>
        </p:nvSpPr>
        <p:spPr/>
        <p:txBody>
          <a:bodyPr/>
          <a:lstStyle/>
          <a:p>
            <a:fld id="{4D4DB589-6BBE-48B7-B319-1802388CF91A}" type="datetimeFigureOut">
              <a:rPr lang="es-ES" smtClean="0"/>
              <a:pPr/>
              <a:t>01/06/2009</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a:xfrm>
            <a:off x="8077200" y="6356350"/>
            <a:ext cx="609600" cy="365125"/>
          </a:xfrm>
        </p:spPr>
        <p:txBody>
          <a:bodyPr/>
          <a:lstStyle/>
          <a:p>
            <a:fld id="{A1E621B0-8DDE-4C77-97B6-8B46727DFC2C}" type="slidenum">
              <a:rPr lang="es-ES" smtClean="0"/>
              <a:pPr/>
              <a:t>‹Nº›</a:t>
            </a:fld>
            <a:endParaRPr lang="es-ES"/>
          </a:p>
        </p:txBody>
      </p:sp>
      <p:sp>
        <p:nvSpPr>
          <p:cNvPr id="3" name="2 Marcador de posición de imagen"/>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s-ES" smtClean="0"/>
              <a:t>Haga clic en el icono para agregar una imagen</a:t>
            </a:r>
            <a:endParaRPr kumimoji="0" lang="en-US" dirty="0"/>
          </a:p>
        </p:txBody>
      </p:sp>
      <p:sp>
        <p:nvSpPr>
          <p:cNvPr id="10" name="9 Forma libre"/>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10 Forma libre"/>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transition>
    <p:wedge/>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6 Forma libre"/>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7 Forma libre"/>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8 Marcador de título"/>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s-ES" smtClean="0"/>
              <a:t>Haga clic para modificar el estilo de título del patrón</a:t>
            </a:r>
            <a:endParaRPr kumimoji="0" lang="en-US"/>
          </a:p>
        </p:txBody>
      </p:sp>
      <p:sp>
        <p:nvSpPr>
          <p:cNvPr id="30" name="29 Marcador de texto"/>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
        <p:nvSpPr>
          <p:cNvPr id="10" name="9 Marcador de fecha"/>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4D4DB589-6BBE-48B7-B319-1802388CF91A}" type="datetimeFigureOut">
              <a:rPr lang="es-ES" smtClean="0"/>
              <a:pPr/>
              <a:t>01/06/2009</a:t>
            </a:fld>
            <a:endParaRPr lang="es-ES"/>
          </a:p>
        </p:txBody>
      </p:sp>
      <p:sp>
        <p:nvSpPr>
          <p:cNvPr id="22" name="21 Marcador de pie de página"/>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s-ES"/>
          </a:p>
        </p:txBody>
      </p:sp>
      <p:sp>
        <p:nvSpPr>
          <p:cNvPr id="18" name="17 Marcador de número de diapositiva"/>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A1E621B0-8DDE-4C77-97B6-8B46727DFC2C}" type="slidenum">
              <a:rPr lang="es-ES" smtClean="0"/>
              <a:pPr/>
              <a:t>‹Nº›</a:t>
            </a:fld>
            <a:endParaRPr lang="es-ES"/>
          </a:p>
        </p:txBody>
      </p:sp>
      <p:grpSp>
        <p:nvGrpSpPr>
          <p:cNvPr id="2" name="1 Grupo"/>
          <p:cNvGrpSpPr/>
          <p:nvPr/>
        </p:nvGrpSpPr>
        <p:grpSpPr>
          <a:xfrm>
            <a:off x="-19017" y="202408"/>
            <a:ext cx="9180548" cy="649224"/>
            <a:chOff x="-19045" y="216550"/>
            <a:chExt cx="9180548" cy="649224"/>
          </a:xfrm>
        </p:grpSpPr>
        <p:sp>
          <p:nvSpPr>
            <p:cNvPr id="12" name="11 Forma libre"/>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12 Forma libre"/>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p:wedge/>
  </p:transition>
  <p:timing>
    <p:tnLst>
      <p:par>
        <p:cTn id="1" dur="indefinite" restart="never" nodeType="tmRoot"/>
      </p:par>
    </p:tnLst>
  </p:timing>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es.wikipedia.org/wiki/Archivo:Cadena_tr%C3%B3fica.png" TargetMode="Externa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es.wikipedia.org/wiki/Archivo:Cadena_tr%C3%B3fica.png" TargetMode="External"/><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hyperlink" Target="http://images.google.com.co/imgres?imgurl=http://i88.photobucket.com/albums/k162/rpichu/articulo/plantas.jpg&amp;imgrefurl=http://tumundovirtual.wordpress.com/2008/01/19/%C2%BFcuantas-clases-de-plantas-hay/&amp;usg=__CqipA3MvAy1Xglsv6FQLfcHTgmU=&amp;h=480&amp;w=640&amp;sz=341&amp;hl=es&amp;start=14&amp;tbnid=u-b2BhnxV8UC1M:&amp;tbnh=103&amp;tbnw=137&amp;prev=/images?q=plantas&amp;gbv=2&amp;hl=es" TargetMode="External"/><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3" Type="http://schemas.openxmlformats.org/officeDocument/2006/relationships/hyperlink" Target="http://images.google.com.co/imgres?imgurl=http://pruebalo.blogcindario.com/ficheros/adivina/animales2.gif&amp;imgrefurl=http://pruebalo.blogcindario.com/ficheros/adivina/adivinaanimales1.htm&amp;usg=__1rGJLqjT7eQY-XUm91o2fYwqsSw=&amp;h=668&amp;w=600&amp;sz=31&amp;hl=es&amp;start=19&amp;tbnid=6ozcgEZH3DWtfM:&amp;tbnh=138&amp;tbnw=124&amp;prev=/images?q=animales&amp;gbv=2&amp;hl=es" TargetMode="External"/><Relationship Id="rId2" Type="http://schemas.openxmlformats.org/officeDocument/2006/relationships/notesSlide" Target="../notesSlides/notesSlide1.xml"/><Relationship Id="rId1" Type="http://schemas.openxmlformats.org/officeDocument/2006/relationships/slideLayout" Target="../slideLayouts/slideLayout8.xml"/><Relationship Id="rId4" Type="http://schemas.openxmlformats.org/officeDocument/2006/relationships/image" Target="../media/image4.jpeg"/></Relationships>
</file>

<file path=ppt/slides/_rels/slide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hyperlink" Target="http://images.google.com.co/imgres?imgurl=http://www.geocities.com/Hollywood/5637/hongos.jpg&amp;imgrefurl=http://www.geocities.com/Hollywood/5637/artgal.html&amp;usg=__bGFyMkxMa-pLo026BQm_r5qsang=&amp;h=388&amp;w=608&amp;sz=51&amp;hl=es&amp;start=30&amp;tbnid=fxwfsXcCThtYtM:&amp;tbnh=87&amp;tbnw=136&amp;prev=/images?q=hongos&amp;gbv=2&amp;ndsp=20&amp;hl=es&amp;sa=N&amp;start=20" TargetMode="External"/><Relationship Id="rId1" Type="http://schemas.openxmlformats.org/officeDocument/2006/relationships/slideLayout" Target="../slideLayouts/slideLayout8.xml"/><Relationship Id="rId5" Type="http://schemas.openxmlformats.org/officeDocument/2006/relationships/image" Target="../media/image6.jpeg"/><Relationship Id="rId4" Type="http://schemas.openxmlformats.org/officeDocument/2006/relationships/hyperlink" Target="http://images.google.com.co/imgres?imgurl=http://upload.wikimedia.org/wikipedia/commons/9/9d/Cholera_bacteria_SEM.jpg&amp;imgrefurl=http://commons.wikimedia.org/wiki/File:Cholera_bacteria_SEM.jpg&amp;usg=__wQ2buhSWyMe2pQUzN1y1aS3t8VI=&amp;h=960&amp;w=1228&amp;sz=344&amp;hl=es&amp;start=15&amp;tbnid=C91uoZKXsGdGjM:&amp;tbnh=117&amp;tbnw=150&amp;prev=/images?q=bacteria&amp;gbv=2&amp;hl=es"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Título"/>
          <p:cNvSpPr>
            <a:spLocks noGrp="1"/>
          </p:cNvSpPr>
          <p:nvPr>
            <p:ph type="title"/>
          </p:nvPr>
        </p:nvSpPr>
        <p:spPr>
          <a:xfrm>
            <a:off x="428596" y="714356"/>
            <a:ext cx="8229600" cy="796908"/>
          </a:xfrm>
          <a:solidFill>
            <a:schemeClr val="accent2">
              <a:lumMod val="40000"/>
              <a:lumOff val="60000"/>
            </a:schemeClr>
          </a:solidFill>
        </p:spPr>
        <p:txBody>
          <a:bodyPr>
            <a:normAutofit fontScale="90000"/>
          </a:bodyPr>
          <a:lstStyle/>
          <a:p>
            <a:r>
              <a:rPr lang="es-ES" dirty="0" smtClean="0"/>
              <a:t>Cadena alimenticia</a:t>
            </a:r>
            <a:endParaRPr lang="es-ES" dirty="0"/>
          </a:p>
        </p:txBody>
      </p:sp>
      <p:sp>
        <p:nvSpPr>
          <p:cNvPr id="5" name="4 Rectángulo redondeado"/>
          <p:cNvSpPr/>
          <p:nvPr/>
        </p:nvSpPr>
        <p:spPr>
          <a:xfrm>
            <a:off x="357158" y="6215082"/>
            <a:ext cx="8429684" cy="285752"/>
          </a:xfrm>
          <a:prstGeom prst="roundRect">
            <a:avLst/>
          </a:prstGeom>
          <a:solidFill>
            <a:srgbClr val="FFFF00"/>
          </a:solidFill>
          <a:effectLst>
            <a:glow rad="228600">
              <a:schemeClr val="accent2">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6" name="5 Rectángulo redondeado"/>
          <p:cNvSpPr/>
          <p:nvPr/>
        </p:nvSpPr>
        <p:spPr>
          <a:xfrm>
            <a:off x="357158" y="1785926"/>
            <a:ext cx="142876" cy="3857652"/>
          </a:xfrm>
          <a:prstGeom prst="roundRect">
            <a:avLst/>
          </a:prstGeom>
          <a:solidFill>
            <a:srgbClr val="92D050"/>
          </a:solidFill>
          <a:effectLst>
            <a:glow rad="228600">
              <a:schemeClr val="accent3">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7" name="6 Rectángulo redondeado"/>
          <p:cNvSpPr/>
          <p:nvPr/>
        </p:nvSpPr>
        <p:spPr>
          <a:xfrm>
            <a:off x="8715404" y="1714488"/>
            <a:ext cx="142876" cy="4071966"/>
          </a:xfrm>
          <a:prstGeom prst="roundRect">
            <a:avLst/>
          </a:prstGeom>
          <a:solidFill>
            <a:srgbClr val="92D050"/>
          </a:solidFill>
          <a:effectLst>
            <a:glow rad="228600">
              <a:schemeClr val="accent3">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pic>
        <p:nvPicPr>
          <p:cNvPr id="11266" name="Picture 2" descr="http://upload.wikimedia.org/wikipedia/commons/thumb/a/aa/Cadena_tr%C3%B3fica.png/500px-Cadena_tr%C3%B3fica.png">
            <a:hlinkClick r:id="rId2" tooltip="Cadena trófica.png"/>
          </p:cNvPr>
          <p:cNvPicPr>
            <a:picLocks noChangeAspect="1" noChangeArrowheads="1"/>
          </p:cNvPicPr>
          <p:nvPr/>
        </p:nvPicPr>
        <p:blipFill>
          <a:blip r:embed="rId3"/>
          <a:srcRect/>
          <a:stretch>
            <a:fillRect/>
          </a:stretch>
        </p:blipFill>
        <p:spPr bwMode="auto">
          <a:xfrm>
            <a:off x="1285852" y="2214554"/>
            <a:ext cx="6000792" cy="3682773"/>
          </a:xfrm>
          <a:prstGeom prst="rect">
            <a:avLst/>
          </a:prstGeom>
          <a:noFill/>
        </p:spPr>
      </p:pic>
    </p:spTree>
  </p:cSld>
  <p:clrMapOvr>
    <a:masterClrMapping/>
  </p:clrMapOvr>
  <p:transition>
    <p:wedg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727058"/>
          </a:xfrm>
        </p:spPr>
        <p:txBody>
          <a:bodyPr>
            <a:normAutofit/>
          </a:bodyPr>
          <a:lstStyle/>
          <a:p>
            <a:r>
              <a:rPr lang="es-ES" sz="2800" dirty="0" smtClean="0"/>
              <a:t>Cadena alimenticia</a:t>
            </a:r>
            <a:endParaRPr lang="es-ES" sz="2800" dirty="0"/>
          </a:p>
        </p:txBody>
      </p:sp>
      <p:sp>
        <p:nvSpPr>
          <p:cNvPr id="4" name="3 Marcador de texto"/>
          <p:cNvSpPr>
            <a:spLocks noGrp="1"/>
          </p:cNvSpPr>
          <p:nvPr>
            <p:ph type="body" idx="2"/>
          </p:nvPr>
        </p:nvSpPr>
        <p:spPr/>
        <p:txBody>
          <a:bodyPr/>
          <a:lstStyle/>
          <a:p>
            <a:endParaRPr lang="es-ES" dirty="0"/>
          </a:p>
        </p:txBody>
      </p:sp>
      <p:sp>
        <p:nvSpPr>
          <p:cNvPr id="3" name="2 Marcador de contenido"/>
          <p:cNvSpPr>
            <a:spLocks noGrp="1"/>
          </p:cNvSpPr>
          <p:nvPr>
            <p:ph sz="half" idx="1"/>
          </p:nvPr>
        </p:nvSpPr>
        <p:spPr>
          <a:xfrm>
            <a:off x="3857620" y="1357298"/>
            <a:ext cx="4829180" cy="4768865"/>
          </a:xfrm>
        </p:spPr>
        <p:txBody>
          <a:bodyPr>
            <a:normAutofit/>
          </a:bodyPr>
          <a:lstStyle/>
          <a:p>
            <a:r>
              <a:rPr lang="es-ES" sz="2400" dirty="0" smtClean="0"/>
              <a:t>es el proceso de transferencia de energía alimenticia a través de una serie de organismos, en el que cada uno se alimenta del precedente y es alimento del siguiente.</a:t>
            </a:r>
            <a:endParaRPr lang="es-ES" sz="2400" dirty="0"/>
          </a:p>
        </p:txBody>
      </p:sp>
      <p:pic>
        <p:nvPicPr>
          <p:cNvPr id="6" name="Picture 2" descr="http://upload.wikimedia.org/wikipedia/commons/thumb/a/aa/Cadena_tr%C3%B3fica.png/500px-Cadena_tr%C3%B3fica.png">
            <a:hlinkClick r:id="rId2" tooltip="Cadena trófica.png"/>
          </p:cNvPr>
          <p:cNvPicPr>
            <a:picLocks noChangeAspect="1" noChangeArrowheads="1"/>
          </p:cNvPicPr>
          <p:nvPr/>
        </p:nvPicPr>
        <p:blipFill>
          <a:blip r:embed="rId3"/>
          <a:srcRect/>
          <a:stretch>
            <a:fillRect/>
          </a:stretch>
        </p:blipFill>
        <p:spPr bwMode="auto">
          <a:xfrm>
            <a:off x="348399" y="1500174"/>
            <a:ext cx="3152031" cy="5072098"/>
          </a:xfrm>
          <a:prstGeom prst="rect">
            <a:avLst/>
          </a:prstGeom>
          <a:noFill/>
        </p:spPr>
      </p:pic>
    </p:spTree>
  </p:cSld>
  <p:clrMapOvr>
    <a:masterClrMapping/>
  </p:clrMapOvr>
  <p:transition>
    <p:wedg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869934"/>
          </a:xfrm>
        </p:spPr>
        <p:txBody>
          <a:bodyPr>
            <a:normAutofit/>
          </a:bodyPr>
          <a:lstStyle/>
          <a:p>
            <a:r>
              <a:rPr lang="es-ES" sz="2800" b="0" dirty="0" smtClean="0"/>
              <a:t>productores</a:t>
            </a:r>
            <a:endParaRPr lang="es-ES" sz="2800" b="0" dirty="0"/>
          </a:p>
        </p:txBody>
      </p:sp>
      <p:sp>
        <p:nvSpPr>
          <p:cNvPr id="4" name="3 Marcador de texto"/>
          <p:cNvSpPr>
            <a:spLocks noGrp="1"/>
          </p:cNvSpPr>
          <p:nvPr>
            <p:ph type="body" idx="2"/>
          </p:nvPr>
        </p:nvSpPr>
        <p:spPr/>
        <p:txBody>
          <a:bodyPr/>
          <a:lstStyle/>
          <a:p>
            <a:endParaRPr lang="es-ES" dirty="0"/>
          </a:p>
        </p:txBody>
      </p:sp>
      <p:sp>
        <p:nvSpPr>
          <p:cNvPr id="3" name="2 Marcador de contenido"/>
          <p:cNvSpPr>
            <a:spLocks noGrp="1"/>
          </p:cNvSpPr>
          <p:nvPr>
            <p:ph sz="half" idx="1"/>
          </p:nvPr>
        </p:nvSpPr>
        <p:spPr>
          <a:xfrm>
            <a:off x="3786182" y="285728"/>
            <a:ext cx="4825998" cy="5853113"/>
          </a:xfrm>
        </p:spPr>
        <p:txBody>
          <a:bodyPr>
            <a:noAutofit/>
          </a:bodyPr>
          <a:lstStyle/>
          <a:p>
            <a:r>
              <a:rPr lang="es-ES" sz="2000" dirty="0" smtClean="0"/>
              <a:t>Los </a:t>
            </a:r>
            <a:r>
              <a:rPr lang="es-ES" sz="2000" b="1" dirty="0" smtClean="0"/>
              <a:t>productores primarios</a:t>
            </a:r>
            <a:r>
              <a:rPr lang="es-ES" sz="2000" dirty="0" smtClean="0"/>
              <a:t> son aquellos que elaboran moléculas orgánicas complejas a partir de sustancias inorgánicas simples, para lo cual utilizan la luz del sol. En otras palabras son autótrofos. Estos organismos convierten su cuerpo, o algunas partes de éste, en fuentes de alimento disponible para otros, incorporando sus productos químicos en su propio cuerpo. Las plantas son los productores más importantes, pero en ambientes acuáticos los Protistas, Cianobacterias, y algunas Bacterias Fotosintéticas y Azufrosas. Dependen de la luz solar, sin embargo, las comunidades de ecosistemas marinos profundos, la vida depende de bacterias quimioautrótofas como productores.</a:t>
            </a:r>
          </a:p>
        </p:txBody>
      </p:sp>
      <p:pic>
        <p:nvPicPr>
          <p:cNvPr id="5" name="Picture 2" descr="http://tbn2.google.com/images?q=tbn:u-b2BhnxV8UC1M:http://i88.photobucket.com/albums/k162/rpichu/articulo/plantas.jpg">
            <a:hlinkClick r:id="rId2"/>
          </p:cNvPr>
          <p:cNvPicPr>
            <a:picLocks noChangeAspect="1" noChangeArrowheads="1"/>
          </p:cNvPicPr>
          <p:nvPr/>
        </p:nvPicPr>
        <p:blipFill>
          <a:blip r:embed="rId3"/>
          <a:srcRect/>
          <a:stretch>
            <a:fillRect/>
          </a:stretch>
        </p:blipFill>
        <p:spPr bwMode="auto">
          <a:xfrm>
            <a:off x="357158" y="1428736"/>
            <a:ext cx="3286148" cy="4857784"/>
          </a:xfrm>
          <a:prstGeom prst="rect">
            <a:avLst/>
          </a:prstGeom>
          <a:noFill/>
        </p:spPr>
      </p:pic>
    </p:spTree>
  </p:cSld>
  <p:clrMapOvr>
    <a:masterClrMapping/>
  </p:clrMapOvr>
  <p:transition>
    <p:wedg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941372"/>
          </a:xfrm>
        </p:spPr>
        <p:txBody>
          <a:bodyPr>
            <a:normAutofit/>
          </a:bodyPr>
          <a:lstStyle/>
          <a:p>
            <a:r>
              <a:rPr lang="es-ES" sz="3200" dirty="0" smtClean="0"/>
              <a:t>consumidores</a:t>
            </a:r>
            <a:endParaRPr lang="es-ES" sz="3200" dirty="0"/>
          </a:p>
        </p:txBody>
      </p:sp>
      <p:sp>
        <p:nvSpPr>
          <p:cNvPr id="4" name="3 Marcador de texto"/>
          <p:cNvSpPr>
            <a:spLocks noGrp="1"/>
          </p:cNvSpPr>
          <p:nvPr>
            <p:ph type="body" idx="2"/>
          </p:nvPr>
        </p:nvSpPr>
        <p:spPr/>
        <p:txBody>
          <a:bodyPr/>
          <a:lstStyle/>
          <a:p>
            <a:endParaRPr lang="es-ES" dirty="0"/>
          </a:p>
        </p:txBody>
      </p:sp>
      <p:sp>
        <p:nvSpPr>
          <p:cNvPr id="3" name="2 Marcador de contenido"/>
          <p:cNvSpPr>
            <a:spLocks noGrp="1"/>
          </p:cNvSpPr>
          <p:nvPr>
            <p:ph sz="half" idx="1"/>
          </p:nvPr>
        </p:nvSpPr>
        <p:spPr/>
        <p:txBody>
          <a:bodyPr>
            <a:normAutofit fontScale="70000" lnSpcReduction="20000"/>
          </a:bodyPr>
          <a:lstStyle/>
          <a:p>
            <a:r>
              <a:rPr lang="es-ES" sz="3300" dirty="0" smtClean="0"/>
              <a:t>Un </a:t>
            </a:r>
            <a:r>
              <a:rPr lang="es-ES" sz="3300" b="1" dirty="0" smtClean="0"/>
              <a:t>consumidor</a:t>
            </a:r>
            <a:r>
              <a:rPr lang="es-ES" sz="3300" dirty="0" smtClean="0"/>
              <a:t> en biología es un organismo que se alimenta de materia orgánica viva (que no lleva mucho tiempo muerta). Éstos son los herbívoros (o consumidores primarios) que sólo comen vegetales, omnívoros que comen vegetales y animales, carnívoros (o consumidores secundarios o de orden superior) que sólo comen carne, o también parásitos, que son vegetales o animales que se aprovechan de otra planta o animal para alimentarse de él durante un período prolongado.</a:t>
            </a:r>
          </a:p>
          <a:p>
            <a:endParaRPr lang="es-ES" dirty="0"/>
          </a:p>
        </p:txBody>
      </p:sp>
      <p:pic>
        <p:nvPicPr>
          <p:cNvPr id="18434" name="Picture 2" descr="http://tbn0.google.com/images?q=tbn:6ozcgEZH3DWtfM:http://pruebalo.blogcindario.com/ficheros/adivina/animales2.gif">
            <a:hlinkClick r:id="rId3"/>
          </p:cNvPr>
          <p:cNvPicPr>
            <a:picLocks noChangeAspect="1" noChangeArrowheads="1"/>
          </p:cNvPicPr>
          <p:nvPr/>
        </p:nvPicPr>
        <p:blipFill>
          <a:blip r:embed="rId4"/>
          <a:srcRect/>
          <a:stretch>
            <a:fillRect/>
          </a:stretch>
        </p:blipFill>
        <p:spPr bwMode="auto">
          <a:xfrm>
            <a:off x="500033" y="1428735"/>
            <a:ext cx="3143273" cy="4837883"/>
          </a:xfrm>
          <a:prstGeom prst="rect">
            <a:avLst/>
          </a:prstGeom>
          <a:noFill/>
        </p:spPr>
      </p:pic>
    </p:spTree>
  </p:cSld>
  <p:clrMapOvr>
    <a:masterClrMapping/>
  </p:clrMapOvr>
  <p:transition>
    <p:wedg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655620"/>
          </a:xfrm>
        </p:spPr>
        <p:txBody>
          <a:bodyPr>
            <a:normAutofit/>
          </a:bodyPr>
          <a:lstStyle/>
          <a:p>
            <a:r>
              <a:rPr lang="es-ES" sz="2800" dirty="0" smtClean="0"/>
              <a:t>des componedores </a:t>
            </a:r>
            <a:endParaRPr lang="es-ES" sz="2800" dirty="0"/>
          </a:p>
        </p:txBody>
      </p:sp>
      <p:sp>
        <p:nvSpPr>
          <p:cNvPr id="4" name="3 Marcador de texto"/>
          <p:cNvSpPr>
            <a:spLocks noGrp="1"/>
          </p:cNvSpPr>
          <p:nvPr>
            <p:ph type="body" idx="2"/>
          </p:nvPr>
        </p:nvSpPr>
        <p:spPr/>
        <p:txBody>
          <a:bodyPr/>
          <a:lstStyle/>
          <a:p>
            <a:endParaRPr lang="es-ES" dirty="0"/>
          </a:p>
        </p:txBody>
      </p:sp>
      <p:sp>
        <p:nvSpPr>
          <p:cNvPr id="3" name="2 Subtítulo"/>
          <p:cNvSpPr>
            <a:spLocks noGrp="1"/>
          </p:cNvSpPr>
          <p:nvPr>
            <p:ph sz="half" idx="1"/>
          </p:nvPr>
        </p:nvSpPr>
        <p:spPr>
          <a:xfrm>
            <a:off x="3575050" y="1214422"/>
            <a:ext cx="5111750" cy="5033978"/>
          </a:xfrm>
        </p:spPr>
        <p:txBody>
          <a:bodyPr>
            <a:noAutofit/>
          </a:bodyPr>
          <a:lstStyle/>
          <a:p>
            <a:pPr algn="l"/>
            <a:r>
              <a:rPr lang="es-ES" sz="2000" dirty="0" smtClean="0">
                <a:solidFill>
                  <a:schemeClr val="tx1"/>
                </a:solidFill>
              </a:rPr>
              <a:t>En esta sucesión de etapas en las que un organismo se alimenta y es devorado, la energía fluye desde un nivel trófico a otro. Las plantas verdes u otros organismos que realizan la fotosíntesis utilizan la energía solar para elaborar hidratos de carbono para sus propias necesidades. La mayor parte de esta energía química se procesa en el metabolismo y se pierde en forma de calor en la respiración. Las plantas convierten la energía restante en biomasa, sobre el suelo como tejido leñoso y herbáceo y bajo éste como raíces. Por último, este material, que es energía almacenada, se transfiere al segundo nivel trófico que comprende los herbívoros que pastan, los descomponedores y los que se alimentan de detritos. </a:t>
            </a:r>
          </a:p>
          <a:p>
            <a:pPr algn="l"/>
            <a:endParaRPr lang="es-ES" sz="2400" dirty="0">
              <a:solidFill>
                <a:schemeClr val="tx1"/>
              </a:solidFill>
            </a:endParaRPr>
          </a:p>
        </p:txBody>
      </p:sp>
      <p:pic>
        <p:nvPicPr>
          <p:cNvPr id="15364" name="Picture 4" descr="http://tbn3.google.com/images?q=tbn:fxwfsXcCThtYtM:http://www.geocities.com/Hollywood/5637/hongos.jpg">
            <a:hlinkClick r:id="rId2"/>
          </p:cNvPr>
          <p:cNvPicPr>
            <a:picLocks noChangeAspect="1" noChangeArrowheads="1"/>
          </p:cNvPicPr>
          <p:nvPr/>
        </p:nvPicPr>
        <p:blipFill>
          <a:blip r:embed="rId3"/>
          <a:srcRect/>
          <a:stretch>
            <a:fillRect/>
          </a:stretch>
        </p:blipFill>
        <p:spPr bwMode="auto">
          <a:xfrm>
            <a:off x="500034" y="1500174"/>
            <a:ext cx="2928958" cy="2000264"/>
          </a:xfrm>
          <a:prstGeom prst="rect">
            <a:avLst/>
          </a:prstGeom>
          <a:noFill/>
        </p:spPr>
      </p:pic>
      <p:pic>
        <p:nvPicPr>
          <p:cNvPr id="15366" name="Picture 6" descr="http://tbn2.google.com/images?q=tbn:C91uoZKXsGdGjM:http://upload.wikimedia.org/wikipedia/commons/9/9d/Cholera_bacteria_SEM.jpg">
            <a:hlinkClick r:id="rId4"/>
          </p:cNvPr>
          <p:cNvPicPr>
            <a:picLocks noChangeAspect="1" noChangeArrowheads="1"/>
          </p:cNvPicPr>
          <p:nvPr/>
        </p:nvPicPr>
        <p:blipFill>
          <a:blip r:embed="rId5"/>
          <a:srcRect/>
          <a:stretch>
            <a:fillRect/>
          </a:stretch>
        </p:blipFill>
        <p:spPr bwMode="auto">
          <a:xfrm>
            <a:off x="500034" y="3857628"/>
            <a:ext cx="2930790" cy="2286016"/>
          </a:xfrm>
          <a:prstGeom prst="rect">
            <a:avLst/>
          </a:prstGeom>
          <a:noFill/>
        </p:spPr>
      </p:pic>
    </p:spTree>
  </p:cSld>
  <p:clrMapOvr>
    <a:masterClrMapping/>
  </p:clrMapOvr>
  <p:transition>
    <p:wedg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5797568"/>
          </a:xfrm>
        </p:spPr>
        <p:txBody>
          <a:bodyPr>
            <a:normAutofit/>
          </a:bodyPr>
          <a:lstStyle/>
          <a:p>
            <a:pPr algn="l"/>
            <a:r>
              <a:rPr lang="es-ES" sz="2800" dirty="0" smtClean="0"/>
              <a:t>En cada nivel trófico los organismos convierten menos energía en biomasa que la que reciben. Por lo tanto, cuantos más pasos se produzcan entre el productor y el consumidor final, la energía que queda disponible es menor. Rara vez existen más de cuatro eslabones, o cinco niveles, en una red trófica. Con el tiempo, toda la energía que fluye a través de los niveles tróficos se pierde en forma de calor. El proceso por medio del cual la energía pierde su capacidad de generar trabajo útil se denomina entropía.</a:t>
            </a:r>
            <a:endParaRPr lang="es-ES" sz="2800" dirty="0"/>
          </a:p>
        </p:txBody>
      </p:sp>
    </p:spTree>
  </p:cSld>
  <p:clrMapOvr>
    <a:masterClrMapping/>
  </p:clrMapOvr>
  <p:transition>
    <p:wedge/>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ujo">
  <a:themeElements>
    <a:clrScheme name="Flujo">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ujo">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ujo">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27</TotalTime>
  <Words>463</Words>
  <Application>Microsoft Office PowerPoint</Application>
  <PresentationFormat>Presentación en pantalla (4:3)</PresentationFormat>
  <Paragraphs>11</Paragraphs>
  <Slides>6</Slides>
  <Notes>1</Notes>
  <HiddenSlides>0</HiddenSlides>
  <MMClips>0</MMClips>
  <ScaleCrop>false</ScaleCrop>
  <HeadingPairs>
    <vt:vector size="4" baseType="variant">
      <vt:variant>
        <vt:lpstr>Tema</vt:lpstr>
      </vt:variant>
      <vt:variant>
        <vt:i4>1</vt:i4>
      </vt:variant>
      <vt:variant>
        <vt:lpstr>Títulos de diapositiva</vt:lpstr>
      </vt:variant>
      <vt:variant>
        <vt:i4>6</vt:i4>
      </vt:variant>
    </vt:vector>
  </HeadingPairs>
  <TitlesOfParts>
    <vt:vector size="7" baseType="lpstr">
      <vt:lpstr>Flujo</vt:lpstr>
      <vt:lpstr>Cadena alimenticia</vt:lpstr>
      <vt:lpstr>Cadena alimenticia</vt:lpstr>
      <vt:lpstr>productores</vt:lpstr>
      <vt:lpstr>consumidores</vt:lpstr>
      <vt:lpstr>des componedores </vt:lpstr>
      <vt:lpstr>En cada nivel trófico los organismos convierten menos energía en biomasa que la que reciben. Por lo tanto, cuantos más pasos se produzcan entre el productor y el consumidor final, la energía que queda disponible es menor. Rara vez existen más de cuatro eslabones, o cinco niveles, en una red trófica. Con el tiempo, toda la energía que fluye a través de los niveles tróficos se pierde en forma de calor. El proceso por medio del cual la energía pierde su capacidad de generar trabajo útil se denomina entropía.</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Cadena alimenticia</dc:title>
  <dc:creator>N</dc:creator>
  <cp:lastModifiedBy>USER</cp:lastModifiedBy>
  <cp:revision>4</cp:revision>
  <dcterms:created xsi:type="dcterms:W3CDTF">2009-06-01T19:16:45Z</dcterms:created>
  <dcterms:modified xsi:type="dcterms:W3CDTF">2009-06-01T23:01:09Z</dcterms:modified>
</cp:coreProperties>
</file>