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57" r:id="rId4"/>
    <p:sldId id="258" r:id="rId5"/>
    <p:sldId id="259" r:id="rId6"/>
    <p:sldId id="260" r:id="rId7"/>
    <p:sldId id="261" r:id="rId8"/>
    <p:sldId id="262" r:id="rId9"/>
    <p:sldId id="263"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42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D63D4FD-9729-42AA-86FF-E44B5509F137}" type="datetimeFigureOut">
              <a:rPr lang="es-ES" smtClean="0"/>
              <a:pPr/>
              <a:t>02/06/2009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CD570FB-E019-4404-A574-F3266F9071DB}" type="slidenum">
              <a:rPr lang="es-ES" smtClean="0"/>
              <a:pPr/>
              <a:t>‹Nº›</a:t>
            </a:fld>
            <a:endParaRPr lang="es-E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D63D4FD-9729-42AA-86FF-E44B5509F137}" type="datetimeFigureOut">
              <a:rPr lang="es-ES" smtClean="0"/>
              <a:pPr/>
              <a:t>02/06/2009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CD570FB-E019-4404-A574-F3266F9071DB}" type="slidenum">
              <a:rPr lang="es-ES" smtClean="0"/>
              <a:pPr/>
              <a:t>‹Nº›</a:t>
            </a:fld>
            <a:endParaRPr lang="es-E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D63D4FD-9729-42AA-86FF-E44B5509F137}" type="datetimeFigureOut">
              <a:rPr lang="es-ES" smtClean="0"/>
              <a:pPr/>
              <a:t>02/06/2009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CD570FB-E019-4404-A574-F3266F9071DB}" type="slidenum">
              <a:rPr lang="es-ES" smtClean="0"/>
              <a:pPr/>
              <a:t>‹Nº›</a:t>
            </a:fld>
            <a:endParaRPr lang="es-E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D63D4FD-9729-42AA-86FF-E44B5509F137}" type="datetimeFigureOut">
              <a:rPr lang="es-ES" smtClean="0"/>
              <a:pPr/>
              <a:t>02/06/2009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CD570FB-E019-4404-A574-F3266F9071DB}" type="slidenum">
              <a:rPr lang="es-ES" smtClean="0"/>
              <a:pPr/>
              <a:t>‹Nº›</a:t>
            </a:fld>
            <a:endParaRPr lang="es-E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D63D4FD-9729-42AA-86FF-E44B5509F137}" type="datetimeFigureOut">
              <a:rPr lang="es-ES" smtClean="0"/>
              <a:pPr/>
              <a:t>02/06/2009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CD570FB-E019-4404-A574-F3266F9071DB}" type="slidenum">
              <a:rPr lang="es-ES" smtClean="0"/>
              <a:pPr/>
              <a:t>‹Nº›</a:t>
            </a:fld>
            <a:endParaRPr lang="es-E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D63D4FD-9729-42AA-86FF-E44B5509F137}" type="datetimeFigureOut">
              <a:rPr lang="es-ES" smtClean="0"/>
              <a:pPr/>
              <a:t>02/06/2009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CD570FB-E019-4404-A574-F3266F9071DB}" type="slidenum">
              <a:rPr lang="es-ES" smtClean="0"/>
              <a:pPr/>
              <a:t>‹Nº›</a:t>
            </a:fld>
            <a:endParaRPr lang="es-E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D63D4FD-9729-42AA-86FF-E44B5509F137}" type="datetimeFigureOut">
              <a:rPr lang="es-ES" smtClean="0"/>
              <a:pPr/>
              <a:t>02/06/2009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CD570FB-E019-4404-A574-F3266F9071DB}" type="slidenum">
              <a:rPr lang="es-ES" smtClean="0"/>
              <a:pPr/>
              <a:t>‹Nº›</a:t>
            </a:fld>
            <a:endParaRPr lang="es-E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D63D4FD-9729-42AA-86FF-E44B5509F137}" type="datetimeFigureOut">
              <a:rPr lang="es-ES" smtClean="0"/>
              <a:pPr/>
              <a:t>02/06/2009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CD570FB-E019-4404-A574-F3266F9071DB}" type="slidenum">
              <a:rPr lang="es-ES" smtClean="0"/>
              <a:pPr/>
              <a:t>‹Nº›</a:t>
            </a:fld>
            <a:endParaRPr lang="es-E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D63D4FD-9729-42AA-86FF-E44B5509F137}" type="datetimeFigureOut">
              <a:rPr lang="es-ES" smtClean="0"/>
              <a:pPr/>
              <a:t>02/06/2009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CD570FB-E019-4404-A574-F3266F9071DB}" type="slidenum">
              <a:rPr lang="es-ES" smtClean="0"/>
              <a:pPr/>
              <a:t>‹Nº›</a:t>
            </a:fld>
            <a:endParaRPr lang="es-E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D63D4FD-9729-42AA-86FF-E44B5509F137}" type="datetimeFigureOut">
              <a:rPr lang="es-ES" smtClean="0"/>
              <a:pPr/>
              <a:t>02/06/2009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CD570FB-E019-4404-A574-F3266F9071DB}" type="slidenum">
              <a:rPr lang="es-ES" smtClean="0"/>
              <a:pPr/>
              <a:t>‹Nº›</a:t>
            </a:fld>
            <a:endParaRPr lang="es-E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D63D4FD-9729-42AA-86FF-E44B5509F137}" type="datetimeFigureOut">
              <a:rPr lang="es-ES" smtClean="0"/>
              <a:pPr/>
              <a:t>02/06/2009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CD570FB-E019-4404-A574-F3266F9071DB}" type="slidenum">
              <a:rPr lang="es-ES" smtClean="0"/>
              <a:pPr/>
              <a:t>‹Nº›</a:t>
            </a:fld>
            <a:endParaRPr lang="es-E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50"/>
            </a:gs>
            <a:gs pos="17999">
              <a:srgbClr val="FEE7F2"/>
            </a:gs>
            <a:gs pos="36000">
              <a:srgbClr val="FAC77D"/>
            </a:gs>
            <a:gs pos="61000">
              <a:srgbClr val="FBA97D"/>
            </a:gs>
            <a:gs pos="82001">
              <a:srgbClr val="FBD49C"/>
            </a:gs>
            <a:gs pos="100000">
              <a:srgbClr val="FEE7F2"/>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63D4FD-9729-42AA-86FF-E44B5509F137}" type="datetimeFigureOut">
              <a:rPr lang="es-ES" smtClean="0"/>
              <a:pPr/>
              <a:t>02/06/2009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D570FB-E019-4404-A574-F3266F9071DB}"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co/imgres?imgurl=http://www.infovisual.com.ar/ainfografia/fotosintesis.JPG&amp;imgrefurl=http://www.infovisual.com.ar/children.htm&amp;usg=__LZwUqHbGJAFgtyOmcIZ9hd8-NXE=&amp;h=645&amp;w=693&amp;sz=132&amp;hl=es&amp;start=7&amp;um=1&amp;tbnid=SlJD_D11ySL8-M:&amp;tbnh=129&amp;tbnw=139&amp;prev=/images?q=fotosintesis&amp;hl=es&amp;rlz=1W1RNWN_es&amp;sa=X&amp;um=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co/imgres?imgurl=http://www.infovisual.com.ar/ainfografia/fotosintesis.JPG&amp;imgrefurl=http://www.infovisual.com.ar/children.htm&amp;usg=__LZwUqHbGJAFgtyOmcIZ9hd8-NXE=&amp;h=645&amp;w=693&amp;sz=132&amp;hl=es&amp;start=7&amp;um=1&amp;tbnid=SlJD_D11ySL8-M:&amp;tbnh=129&amp;tbnw=139&amp;prev=/images?q=fotosintesis&amp;hl=es&amp;rlz=1W1RNWN_es&amp;sa=X&amp;um=1"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co/imgres?imgurl=http://www.cuadrilladeanana.es/santacatalina/fotos/paneles/partesplanta.jpg&amp;imgrefurl=http://www.cuadrilladeanana.es/santacatalina/panel1.shtml&amp;usg=__D9329qppw07Ct6B0BvZiBeQlgF8=&amp;h=481&amp;w=290&amp;sz=15&amp;hl=es&amp;start=2&amp;tbnid=3rM1Tjr4XGiMbM:&amp;tbnh=129&amp;tbnw=78&amp;prev=/images?q=autotrofos&amp;gbv=2&amp;hl=es"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www.biol.unlp.edu.ar/farmacia/farmacognosia/fotosintesis_farmacognosia_archivos/image008.gif&amp;imgrefurl=http://www.biol.unlp.edu.ar/farmacia/farmacognosia/fotosintesis_farmacognosia.htm&amp;usg=__Vn3hBTNJeFLAfdasGfV_PNj7BkA=&amp;h=512&amp;w=409&amp;sz=14&amp;hl=es&amp;start=9&amp;tbnid=EEprJLU6mGZXMM:&amp;tbnh=131&amp;tbnw=105&amp;prev=/images?q=fase+luminica&amp;gbv=2&amp;hl=es"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mages.google.com.co/imgres?imgurl=http://www.cepla.com/empresas/cepla_comite/imagenes/Fotosintesis.jpg&amp;imgrefurl=http://derramacionbiologica.blogspot.com/2008_06_01_archive.html&amp;usg=__7C19EQNl7AjdCjvbZweKuWvYUUQ=&amp;h=398&amp;w=531&amp;sz=83&amp;hl=es&amp;start=4&amp;tbnid=9oXUqfK3eOupcM:&amp;tbnh=99&amp;tbnw=132&amp;prev=/images?q=fase+oscura&amp;gbv=2&amp;hl=es" TargetMode="Externa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hyperlink" Target="http://www.monografias.com/trabajos14/problemadelagua/problemadelagua.shtml"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1643042" y="1000108"/>
            <a:ext cx="5835067" cy="923330"/>
          </a:xfrm>
          <a:prstGeom prst="rect">
            <a:avLst/>
          </a:prstGeom>
          <a:noFill/>
        </p:spPr>
        <p:txBody>
          <a:bodyPr wrap="square" lIns="91440" tIns="45720" rIns="91440" bIns="45720">
            <a:prstTxWarp prst="textArchUp">
              <a:avLst/>
            </a:prstTxWarp>
            <a:spAutoFit/>
            <a:scene3d>
              <a:camera prst="orthographicFront"/>
              <a:lightRig rig="flat" dir="t">
                <a:rot lat="0" lon="0" rev="18900000"/>
              </a:lightRig>
            </a:scene3d>
            <a:sp3d extrusionH="31750" contourW="6350" prstMaterial="powder">
              <a:bevelT w="19050" h="19050" prst="softRound"/>
              <a:contourClr>
                <a:schemeClr val="accent3">
                  <a:tint val="100000"/>
                  <a:shade val="100000"/>
                  <a:satMod val="100000"/>
                  <a:hueMod val="100000"/>
                </a:schemeClr>
              </a:contourClr>
            </a:sp3d>
          </a:bodyPr>
          <a:lstStyle/>
          <a:p>
            <a:pPr algn="ctr"/>
            <a:r>
              <a:rPr lang="es-ES" sz="5400" b="1" cap="none" spc="0" dirty="0" smtClean="0">
                <a:ln/>
                <a:solidFill>
                  <a:schemeClr val="accent3"/>
                </a:solidFill>
                <a:effectLst>
                  <a:glow rad="228600">
                    <a:schemeClr val="accent3">
                      <a:satMod val="175000"/>
                      <a:alpha val="40000"/>
                    </a:schemeClr>
                  </a:glow>
                  <a:outerShdw blurRad="50800" dist="38100" dir="13500000" algn="br" rotWithShape="0">
                    <a:prstClr val="black">
                      <a:alpha val="40000"/>
                    </a:prstClr>
                  </a:outerShdw>
                  <a:reflection blurRad="6350" stA="60000" endA="900" endPos="60000" dist="60007" dir="5400000" sy="-100000" algn="bl" rotWithShape="0"/>
                </a:effectLst>
              </a:rPr>
              <a:t>La </a:t>
            </a:r>
            <a:r>
              <a:rPr lang="es-ES" sz="9600" b="1" cap="none" spc="0" dirty="0" err="1" smtClean="0">
                <a:ln/>
                <a:solidFill>
                  <a:schemeClr val="accent3"/>
                </a:solidFill>
                <a:effectLst>
                  <a:glow rad="228600">
                    <a:schemeClr val="accent3">
                      <a:satMod val="175000"/>
                      <a:alpha val="40000"/>
                    </a:schemeClr>
                  </a:glow>
                  <a:outerShdw blurRad="50800" dist="38100" dir="13500000" algn="br" rotWithShape="0">
                    <a:prstClr val="black">
                      <a:alpha val="40000"/>
                    </a:prstClr>
                  </a:outerShdw>
                  <a:reflection blurRad="6350" stA="60000" endA="900" endPos="60000" dist="60007" dir="5400000" sy="-100000" algn="bl" rotWithShape="0"/>
                </a:effectLst>
              </a:rPr>
              <a:t>fotosintesis</a:t>
            </a:r>
            <a:endParaRPr lang="es-ES" sz="9600" b="1" cap="none" spc="0" dirty="0">
              <a:ln/>
              <a:solidFill>
                <a:schemeClr val="accent3"/>
              </a:solidFill>
              <a:effectLst>
                <a:glow rad="228600">
                  <a:schemeClr val="accent3">
                    <a:satMod val="175000"/>
                    <a:alpha val="40000"/>
                  </a:schemeClr>
                </a:glow>
                <a:outerShdw blurRad="50800" dist="38100" dir="13500000" algn="br" rotWithShape="0">
                  <a:prstClr val="black">
                    <a:alpha val="40000"/>
                  </a:prstClr>
                </a:outerShdw>
                <a:reflection blurRad="6350" stA="60000" endA="900" endPos="60000" dist="60007" dir="5400000" sy="-100000" algn="bl" rotWithShape="0"/>
              </a:effectLst>
            </a:endParaRPr>
          </a:p>
        </p:txBody>
      </p:sp>
      <p:sp>
        <p:nvSpPr>
          <p:cNvPr id="10" name="9 Rectángulo"/>
          <p:cNvSpPr/>
          <p:nvPr/>
        </p:nvSpPr>
        <p:spPr>
          <a:xfrm>
            <a:off x="500034" y="6357958"/>
            <a:ext cx="8429684" cy="285752"/>
          </a:xfrm>
          <a:prstGeom prst="rect">
            <a:avLst/>
          </a:prstGeom>
          <a:solidFill>
            <a:srgbClr val="00B050"/>
          </a:solidFill>
          <a:ln>
            <a:solidFill>
              <a:srgbClr val="00B0F0"/>
            </a:solidFill>
          </a:ln>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1" name="10 Imagen" descr="http://tbn3.google.com/images?q=tbn:SlJD_D11ySL8-M:http://www.infovisual.com.ar/ainfografia/fotosintesis.JPG">
            <a:hlinkClick r:id="rId2"/>
          </p:cNvPr>
          <p:cNvPicPr/>
          <p:nvPr/>
        </p:nvPicPr>
        <p:blipFill>
          <a:blip r:embed="rId3"/>
          <a:srcRect/>
          <a:stretch>
            <a:fillRect/>
          </a:stretch>
        </p:blipFill>
        <p:spPr bwMode="auto">
          <a:xfrm>
            <a:off x="2000232" y="2071678"/>
            <a:ext cx="5715040" cy="3857652"/>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727058"/>
          </a:xfrm>
        </p:spPr>
        <p:txBody>
          <a:bodyPr>
            <a:noAutofit/>
          </a:bodyPr>
          <a:lstStyle/>
          <a:p>
            <a:r>
              <a:rPr lang="es-ES" sz="2800" b="1" dirty="0" smtClean="0">
                <a:latin typeface="Algerian" pitchFamily="82" charset="0"/>
              </a:rPr>
              <a:t>La fotosíntesis</a:t>
            </a:r>
            <a:endParaRPr lang="es-ES" sz="2800" b="1" dirty="0">
              <a:latin typeface="Algerian" pitchFamily="82" charset="0"/>
            </a:endParaRPr>
          </a:p>
        </p:txBody>
      </p:sp>
      <p:sp>
        <p:nvSpPr>
          <p:cNvPr id="3" name="2 Subtítulo"/>
          <p:cNvSpPr>
            <a:spLocks noGrp="1"/>
          </p:cNvSpPr>
          <p:nvPr>
            <p:ph idx="1"/>
          </p:nvPr>
        </p:nvSpPr>
        <p:spPr/>
        <p:txBody>
          <a:bodyPr>
            <a:normAutofit/>
          </a:bodyPr>
          <a:lstStyle/>
          <a:p>
            <a:pPr algn="l"/>
            <a:r>
              <a:rPr lang="es-ES" dirty="0">
                <a:solidFill>
                  <a:schemeClr val="tx1"/>
                </a:solidFill>
              </a:rPr>
              <a:t>E</a:t>
            </a:r>
            <a:r>
              <a:rPr lang="es-ES" dirty="0" smtClean="0">
                <a:solidFill>
                  <a:schemeClr val="tx1"/>
                </a:solidFill>
              </a:rPr>
              <a:t>s la base de la mayor parte de la vida actual en la Tierra. Proceso mediante el cual las plantas, algas y algunas bacterias captan y utilizan la energía de la luz para transformar la materia inorgánica de su medio externo en materia orgánica que utilizarán para su crecimiento y desarrollo.</a:t>
            </a:r>
            <a:endParaRPr lang="es-ES" dirty="0">
              <a:solidFill>
                <a:schemeClr val="tx1"/>
              </a:solidFill>
            </a:endParaRPr>
          </a:p>
        </p:txBody>
      </p:sp>
      <p:sp>
        <p:nvSpPr>
          <p:cNvPr id="4" name="3 Marcador de texto"/>
          <p:cNvSpPr>
            <a:spLocks noGrp="1"/>
          </p:cNvSpPr>
          <p:nvPr>
            <p:ph type="body" sz="half" idx="2"/>
          </p:nvPr>
        </p:nvSpPr>
        <p:spPr/>
        <p:txBody>
          <a:bodyPr/>
          <a:lstStyle/>
          <a:p>
            <a:endParaRPr lang="es-ES" dirty="0"/>
          </a:p>
        </p:txBody>
      </p:sp>
      <p:pic>
        <p:nvPicPr>
          <p:cNvPr id="5" name="4 Imagen" descr="http://tbn3.google.com/images?q=tbn:SlJD_D11ySL8-M:http://www.infovisual.com.ar/ainfografia/fotosintesis.JPG">
            <a:hlinkClick r:id="rId2"/>
          </p:cNvPr>
          <p:cNvPicPr/>
          <p:nvPr/>
        </p:nvPicPr>
        <p:blipFill>
          <a:blip r:embed="rId3"/>
          <a:srcRect/>
          <a:stretch>
            <a:fillRect/>
          </a:stretch>
        </p:blipFill>
        <p:spPr bwMode="auto">
          <a:xfrm>
            <a:off x="285720" y="1214422"/>
            <a:ext cx="3286148" cy="4857784"/>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282" y="357166"/>
            <a:ext cx="8229600" cy="4214842"/>
          </a:xfrm>
        </p:spPr>
        <p:txBody>
          <a:bodyPr>
            <a:noAutofit/>
          </a:bodyPr>
          <a:lstStyle/>
          <a:p>
            <a:pPr algn="l"/>
            <a:r>
              <a:rPr lang="es-ES" sz="2800" dirty="0" smtClean="0"/>
              <a:t>Los organismos capaces de llevar a cabo este proceso se denominan foto autótrofos y además son capaces de fijar el CO</a:t>
            </a:r>
            <a:r>
              <a:rPr lang="es-ES" sz="2800" baseline="-25000" dirty="0" smtClean="0"/>
              <a:t>2</a:t>
            </a:r>
            <a:r>
              <a:rPr lang="es-ES" sz="2800" dirty="0" smtClean="0"/>
              <a:t> atmosférico (lo que ocurre casi siempre) o simplemente autótrofos. Salvo en algunas bacterias, en el proceso de fotosíntesis se producen liberación de oxígeno molecular (proveniente de moléculas de H</a:t>
            </a:r>
            <a:r>
              <a:rPr lang="es-ES" sz="2800" baseline="-25000" dirty="0" smtClean="0"/>
              <a:t>2</a:t>
            </a:r>
            <a:r>
              <a:rPr lang="es-ES" sz="2800" dirty="0" smtClean="0"/>
              <a:t>O) hacia la atmósfera (fotosíntesis oxigénica). </a:t>
            </a:r>
            <a:endParaRPr lang="es-ES" sz="2800" dirty="0"/>
          </a:p>
        </p:txBody>
      </p:sp>
      <p:pic>
        <p:nvPicPr>
          <p:cNvPr id="2050" name="Picture 2" descr="http://tbn1.google.com/images?q=tbn:3rM1Tjr4XGiMbM:http://www.cuadrilladeanana.es/santacatalina/fotos/paneles/partesplanta.jpg">
            <a:hlinkClick r:id="rId2"/>
          </p:cNvPr>
          <p:cNvPicPr>
            <a:picLocks noChangeAspect="1" noChangeArrowheads="1"/>
          </p:cNvPicPr>
          <p:nvPr/>
        </p:nvPicPr>
        <p:blipFill>
          <a:blip r:embed="rId3"/>
          <a:srcRect/>
          <a:stretch>
            <a:fillRect/>
          </a:stretch>
        </p:blipFill>
        <p:spPr bwMode="auto">
          <a:xfrm>
            <a:off x="428596" y="4143380"/>
            <a:ext cx="4572032" cy="2357454"/>
          </a:xfrm>
          <a:prstGeom prst="rect">
            <a:avLst/>
          </a:prstGeom>
          <a:noFill/>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857232"/>
            <a:ext cx="8043890" cy="5429288"/>
          </a:xfrm>
        </p:spPr>
        <p:txBody>
          <a:bodyPr>
            <a:normAutofit/>
          </a:bodyPr>
          <a:lstStyle/>
          <a:p>
            <a:pPr algn="l"/>
            <a:r>
              <a:rPr lang="es-ES" sz="3200" dirty="0" smtClean="0">
                <a:latin typeface="+mn-lt"/>
              </a:rPr>
              <a:t>Es ampliamente admitido que el contenido actual de oxígeno en la atmósfera se ha generado a partir de la aparición y actividad de dichos organismos fotosintéticos. Esto ha permitido la aparición evolutiva y el desarrollo de organismos aerobios capaces de mantener una alta tasa metabólica (el metabolismo aerobio es muy eficaz desde el punto de vista energético).</a:t>
            </a:r>
            <a:endParaRPr lang="es-ES" sz="3200" dirty="0">
              <a:latin typeface="+mn-lt"/>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727058"/>
          </a:xfrm>
        </p:spPr>
        <p:txBody>
          <a:bodyPr>
            <a:normAutofit/>
          </a:bodyPr>
          <a:lstStyle/>
          <a:p>
            <a:r>
              <a:rPr lang="es-ES" sz="2800" dirty="0" smtClean="0">
                <a:latin typeface="Algerian" pitchFamily="82" charset="0"/>
              </a:rPr>
              <a:t>Fase lumínica</a:t>
            </a:r>
            <a:endParaRPr lang="es-ES" sz="2800" dirty="0">
              <a:latin typeface="Algerian" pitchFamily="82" charset="0"/>
            </a:endParaRPr>
          </a:p>
        </p:txBody>
      </p:sp>
      <p:sp>
        <p:nvSpPr>
          <p:cNvPr id="3" name="2 Marcador de contenido"/>
          <p:cNvSpPr>
            <a:spLocks noGrp="1"/>
          </p:cNvSpPr>
          <p:nvPr>
            <p:ph idx="1"/>
          </p:nvPr>
        </p:nvSpPr>
        <p:spPr>
          <a:xfrm>
            <a:off x="3571868" y="285728"/>
            <a:ext cx="5357850" cy="6227784"/>
          </a:xfrm>
        </p:spPr>
        <p:txBody>
          <a:bodyPr>
            <a:noAutofit/>
          </a:bodyPr>
          <a:lstStyle/>
          <a:p>
            <a:r>
              <a:rPr lang="es-ES" sz="2400" dirty="0" smtClean="0"/>
              <a:t>La primera etapa de la fotosíntesis es la absorción de luz por los pigmentos. La clorofila es el más importante de éstos, y es esencial para el proceso. Captura la luz de las regiones violeta y roja del espectro y la transforma en energía química mediante una serie de reacciones. Los distintos tipos de clorofila y otros pigmentos, llamados carotenoides y ficobilinas, absorben longitudes de onda luminosas algo distintas y transfieren la energía a la clorofila A, que termina el proceso de transformación. Estos pigmentos accesorios amplían el espectro de energía luminosa que aprovecha la fotosíntesis.</a:t>
            </a:r>
            <a:endParaRPr lang="es-ES" sz="2400" dirty="0"/>
          </a:p>
        </p:txBody>
      </p:sp>
      <p:sp>
        <p:nvSpPr>
          <p:cNvPr id="4" name="3 Marcador de texto"/>
          <p:cNvSpPr>
            <a:spLocks noGrp="1"/>
          </p:cNvSpPr>
          <p:nvPr>
            <p:ph type="body" sz="half" idx="2"/>
          </p:nvPr>
        </p:nvSpPr>
        <p:spPr>
          <a:xfrm>
            <a:off x="285720" y="1357298"/>
            <a:ext cx="3008313" cy="4691063"/>
          </a:xfrm>
        </p:spPr>
        <p:txBody>
          <a:bodyPr/>
          <a:lstStyle/>
          <a:p>
            <a:endParaRPr lang="es-ES" dirty="0"/>
          </a:p>
        </p:txBody>
      </p:sp>
      <p:pic>
        <p:nvPicPr>
          <p:cNvPr id="20482" name="Picture 2" descr="http://tbn3.google.com/images?q=tbn:EEprJLU6mGZXMM:http://www.biol.unlp.edu.ar/farmacia/farmacognosia/fotosintesis_farmacognosia_archivos/image008.gif">
            <a:hlinkClick r:id="rId2"/>
          </p:cNvPr>
          <p:cNvPicPr>
            <a:picLocks noChangeAspect="1" noChangeArrowheads="1"/>
          </p:cNvPicPr>
          <p:nvPr/>
        </p:nvPicPr>
        <p:blipFill>
          <a:blip r:embed="rId3"/>
          <a:srcRect/>
          <a:stretch>
            <a:fillRect/>
          </a:stretch>
        </p:blipFill>
        <p:spPr bwMode="auto">
          <a:xfrm>
            <a:off x="205257" y="1214422"/>
            <a:ext cx="3438049" cy="5286412"/>
          </a:xfrm>
          <a:prstGeom prst="rect">
            <a:avLst/>
          </a:prstGeom>
          <a:noFill/>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1000108"/>
            <a:ext cx="8258204" cy="5072098"/>
          </a:xfrm>
        </p:spPr>
        <p:txBody>
          <a:bodyPr>
            <a:normAutofit fontScale="90000"/>
          </a:bodyPr>
          <a:lstStyle/>
          <a:p>
            <a:pPr algn="l"/>
            <a:r>
              <a:rPr lang="es-ES" sz="3100" dirty="0" smtClean="0"/>
              <a:t>La fotosíntesis tiene lugar dentro de las células, en orgánulos llamados cloroplastos que contienen las clorofilas y otros compuestos, en especial enzimas, necesarios para realizar las distintas reacciones. Estos compuestos están organizados en unidades de cloroplastos llamadas tilacoides; en el interior de éstos, los pigmentos se disponen en subunidades llamadas fotosistemas. Cuando los pigmentos absorben luz, sus electrones ocupan niveles energéticos más altos, y transfieren la energía a un tipo especial de clorofila llamado centro de reacción.</a:t>
            </a:r>
            <a:r>
              <a:rPr lang="es-ES" dirty="0" smtClean="0"/>
              <a:t/>
            </a:r>
            <a:br>
              <a:rPr lang="es-ES" dirty="0" smtClean="0"/>
            </a:br>
            <a:endParaRPr lang="es-ES"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273050"/>
            <a:ext cx="3008313" cy="941372"/>
          </a:xfrm>
        </p:spPr>
        <p:txBody>
          <a:bodyPr>
            <a:normAutofit/>
          </a:bodyPr>
          <a:lstStyle/>
          <a:p>
            <a:r>
              <a:rPr lang="es-ES" sz="2800" dirty="0" smtClean="0">
                <a:latin typeface="Algerian" pitchFamily="82" charset="0"/>
              </a:rPr>
              <a:t>Fase oscura</a:t>
            </a:r>
            <a:endParaRPr lang="es-ES" sz="2800" dirty="0">
              <a:latin typeface="Algerian" pitchFamily="82" charset="0"/>
            </a:endParaRPr>
          </a:p>
        </p:txBody>
      </p:sp>
      <p:sp>
        <p:nvSpPr>
          <p:cNvPr id="4" name="3 Marcador de contenido"/>
          <p:cNvSpPr>
            <a:spLocks noGrp="1"/>
          </p:cNvSpPr>
          <p:nvPr>
            <p:ph idx="1"/>
          </p:nvPr>
        </p:nvSpPr>
        <p:spPr>
          <a:xfrm>
            <a:off x="3786182" y="642918"/>
            <a:ext cx="5111750" cy="5853113"/>
          </a:xfrm>
        </p:spPr>
        <p:txBody>
          <a:bodyPr>
            <a:normAutofit fontScale="77500" lnSpcReduction="20000"/>
          </a:bodyPr>
          <a:lstStyle/>
          <a:p>
            <a:r>
              <a:rPr lang="es-ES" dirty="0" smtClean="0"/>
              <a:t>La reacción en la oscuridad tiene lugar en el estroma o matriz de los cloroplastos, donde la energía almacenada en forma de ATP y NADPH</a:t>
            </a:r>
            <a:r>
              <a:rPr lang="es-ES" baseline="-25000" dirty="0" smtClean="0"/>
              <a:t>2</a:t>
            </a:r>
            <a:r>
              <a:rPr lang="es-ES" dirty="0" smtClean="0"/>
              <a:t> se usa para reducir el dióxido de carbono a carbono orgánico. Esta función se lleva a cabo mediante una serie de reacciones llamada ciclo de Calvin, activadas por la energía de ATP y NADPH</a:t>
            </a:r>
            <a:r>
              <a:rPr lang="es-ES" baseline="-25000" dirty="0" smtClean="0"/>
              <a:t>2</a:t>
            </a:r>
            <a:r>
              <a:rPr lang="es-ES" dirty="0" smtClean="0"/>
              <a:t>. Cada vez que se recorre el ciclo entra una molécula de dióxido de carbono, que inicialmente se combina con un azúcar de cinco carbonos llamado ribulosa 1,5-difosfato para formar dos moléculas de un compuesto de tres carbonos llamado 3-fosfoglicerato.</a:t>
            </a:r>
            <a:endParaRPr lang="es-ES" dirty="0"/>
          </a:p>
        </p:txBody>
      </p:sp>
      <p:sp>
        <p:nvSpPr>
          <p:cNvPr id="5" name="4 Marcador de texto"/>
          <p:cNvSpPr>
            <a:spLocks noGrp="1"/>
          </p:cNvSpPr>
          <p:nvPr>
            <p:ph type="body" sz="half" idx="2"/>
          </p:nvPr>
        </p:nvSpPr>
        <p:spPr/>
        <p:txBody>
          <a:bodyPr/>
          <a:lstStyle/>
          <a:p>
            <a:endParaRPr lang="es-ES"/>
          </a:p>
        </p:txBody>
      </p:sp>
      <p:pic>
        <p:nvPicPr>
          <p:cNvPr id="18434" name="Picture 2" descr="http://tbn0.google.com/images?q=tbn:9oXUqfK3eOupcM:http://www.cepla.com/empresas/cepla_comite/imagenes/Fotosintesis.jpg">
            <a:hlinkClick r:id="rId2"/>
          </p:cNvPr>
          <p:cNvPicPr>
            <a:picLocks noChangeAspect="1" noChangeArrowheads="1"/>
          </p:cNvPicPr>
          <p:nvPr/>
        </p:nvPicPr>
        <p:blipFill>
          <a:blip r:embed="rId3"/>
          <a:srcRect/>
          <a:stretch>
            <a:fillRect/>
          </a:stretch>
        </p:blipFill>
        <p:spPr bwMode="auto">
          <a:xfrm>
            <a:off x="214282" y="1428736"/>
            <a:ext cx="3429024" cy="4714908"/>
          </a:xfrm>
          <a:prstGeom prst="rect">
            <a:avLst/>
          </a:prstGeom>
          <a:noFill/>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500034" y="785794"/>
            <a:ext cx="8229600" cy="5726130"/>
          </a:xfrm>
        </p:spPr>
        <p:txBody>
          <a:bodyPr>
            <a:normAutofit fontScale="90000"/>
          </a:bodyPr>
          <a:lstStyle/>
          <a:p>
            <a:pPr algn="l"/>
            <a:r>
              <a:rPr lang="es-ES" sz="3100" dirty="0" smtClean="0">
                <a:latin typeface="+mn-lt"/>
              </a:rPr>
              <a:t>Tres recorridos del ciclo, en cada uno de los cuales se consume una molécula de dióxido de carbono, dos de NADPH</a:t>
            </a:r>
            <a:r>
              <a:rPr lang="es-ES" sz="3100" baseline="-25000" dirty="0" smtClean="0">
                <a:latin typeface="+mn-lt"/>
              </a:rPr>
              <a:t>2</a:t>
            </a:r>
            <a:r>
              <a:rPr lang="es-ES" sz="3100" dirty="0" smtClean="0">
                <a:latin typeface="+mn-lt"/>
              </a:rPr>
              <a:t> y tres de ATP, rinden una molécula con tres carbonos llamada gliceraldehído 3-fosfato; dos de estas moléculas se combinan para formar el azúcar de seis carbonos glucosa. En cada recorrido del ciclo, se regenera la ribulosa 1,5-difosfato.</a:t>
            </a:r>
            <a:br>
              <a:rPr lang="es-ES" sz="3100" dirty="0" smtClean="0">
                <a:latin typeface="+mn-lt"/>
              </a:rPr>
            </a:br>
            <a:r>
              <a:rPr lang="es-ES" sz="3100" dirty="0" smtClean="0">
                <a:latin typeface="+mn-lt"/>
              </a:rPr>
              <a:t>Por tanto, el efecto neto de la fotosíntesis es la captura temporal de energía luminosa en los enlaces químicos de ATP y NADPH</a:t>
            </a:r>
            <a:r>
              <a:rPr lang="es-ES" sz="3100" baseline="-25000" dirty="0" smtClean="0">
                <a:latin typeface="+mn-lt"/>
              </a:rPr>
              <a:t>2</a:t>
            </a:r>
            <a:r>
              <a:rPr lang="es-ES" sz="3100" dirty="0" smtClean="0">
                <a:latin typeface="+mn-lt"/>
              </a:rPr>
              <a:t> por medio de la reacción en presencia de luz, </a:t>
            </a:r>
            <a:r>
              <a:rPr lang="es-ES" dirty="0" smtClean="0"/>
              <a:t/>
            </a:r>
            <a:br>
              <a:rPr lang="es-ES" dirty="0" smtClean="0"/>
            </a:br>
            <a:endParaRPr lang="es-ES"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869006"/>
          </a:xfrm>
        </p:spPr>
        <p:txBody>
          <a:bodyPr>
            <a:normAutofit/>
          </a:bodyPr>
          <a:lstStyle/>
          <a:p>
            <a:pPr algn="l"/>
            <a:r>
              <a:rPr lang="es-ES" sz="2700" dirty="0" smtClean="0">
                <a:latin typeface="+mn-lt"/>
              </a:rPr>
              <a:t>y la captura permanente de esa energía en forma de glucosa mediante la reacción en la oscuridad. En el curso de la reacción en presencia de luz se escinde la molécula de agua para obtener los electrones que transfieren la energía luminosa con la que se forman ATP y NADPH</a:t>
            </a:r>
            <a:r>
              <a:rPr lang="es-ES" sz="2700" baseline="-25000" dirty="0" smtClean="0">
                <a:latin typeface="+mn-lt"/>
              </a:rPr>
              <a:t>2</a:t>
            </a:r>
            <a:r>
              <a:rPr lang="es-ES" sz="2700" dirty="0" smtClean="0">
                <a:latin typeface="+mn-lt"/>
              </a:rPr>
              <a:t>. El dióxido de carbono se reduce en el curso de la reacción en la oscuridad para convertirse en base de la molécula de azúcar. La ecuación completa y equilibrada de la fotosíntesis en la que </a:t>
            </a:r>
            <a:r>
              <a:rPr lang="es-ES" sz="2700" dirty="0" smtClean="0">
                <a:latin typeface="+mn-lt"/>
                <a:hlinkClick r:id="rId2"/>
              </a:rPr>
              <a:t>el agua</a:t>
            </a:r>
            <a:r>
              <a:rPr lang="es-ES" sz="2700" dirty="0" smtClean="0">
                <a:latin typeface="+mn-lt"/>
              </a:rPr>
              <a:t> actúa como donante de electrones y en presencia de luz es: </a:t>
            </a:r>
            <a:r>
              <a:rPr lang="es-ES" dirty="0" smtClean="0"/>
              <a:t/>
            </a:r>
            <a:br>
              <a:rPr lang="es-ES" dirty="0" smtClean="0"/>
            </a:br>
            <a:r>
              <a:rPr lang="pt-BR" dirty="0" smtClean="0"/>
              <a:t> 6 CO</a:t>
            </a:r>
            <a:r>
              <a:rPr lang="pt-BR" baseline="-25000" dirty="0" smtClean="0"/>
              <a:t>2</a:t>
            </a:r>
            <a:r>
              <a:rPr lang="pt-BR" dirty="0" smtClean="0"/>
              <a:t> + 12H</a:t>
            </a:r>
            <a:r>
              <a:rPr lang="pt-BR" baseline="-25000" dirty="0" smtClean="0"/>
              <a:t>2</a:t>
            </a:r>
            <a:r>
              <a:rPr lang="pt-BR" dirty="0" smtClean="0"/>
              <a:t>O → C</a:t>
            </a:r>
            <a:r>
              <a:rPr lang="pt-BR" baseline="-25000" dirty="0" smtClean="0"/>
              <a:t>6</a:t>
            </a:r>
            <a:r>
              <a:rPr lang="pt-BR" dirty="0" smtClean="0"/>
              <a:t>H</a:t>
            </a:r>
            <a:r>
              <a:rPr lang="pt-BR" baseline="-25000" dirty="0" smtClean="0"/>
              <a:t>12</a:t>
            </a:r>
            <a:r>
              <a:rPr lang="pt-BR" dirty="0" smtClean="0"/>
              <a:t>O</a:t>
            </a:r>
            <a:r>
              <a:rPr lang="pt-BR" baseline="-25000" dirty="0" smtClean="0"/>
              <a:t>6</a:t>
            </a:r>
            <a:r>
              <a:rPr lang="pt-BR" dirty="0" smtClean="0"/>
              <a:t> + 6O</a:t>
            </a:r>
            <a:r>
              <a:rPr lang="pt-BR" baseline="-25000" dirty="0" smtClean="0"/>
              <a:t>2</a:t>
            </a:r>
            <a:r>
              <a:rPr lang="pt-BR" dirty="0" smtClean="0"/>
              <a:t> + 6H</a:t>
            </a:r>
            <a:r>
              <a:rPr lang="pt-BR" baseline="-25000" dirty="0" smtClean="0"/>
              <a:t>2</a:t>
            </a:r>
            <a:r>
              <a:rPr lang="pt-BR" dirty="0" smtClean="0"/>
              <a:t>O</a:t>
            </a:r>
            <a:endParaRPr lang="es-ES" dirty="0"/>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355</Words>
  <Application>Microsoft Office PowerPoint</Application>
  <PresentationFormat>Presentación en pantalla (4:3)</PresentationFormat>
  <Paragraphs>12</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Diapositiva 1</vt:lpstr>
      <vt:lpstr>La fotosíntesis</vt:lpstr>
      <vt:lpstr>Los organismos capaces de llevar a cabo este proceso se denominan foto autótrofos y además son capaces de fijar el CO2 atmosférico (lo que ocurre casi siempre) o simplemente autótrofos. Salvo en algunas bacterias, en el proceso de fotosíntesis se producen liberación de oxígeno molecular (proveniente de moléculas de H2O) hacia la atmósfera (fotosíntesis oxigénica). </vt:lpstr>
      <vt:lpstr>Es ampliamente admitido que el contenido actual de oxígeno en la atmósfera se ha generado a partir de la aparición y actividad de dichos organismos fotosintéticos. Esto ha permitido la aparición evolutiva y el desarrollo de organismos aerobios capaces de mantener una alta tasa metabólica (el metabolismo aerobio es muy eficaz desde el punto de vista energético).</vt:lpstr>
      <vt:lpstr>Fase lumínica</vt:lpstr>
      <vt:lpstr>La fotosíntesis tiene lugar dentro de las células, en orgánulos llamados cloroplastos que contienen las clorofilas y otros compuestos, en especial enzimas, necesarios para realizar las distintas reacciones. Estos compuestos están organizados en unidades de cloroplastos llamadas tilacoides; en el interior de éstos, los pigmentos se disponen en subunidades llamadas fotosistemas. Cuando los pigmentos absorben luz, sus electrones ocupan niveles energéticos más altos, y transfieren la energía a un tipo especial de clorofila llamado centro de reacción. </vt:lpstr>
      <vt:lpstr>Fase oscura</vt:lpstr>
      <vt:lpstr>Tres recorridos del ciclo, en cada uno de los cuales se consume una molécula de dióxido de carbono, dos de NADPH2 y tres de ATP, rinden una molécula con tres carbonos llamada gliceraldehído 3-fosfato; dos de estas moléculas se combinan para formar el azúcar de seis carbonos glucosa. En cada recorrido del ciclo, se regenera la ribulosa 1,5-difosfato. Por tanto, el efecto neto de la fotosíntesis es la captura temporal de energía luminosa en los enlaces químicos de ATP y NADPH2 por medio de la reacción en presencia de luz,  </vt:lpstr>
      <vt:lpstr>y la captura permanente de esa energía en forma de glucosa mediante la reacción en la oscuridad. En el curso de la reacción en presencia de luz se escinde la molécula de agua para obtener los electrones que transfieren la energía luminosa con la que se forman ATP y NADPH2. El dióxido de carbono se reduce en el curso de la reacción en la oscuridad para convertirse en base de la molécula de azúcar. La ecuación completa y equilibrada de la fotosíntesis en la que el agua actúa como donante de electrones y en presencia de luz es:   6 CO2 + 12H2O → C6H12O6 + 6O2 + 6H2O</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fotosíntesis</dc:title>
  <dc:creator>N</dc:creator>
  <cp:lastModifiedBy>N</cp:lastModifiedBy>
  <cp:revision>6</cp:revision>
  <dcterms:created xsi:type="dcterms:W3CDTF">2009-05-21T00:56:34Z</dcterms:created>
  <dcterms:modified xsi:type="dcterms:W3CDTF">2009-06-03T02:28:34Z</dcterms:modified>
</cp:coreProperties>
</file>