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0" r:id="rId2"/>
  </p:sldMasterIdLst>
  <p:notesMasterIdLst>
    <p:notesMasterId r:id="rId42"/>
  </p:notesMasterIdLst>
  <p:handoutMasterIdLst>
    <p:handoutMasterId r:id="rId43"/>
  </p:handoutMasterIdLst>
  <p:sldIdLst>
    <p:sldId id="256" r:id="rId3"/>
    <p:sldId id="360" r:id="rId4"/>
    <p:sldId id="260" r:id="rId5"/>
    <p:sldId id="367" r:id="rId6"/>
    <p:sldId id="358" r:id="rId7"/>
    <p:sldId id="361" r:id="rId8"/>
    <p:sldId id="351" r:id="rId9"/>
    <p:sldId id="350" r:id="rId10"/>
    <p:sldId id="349" r:id="rId11"/>
    <p:sldId id="261" r:id="rId12"/>
    <p:sldId id="262" r:id="rId13"/>
    <p:sldId id="263" r:id="rId14"/>
    <p:sldId id="265" r:id="rId15"/>
    <p:sldId id="271" r:id="rId16"/>
    <p:sldId id="272" r:id="rId17"/>
    <p:sldId id="273" r:id="rId18"/>
    <p:sldId id="274" r:id="rId19"/>
    <p:sldId id="323" r:id="rId20"/>
    <p:sldId id="278" r:id="rId21"/>
    <p:sldId id="369" r:id="rId22"/>
    <p:sldId id="279" r:id="rId23"/>
    <p:sldId id="334" r:id="rId24"/>
    <p:sldId id="337" r:id="rId25"/>
    <p:sldId id="335" r:id="rId26"/>
    <p:sldId id="338" r:id="rId27"/>
    <p:sldId id="339" r:id="rId28"/>
    <p:sldId id="340" r:id="rId29"/>
    <p:sldId id="341" r:id="rId30"/>
    <p:sldId id="342" r:id="rId31"/>
    <p:sldId id="343" r:id="rId32"/>
    <p:sldId id="282" r:id="rId33"/>
    <p:sldId id="280" r:id="rId34"/>
    <p:sldId id="347" r:id="rId35"/>
    <p:sldId id="348" r:id="rId36"/>
    <p:sldId id="281" r:id="rId37"/>
    <p:sldId id="346" r:id="rId38"/>
    <p:sldId id="352" r:id="rId39"/>
    <p:sldId id="353" r:id="rId40"/>
    <p:sldId id="355" r:id="rId41"/>
  </p:sldIdLst>
  <p:sldSz cx="9144000" cy="6858000" type="screen4x3"/>
  <p:notesSz cx="6858000" cy="97377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808586"/>
    <a:srgbClr val="868B8C"/>
    <a:srgbClr val="000000"/>
    <a:srgbClr val="E0E3E4"/>
    <a:srgbClr val="D4D9DA"/>
    <a:srgbClr val="E4E1DA"/>
    <a:srgbClr val="FF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600"/>
    <p:restoredTop sz="84100" autoAdjust="0"/>
  </p:normalViewPr>
  <p:slideViewPr>
    <p:cSldViewPr>
      <p:cViewPr varScale="1">
        <p:scale>
          <a:sx n="55" d="100"/>
          <a:sy n="55" d="100"/>
        </p:scale>
        <p:origin x="-5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3" name="Rectangle 3"/>
          <p:cNvSpPr>
            <a:spLocks noGrp="1" noChangeArrowheads="1"/>
          </p:cNvSpPr>
          <p:nvPr>
            <p:ph type="dt" sz="quarter" idx="1"/>
          </p:nvPr>
        </p:nvSpPr>
        <p:spPr bwMode="auto">
          <a:xfrm>
            <a:off x="388620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endParaRPr lang="es-ES"/>
          </a:p>
        </p:txBody>
      </p:sp>
      <p:sp>
        <p:nvSpPr>
          <p:cNvPr id="20484" name="Rectangle 4"/>
          <p:cNvSpPr>
            <a:spLocks noGrp="1" noChangeArrowheads="1"/>
          </p:cNvSpPr>
          <p:nvPr>
            <p:ph type="ftr" sz="quarter" idx="2"/>
          </p:nvPr>
        </p:nvSpPr>
        <p:spPr bwMode="auto">
          <a:xfrm>
            <a:off x="0" y="9250363"/>
            <a:ext cx="2971800"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kumimoji="1" sz="1200">
                <a:latin typeface="Times New Roman" pitchFamily="18" charset="0"/>
              </a:defRPr>
            </a:lvl1pPr>
          </a:lstStyle>
          <a:p>
            <a:pPr>
              <a:defRPr/>
            </a:pPr>
            <a:endParaRPr lang="es-ES"/>
          </a:p>
        </p:txBody>
      </p:sp>
      <p:sp>
        <p:nvSpPr>
          <p:cNvPr id="20485" name="Rectangle 5"/>
          <p:cNvSpPr>
            <a:spLocks noGrp="1" noChangeArrowheads="1"/>
          </p:cNvSpPr>
          <p:nvPr>
            <p:ph type="sldNum" sz="quarter" idx="3"/>
          </p:nvPr>
        </p:nvSpPr>
        <p:spPr bwMode="auto">
          <a:xfrm>
            <a:off x="3886200" y="9250363"/>
            <a:ext cx="2971800" cy="4873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kumimoji="1"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3"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endParaRPr lang="es-ES"/>
          </a:p>
        </p:txBody>
      </p:sp>
      <p:sp>
        <p:nvSpPr>
          <p:cNvPr id="43012" name="Rectangle 4"/>
          <p:cNvSpPr>
            <a:spLocks noGrp="1" noRot="1" noChangeAspect="1" noChangeArrowheads="1" noTextEdit="1"/>
          </p:cNvSpPr>
          <p:nvPr>
            <p:ph type="sldImg" idx="2"/>
          </p:nvPr>
        </p:nvSpPr>
        <p:spPr bwMode="auto">
          <a:xfrm>
            <a:off x="995363" y="730250"/>
            <a:ext cx="4868862" cy="365125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7286"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fontAlgn="base">
              <a:spcBef>
                <a:spcPct val="0"/>
              </a:spcBef>
              <a:spcAft>
                <a:spcPct val="0"/>
              </a:spcAft>
              <a:defRPr sz="1200">
                <a:latin typeface="Times New Roman" pitchFamily="18" charset="0"/>
              </a:defRPr>
            </a:lvl1pPr>
          </a:lstStyle>
          <a:p>
            <a:pPr>
              <a:defRPr/>
            </a:pPr>
            <a:endParaRPr lang="es-ES"/>
          </a:p>
        </p:txBody>
      </p:sp>
      <p:sp>
        <p:nvSpPr>
          <p:cNvPr id="97287"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200">
                <a:latin typeface="Times New Roman" pitchFamily="18" charset="0"/>
              </a:defRPr>
            </a:lvl1pPr>
          </a:lstStyle>
          <a:p>
            <a:pPr>
              <a:defRPr/>
            </a:pPr>
            <a:r>
              <a:rPr lang="es-ES"/>
              <a:t>‹Nº›</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403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32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42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53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63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73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837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939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042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144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246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50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349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451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554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6656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24</a:t>
            </a:r>
          </a:p>
        </p:txBody>
      </p:sp>
      <p:sp>
        <p:nvSpPr>
          <p:cNvPr id="6758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noFill/>
          <a:ln/>
        </p:spPr>
        <p:txBody>
          <a:bodyPr/>
          <a:lstStyle/>
          <a:p>
            <a:pPr eaLnBrk="1" hangingPunct="1"/>
            <a:r>
              <a:rPr lang="es-VE"/>
              <a:t>Lens  lente</a:t>
            </a:r>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25</a:t>
            </a:r>
          </a:p>
        </p:txBody>
      </p:sp>
      <p:sp>
        <p:nvSpPr>
          <p:cNvPr id="6861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solidFill>
                  <a:srgbClr val="000000"/>
                </a:solidFill>
              </a:rPr>
              <a:t>Las fotografías, dibujos y otras imágenes estáticas deben pasarse a un formato que el </a:t>
            </a:r>
            <a:r>
              <a:rPr lang="es-VE">
                <a:solidFill>
                  <a:srgbClr val="000000"/>
                </a:solidFill>
              </a:rPr>
              <a:t>computador</a:t>
            </a:r>
            <a:r>
              <a:rPr lang="es-ES">
                <a:solidFill>
                  <a:srgbClr val="000000"/>
                </a:solidFill>
              </a:rPr>
              <a:t> pueda manipular y presentar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26</a:t>
            </a:r>
          </a:p>
        </p:txBody>
      </p:sp>
      <p:sp>
        <p:nvSpPr>
          <p:cNvPr id="69635"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b="1">
                <a:latin typeface="Verdana"/>
              </a:rPr>
              <a:t>Limitaciones de los mapas de bits</a:t>
            </a:r>
          </a:p>
          <a:p>
            <a:pPr eaLnBrk="1" hangingPunct="1"/>
            <a:r>
              <a:rPr lang="es-ES">
                <a:latin typeface="Verdana"/>
              </a:rPr>
              <a:t>Hay que tener en cuenta una serie de limitaciones al tratar con gráficos de mapas de bits:</a:t>
            </a:r>
            <a:br>
              <a:rPr lang="es-ES">
                <a:latin typeface="Verdana"/>
              </a:rPr>
            </a:br>
            <a:r>
              <a:rPr lang="es-ES">
                <a:latin typeface="Arial Unicode MS"/>
              </a:rPr>
              <a:t>1. Como el mapa de bits está compuesto por puntos, al cambiar el tamaño del gráfico se pueden producir distorsiones. Un cambio de tamaño proporcional minimiza la distorsión. 2. Los gráficos de mapas de bits pueden ser muy grandes. Los mapas de bits digitalizados a 300 ppp (puntos por pulgada) pueden sobrepasar fácilmente 1 megabyte (MB). Esto origina actualizaciones lentas de pantalla y crea archivos de Publisher más grandes. También pueden surgir problemas de impresión con imágenes grandes. 3. La resolución de los mapas de bits no es normalmente tan alta como la de un formato de gráfico equivalente.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066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28</a:t>
            </a:r>
          </a:p>
        </p:txBody>
      </p:sp>
      <p:sp>
        <p:nvSpPr>
          <p:cNvPr id="7168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r>
              <a:rPr lang="es-ES">
                <a:latin typeface="Arial Unicode MS"/>
              </a:rPr>
              <a:t> Normalmente se puede cambiar el tamaño de un gráfico sin deformar la imagen. Los gráficos orientados a objetos se generan mediante una fórmula. Por tanto, si se cambia el tamaño de una imagen, la aplicación vuelve a calcular la fórmula para compensar el cambio del tamaño.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29</a:t>
            </a:r>
          </a:p>
        </p:txBody>
      </p:sp>
      <p:sp>
        <p:nvSpPr>
          <p:cNvPr id="7270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608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30</a:t>
            </a:r>
          </a:p>
        </p:txBody>
      </p:sp>
      <p:sp>
        <p:nvSpPr>
          <p:cNvPr id="73731"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endParaRPr lang="es-ES_tradnl">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47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57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33</a:t>
            </a:r>
          </a:p>
        </p:txBody>
      </p:sp>
      <p:sp>
        <p:nvSpPr>
          <p:cNvPr id="76803"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algn="just" eaLnBrk="1" hangingPunct="1">
              <a:spcAft>
                <a:spcPts val="700"/>
              </a:spcAft>
            </a:pPr>
            <a:r>
              <a:rPr lang="es-ES">
                <a:solidFill>
                  <a:srgbClr val="000000"/>
                </a:solidFill>
                <a:latin typeface="Comic Sans MS"/>
              </a:rPr>
              <a:t>Los ficheros </a:t>
            </a:r>
            <a:r>
              <a:rPr lang="es-ES" b="1">
                <a:solidFill>
                  <a:srgbClr val="FF0000"/>
                </a:solidFill>
                <a:latin typeface="Comic Sans MS"/>
              </a:rPr>
              <a:t>MIDI </a:t>
            </a:r>
            <a:r>
              <a:rPr lang="es-ES">
                <a:solidFill>
                  <a:srgbClr val="000000"/>
                </a:solidFill>
                <a:latin typeface="Comic Sans MS"/>
              </a:rPr>
              <a:t>no almacenan sonidos, sino instrucciones que permiten a unos dispositivos llamados sintetizadores reproducir los sonidos o la música</a:t>
            </a:r>
            <a:r>
              <a:rPr lang="es-VE">
                <a:solidFill>
                  <a:srgbClr val="000000"/>
                </a:solidFill>
                <a:latin typeface="Comic Sans MS"/>
              </a:rPr>
              <a:t>, es una lis</a:t>
            </a:r>
            <a:r>
              <a:rPr lang="es-ES_tradnl">
                <a:solidFill>
                  <a:srgbClr val="000000"/>
                </a:solidFill>
                <a:latin typeface="Comic Sans MS"/>
              </a:rPr>
              <a:t>ta de órdenes en un marco de tiempo de grabaciones de acciones musicales que son reproducidas por un dispositivo, en contraste los archivos de audio digital son la representación real del sonido almacenado en miles de unos y ceros, los sonidos de audio digital suenan igual todas las veces pero se necesita mucho espacio en memoria</a:t>
            </a:r>
            <a:r>
              <a:rPr lang="es-ES">
                <a:solidFill>
                  <a:srgbClr val="000000"/>
                </a:solidFill>
                <a:latin typeface="Comic Sans MS"/>
              </a:rPr>
              <a:t>. Los ficheros </a:t>
            </a:r>
            <a:r>
              <a:rPr lang="es-ES" b="1">
                <a:solidFill>
                  <a:srgbClr val="FF0000"/>
                </a:solidFill>
                <a:latin typeface="Comic Sans MS"/>
              </a:rPr>
              <a:t>MIDI</a:t>
            </a:r>
            <a:r>
              <a:rPr lang="es-ES">
                <a:solidFill>
                  <a:srgbClr val="000000"/>
                </a:solidFill>
                <a:latin typeface="Comic Sans MS"/>
              </a:rPr>
              <a:t> son mucho más pequeños que los ficheros WAV, pero su calidad de la reproducción del sonido es bastante menor. </a:t>
            </a:r>
            <a:endParaRPr lang="es-VE">
              <a:solidFill>
                <a:srgbClr val="000000"/>
              </a:solidFill>
              <a:latin typeface="Comic Sans MS"/>
            </a:endParaRPr>
          </a:p>
          <a:p>
            <a:pPr algn="just" eaLnBrk="1" hangingPunct="1">
              <a:spcAft>
                <a:spcPts val="700"/>
              </a:spcAft>
            </a:pPr>
            <a:r>
              <a:rPr lang="es-VE">
                <a:solidFill>
                  <a:srgbClr val="000000"/>
                </a:solidFill>
                <a:latin typeface="Comic Sans MS"/>
              </a:rPr>
              <a:t>Los archivos midi al ser más pequeños emplean menos requerimientos de memoria RAM y de CPU, otra ventaja de estos archivos midi es que se pueden editar </a:t>
            </a:r>
            <a:r>
              <a:rPr lang="es-ES_tradnl">
                <a:solidFill>
                  <a:srgbClr val="000000"/>
                </a:solidFill>
                <a:latin typeface="Comic Sans MS"/>
              </a:rPr>
              <a:t>las notas individualmente, a diferencia de los archivos wav.</a:t>
            </a:r>
            <a:endParaRPr lang="es-ES">
              <a:solidFill>
                <a:srgbClr val="000000"/>
              </a:solidFill>
              <a:latin typeface="Comic Sans MS"/>
            </a:endParaRPr>
          </a:p>
          <a:p>
            <a:pPr algn="just" eaLnBrk="1" hangingPunct="1">
              <a:spcAft>
                <a:spcPts val="700"/>
              </a:spcAft>
            </a:pPr>
            <a:r>
              <a:rPr lang="es-ES">
                <a:solidFill>
                  <a:srgbClr val="000000"/>
                </a:solidFill>
                <a:latin typeface="Comic Sans MS"/>
              </a:rPr>
              <a:t>Las tarjetas de sonido más usadas son las </a:t>
            </a:r>
            <a:r>
              <a:rPr lang="es-ES" b="1">
                <a:solidFill>
                  <a:srgbClr val="FF0000"/>
                </a:solidFill>
                <a:latin typeface="Comic Sans MS"/>
              </a:rPr>
              <a:t>Sound Blaster</a:t>
            </a:r>
            <a:r>
              <a:rPr lang="es-ES">
                <a:solidFill>
                  <a:srgbClr val="000000"/>
                </a:solidFill>
                <a:latin typeface="Comic Sans MS"/>
              </a:rPr>
              <a:t> éstas permiten grabar y reproducir el sonido.</a:t>
            </a:r>
            <a:endParaRPr lang="es-ES">
              <a:solidFill>
                <a:srgbClr val="000000"/>
              </a:solidFill>
              <a:latin typeface="Arial" charset="0"/>
            </a:endParaRPr>
          </a:p>
          <a:p>
            <a:pPr eaLnBrk="1" hangingPunct="1"/>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Grp="1" noChangeArrowheads="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34</a:t>
            </a:r>
          </a:p>
        </p:txBody>
      </p:sp>
      <p:sp>
        <p:nvSpPr>
          <p:cNvPr id="77827" name="Rectangle 3"/>
          <p:cNvSpPr>
            <a:spLocks noGrp="1" noRot="1" noChangeAspect="1" noChangeArrowheads="1" noTextEdit="1"/>
          </p:cNvSpPr>
          <p:nvPr>
            <p:ph type="sldImg"/>
          </p:nvPr>
        </p:nvSpPr>
        <p:spPr>
          <a:ln/>
        </p:spPr>
      </p:sp>
      <p:sp>
        <p:nvSpPr>
          <p:cNvPr id="97285" name="Rectangle 4"/>
          <p:cNvSpPr>
            <a:spLocks noGrp="1" noChangeArrowheads="1"/>
          </p:cNvSpPr>
          <p:nvPr>
            <p:ph type="body" idx="1"/>
          </p:nvPr>
        </p:nvSpPr>
        <p:spPr>
          <a:xfrm>
            <a:off x="914400" y="4625975"/>
            <a:ext cx="5029200" cy="4381500"/>
          </a:xfrm>
          <a:noFill/>
          <a:ln/>
        </p:spPr>
        <p:txBody>
          <a:bodyPr/>
          <a:lstStyle/>
          <a:p>
            <a:pPr eaLnBrk="1" hangingPunct="1">
              <a:spcBef>
                <a:spcPct val="0"/>
              </a:spcBef>
            </a:pPr>
            <a:r>
              <a:rPr lang="es-ES" sz="2800">
                <a:latin typeface="Tempus Sans ITC"/>
                <a:cs typeface="Arial" charset="0"/>
              </a:rPr>
              <a:t>ya que en su interior el sonido se encuentra codificado mediante un complejo algoritmo de compresión de audio.</a:t>
            </a:r>
            <a:r>
              <a:rPr lang="es-ES">
                <a:solidFill>
                  <a:srgbClr val="000000"/>
                </a:solidFill>
                <a:latin typeface="Comic Sans MS"/>
              </a:rPr>
              <a:t> </a:t>
            </a:r>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885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35</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7987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090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192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8294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710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8132"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5</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49156"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0180"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7</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1204"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a:ln/>
        </p:spPr>
      </p:sp>
      <p:sp>
        <p:nvSpPr>
          <p:cNvPr id="97285" name="Rectangle 3"/>
          <p:cNvSpPr>
            <a:spLocks noGrp="1"/>
          </p:cNvSpPr>
          <p:nvPr>
            <p:ph type="body" idx="1"/>
          </p:nvPr>
        </p:nvSpPr>
        <p:spPr>
          <a:noFill/>
          <a:ln/>
        </p:spPr>
        <p:txBody>
          <a:bodyPr/>
          <a:lstStyle/>
          <a:p>
            <a:endParaRPr lang="es-MX"/>
          </a:p>
        </p:txBody>
      </p:sp>
      <p:sp>
        <p:nvSpPr>
          <p:cNvPr id="52228" name="Text Box 4"/>
          <p:cNvSpPr txBox="1">
            <a:spLocks noGrp="1"/>
          </p:cNvSpPr>
          <p:nvPr/>
        </p:nvSpPr>
        <p:spPr bwMode="auto">
          <a:xfrm>
            <a:off x="3884613" y="9248775"/>
            <a:ext cx="2971800" cy="487363"/>
          </a:xfrm>
          <a:prstGeom prst="rect">
            <a:avLst/>
          </a:prstGeom>
          <a:noFill/>
          <a:ln w="9525">
            <a:noFill/>
            <a:miter lim="800000"/>
            <a:headEnd/>
            <a:tailEnd/>
          </a:ln>
        </p:spPr>
        <p:txBody>
          <a:bodyPr anchor="b"/>
          <a:lstStyle/>
          <a:p>
            <a:pPr algn="r" fontAlgn="base">
              <a:spcBef>
                <a:spcPct val="0"/>
              </a:spcBef>
              <a:spcAft>
                <a:spcPct val="0"/>
              </a:spcAft>
            </a:pPr>
            <a:r>
              <a:rPr lang="es-ES" sz="1200">
                <a:latin typeface="Times New Roman"/>
              </a:rPr>
              <a:t>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4525" y="192088"/>
            <a:ext cx="2039938" cy="590391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871538" y="192088"/>
            <a:ext cx="5970587" cy="59039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pPr>
              <a:defRPr/>
            </a:pPr>
            <a:endParaRPr lang="es-ES"/>
          </a:p>
        </p:txBody>
      </p:sp>
      <p:sp>
        <p:nvSpPr>
          <p:cNvPr id="17" name="16 Marcador de pie de página"/>
          <p:cNvSpPr>
            <a:spLocks noGrp="1"/>
          </p:cNvSpPr>
          <p:nvPr>
            <p:ph type="ftr" sz="quarter" idx="11"/>
          </p:nvPr>
        </p:nvSpPr>
        <p:spPr/>
        <p:txBody>
          <a:bodyPr/>
          <a:lstStyle/>
          <a:p>
            <a:pPr>
              <a:defRPr/>
            </a:pPr>
            <a:endParaRPr lang="es-ES"/>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pPr>
              <a:defRPr/>
            </a:pPr>
            <a:r>
              <a:rPr lang="es-ES" smtClean="0"/>
              <a:t>‹Nº›</a:t>
            </a:r>
            <a:endParaRPr lang="es-ES"/>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a:xfrm>
            <a:off x="800100" y="6172200"/>
            <a:ext cx="4000500" cy="457200"/>
          </a:xfrm>
        </p:spPr>
        <p:txBody>
          <a:bodyPr/>
          <a:lstStyle/>
          <a:p>
            <a:pPr>
              <a:defRPr/>
            </a:pPr>
            <a:endParaRPr lang="es-ES"/>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a:defRPr/>
            </a:pPr>
            <a:endParaRPr lang="es-ES"/>
          </a:p>
        </p:txBody>
      </p:sp>
      <p:sp>
        <p:nvSpPr>
          <p:cNvPr id="8" name="7 Marcador de pie de página"/>
          <p:cNvSpPr>
            <a:spLocks noGrp="1"/>
          </p:cNvSpPr>
          <p:nvPr>
            <p:ph type="ftr" sz="quarter" idx="11"/>
          </p:nvPr>
        </p:nvSpPr>
        <p:spPr/>
        <p:txBody>
          <a:bodyPr/>
          <a:lstStyle/>
          <a:p>
            <a:pPr>
              <a:defRPr/>
            </a:pPr>
            <a:endParaRPr lang="es-ES"/>
          </a:p>
        </p:txBody>
      </p:sp>
      <p:sp>
        <p:nvSpPr>
          <p:cNvPr id="9" name="8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endParaRPr lang="es-ES"/>
          </a:p>
        </p:txBody>
      </p:sp>
      <p:sp>
        <p:nvSpPr>
          <p:cNvPr id="4" name="3 Marcador de pie de página"/>
          <p:cNvSpPr>
            <a:spLocks noGrp="1"/>
          </p:cNvSpPr>
          <p:nvPr>
            <p:ph type="ftr" sz="quarter" idx="11"/>
          </p:nvPr>
        </p:nvSpPr>
        <p:spPr/>
        <p:txBody>
          <a:bodyPr/>
          <a:lstStyle/>
          <a:p>
            <a:pPr>
              <a:defRPr/>
            </a:pPr>
            <a:endParaRPr lang="es-ES"/>
          </a:p>
        </p:txBody>
      </p:sp>
      <p:sp>
        <p:nvSpPr>
          <p:cNvPr id="5" name="4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s-ES"/>
          </a:p>
        </p:txBody>
      </p:sp>
      <p:sp>
        <p:nvSpPr>
          <p:cNvPr id="3" name="2 Marcador de pie de página"/>
          <p:cNvSpPr>
            <a:spLocks noGrp="1"/>
          </p:cNvSpPr>
          <p:nvPr>
            <p:ph type="ftr" sz="quarter" idx="11"/>
          </p:nvPr>
        </p:nvSpPr>
        <p:spPr/>
        <p:txBody>
          <a:bodyPr/>
          <a:lstStyle/>
          <a:p>
            <a:pPr>
              <a:defRPr/>
            </a:pPr>
            <a:endParaRPr lang="es-ES"/>
          </a:p>
        </p:txBody>
      </p:sp>
      <p:sp>
        <p:nvSpPr>
          <p:cNvPr id="4" name="3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p:txBody>
          <a:bodyPr/>
          <a:lstStyle/>
          <a:p>
            <a:pPr>
              <a:defRPr/>
            </a:pPr>
            <a:endParaRPr lang="es-ES"/>
          </a:p>
        </p:txBody>
      </p:sp>
      <p:sp>
        <p:nvSpPr>
          <p:cNvPr id="7" name="6 Marcador de número de diapositiva"/>
          <p:cNvSpPr>
            <a:spLocks noGrp="1"/>
          </p:cNvSpPr>
          <p:nvPr>
            <p:ph type="sldNum" sz="quarter" idx="12"/>
          </p:nvPr>
        </p:nvSpPr>
        <p:spPr/>
        <p:txBody>
          <a:bodyPr/>
          <a:lstStyle/>
          <a:p>
            <a:pPr>
              <a:defRPr/>
            </a:pPr>
            <a:r>
              <a:rPr lang="es-ES" smtClean="0"/>
              <a:t>‹Nº›</a:t>
            </a:r>
            <a:endParaRPr lang="es-ES"/>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s-ES"/>
          </a:p>
        </p:txBody>
      </p:sp>
      <p:sp>
        <p:nvSpPr>
          <p:cNvPr id="6" name="5 Marcador de pie de página"/>
          <p:cNvSpPr>
            <a:spLocks noGrp="1"/>
          </p:cNvSpPr>
          <p:nvPr>
            <p:ph type="ftr" sz="quarter" idx="11"/>
          </p:nvPr>
        </p:nvSpPr>
        <p:spPr>
          <a:xfrm>
            <a:off x="914400" y="6172200"/>
            <a:ext cx="3886200" cy="457200"/>
          </a:xfrm>
        </p:spPr>
        <p:txBody>
          <a:bodyPr/>
          <a:lstStyle/>
          <a:p>
            <a:pPr>
              <a:defRPr/>
            </a:pPr>
            <a:endParaRPr lang="es-ES"/>
          </a:p>
        </p:txBody>
      </p:sp>
      <p:sp>
        <p:nvSpPr>
          <p:cNvPr id="7" name="6 Marcador de número de diapositiva"/>
          <p:cNvSpPr>
            <a:spLocks noGrp="1"/>
          </p:cNvSpPr>
          <p:nvPr>
            <p:ph type="sldNum" sz="quarter" idx="12"/>
          </p:nvPr>
        </p:nvSpPr>
        <p:spPr>
          <a:xfrm>
            <a:off x="146304" y="6208776"/>
            <a:ext cx="457200" cy="457200"/>
          </a:xfrm>
        </p:spPr>
        <p:txBody>
          <a:bodyPr/>
          <a:lstStyle/>
          <a:p>
            <a:pPr>
              <a:defRPr/>
            </a:pPr>
            <a:r>
              <a:rPr lang="es-ES" smtClean="0"/>
              <a:t>‹Nº›</a:t>
            </a:r>
            <a:endParaRPr lang="es-ES"/>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endParaRPr lang="es-ES"/>
          </a:p>
        </p:txBody>
      </p:sp>
      <p:sp>
        <p:nvSpPr>
          <p:cNvPr id="5" name="4 Marcador de pie de página"/>
          <p:cNvSpPr>
            <a:spLocks noGrp="1"/>
          </p:cNvSpPr>
          <p:nvPr>
            <p:ph type="ftr" sz="quarter" idx="11"/>
          </p:nvPr>
        </p:nvSpPr>
        <p:spPr/>
        <p:txBody>
          <a:bodyPr/>
          <a:lstStyle/>
          <a:p>
            <a:pPr>
              <a:defRPr/>
            </a:pPr>
            <a:endParaRPr lang="es-ES"/>
          </a:p>
        </p:txBody>
      </p:sp>
      <p:sp>
        <p:nvSpPr>
          <p:cNvPr id="6" name="5 Marcador de número de diapositiva"/>
          <p:cNvSpPr>
            <a:spLocks noGrp="1"/>
          </p:cNvSpPr>
          <p:nvPr>
            <p:ph type="sldNum" sz="quarter" idx="12"/>
          </p:nvPr>
        </p:nvSpPr>
        <p:spPr/>
        <p:txBody>
          <a:bodyPr/>
          <a:lstStyle/>
          <a:p>
            <a:pPr>
              <a:defRPr/>
            </a:pPr>
            <a:r>
              <a:rPr lang="es-ES" smtClean="0"/>
              <a:t>‹Nº›</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quarter"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quarter" idx="10"/>
          </p:nvPr>
        </p:nvSpPr>
        <p:spPr/>
        <p:txBody>
          <a:bodyPr/>
          <a:lstStyle>
            <a:lvl1pPr>
              <a:defRPr/>
            </a:lvl1pPr>
          </a:lstStyle>
          <a:p>
            <a:pPr>
              <a:defRPr/>
            </a:pPr>
            <a:endParaRPr lang="es-ES"/>
          </a:p>
        </p:txBody>
      </p:sp>
      <p:sp>
        <p:nvSpPr>
          <p:cNvPr id="8" name="7 Marcador de pie de página"/>
          <p:cNvSpPr>
            <a:spLocks noGrp="1"/>
          </p:cNvSpPr>
          <p:nvPr>
            <p:ph type="ftr" sz="quarter" idx="11"/>
          </p:nvPr>
        </p:nvSpPr>
        <p:spPr/>
        <p:txBody>
          <a:bodyPr/>
          <a:lstStyle>
            <a:lvl1pPr>
              <a:defRPr/>
            </a:lvl1pPr>
          </a:lstStyle>
          <a:p>
            <a:pPr>
              <a:defRPr/>
            </a:pPr>
            <a:endParaRPr lang="es-ES"/>
          </a:p>
        </p:txBody>
      </p:sp>
      <p:sp>
        <p:nvSpPr>
          <p:cNvPr id="9" name="8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quarter" idx="10"/>
          </p:nvPr>
        </p:nvSpPr>
        <p:spPr/>
        <p:txBody>
          <a:bodyPr/>
          <a:lstStyle>
            <a:lvl1pPr>
              <a:defRPr/>
            </a:lvl1pPr>
          </a:lstStyle>
          <a:p>
            <a:pPr>
              <a:defRPr/>
            </a:pPr>
            <a:endParaRPr lang="es-ES"/>
          </a:p>
        </p:txBody>
      </p:sp>
      <p:sp>
        <p:nvSpPr>
          <p:cNvPr id="4" name="3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quarter" idx="10"/>
          </p:nvPr>
        </p:nvSpPr>
        <p:spPr/>
        <p:txBody>
          <a:bodyPr/>
          <a:lstStyle>
            <a:lvl1pPr>
              <a:defRPr/>
            </a:lvl1pPr>
          </a:lstStyle>
          <a:p>
            <a:pPr>
              <a:defRPr/>
            </a:pPr>
            <a:endParaRPr lang="es-ES"/>
          </a:p>
        </p:txBody>
      </p:sp>
      <p:sp>
        <p:nvSpPr>
          <p:cNvPr id="3" name="2 Marcador de pie de página"/>
          <p:cNvSpPr>
            <a:spLocks noGrp="1"/>
          </p:cNvSpPr>
          <p:nvPr>
            <p:ph type="ftr" sz="quarter" idx="11"/>
          </p:nvPr>
        </p:nvSpPr>
        <p:spPr/>
        <p:txBody>
          <a:bodyPr/>
          <a:lstStyle>
            <a:lvl1pPr>
              <a:defRPr/>
            </a:lvl1pPr>
          </a:lstStyle>
          <a:p>
            <a:pPr>
              <a:defRPr/>
            </a:pPr>
            <a:endParaRPr lang="es-ES"/>
          </a:p>
        </p:txBody>
      </p:sp>
      <p:sp>
        <p:nvSpPr>
          <p:cNvPr id="4" name="3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quarter" idx="10"/>
          </p:nvPr>
        </p:nvSpPr>
        <p:spPr/>
        <p:txBody>
          <a:bodyPr/>
          <a:lstStyle>
            <a:lvl1pPr>
              <a:defRPr/>
            </a:lvl1pPr>
          </a:lstStyle>
          <a:p>
            <a:pPr>
              <a:defRPr/>
            </a:pPr>
            <a:endParaRPr lang="es-ES"/>
          </a:p>
        </p:txBody>
      </p:sp>
      <p:sp>
        <p:nvSpPr>
          <p:cNvPr id="6" name="5 Marcador de pie de página"/>
          <p:cNvSpPr>
            <a:spLocks noGrp="1"/>
          </p:cNvSpPr>
          <p:nvPr>
            <p:ph type="ftr" sz="quarter" idx="11"/>
          </p:nvPr>
        </p:nvSpPr>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p:txBody>
          <a:bodyPr/>
          <a:lstStyle>
            <a:lvl1pPr>
              <a:defRPr smtClean="0"/>
            </a:lvl1pPr>
          </a:lstStyle>
          <a:p>
            <a:pPr>
              <a:defRPr/>
            </a:pPr>
            <a:r>
              <a:rPr lang="es-ES"/>
              <a:t>‹Nº›</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3175" y="0"/>
            <a:ext cx="9147175" cy="6867525"/>
            <a:chOff x="-2" y="0"/>
            <a:chExt cx="5762" cy="4326"/>
          </a:xfrm>
        </p:grpSpPr>
        <p:grpSp>
          <p:nvGrpSpPr>
            <p:cNvPr id="2057" name="Group 9"/>
            <p:cNvGrpSpPr>
              <a:grpSpLocks/>
            </p:cNvGrpSpPr>
            <p:nvPr userDrawn="1"/>
          </p:nvGrpSpPr>
          <p:grpSpPr bwMode="auto">
            <a:xfrm>
              <a:off x="-2" y="0"/>
              <a:ext cx="5712" cy="4326"/>
              <a:chOff x="-2" y="0"/>
              <a:chExt cx="5712" cy="4326"/>
            </a:xfrm>
          </p:grpSpPr>
          <p:sp>
            <p:nvSpPr>
              <p:cNvPr id="74" name="Rectangle 12"/>
              <p:cNvSpPr>
                <a:spLocks noChangeArrowheads="1"/>
              </p:cNvSpPr>
              <p:nvPr/>
            </p:nvSpPr>
            <p:spPr bwMode="auto">
              <a:xfrm>
                <a:off x="-2" y="0"/>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5" name="Rectangle 13"/>
              <p:cNvSpPr>
                <a:spLocks noChangeArrowheads="1"/>
              </p:cNvSpPr>
              <p:nvPr/>
            </p:nvSpPr>
            <p:spPr bwMode="auto">
              <a:xfrm>
                <a:off x="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6" name="Rectangle 14"/>
              <p:cNvSpPr>
                <a:spLocks noChangeArrowheads="1"/>
              </p:cNvSpPr>
              <p:nvPr/>
            </p:nvSpPr>
            <p:spPr bwMode="auto">
              <a:xfrm>
                <a:off x="1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7" name="Rectangle 15"/>
              <p:cNvSpPr>
                <a:spLocks noChangeArrowheads="1"/>
              </p:cNvSpPr>
              <p:nvPr/>
            </p:nvSpPr>
            <p:spPr bwMode="auto">
              <a:xfrm>
                <a:off x="2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8" name="Rectangle 16"/>
              <p:cNvSpPr>
                <a:spLocks noChangeArrowheads="1"/>
              </p:cNvSpPr>
              <p:nvPr/>
            </p:nvSpPr>
            <p:spPr bwMode="auto">
              <a:xfrm>
                <a:off x="3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9" name="Rectangle 17"/>
              <p:cNvSpPr>
                <a:spLocks noChangeArrowheads="1"/>
              </p:cNvSpPr>
              <p:nvPr/>
            </p:nvSpPr>
            <p:spPr bwMode="auto">
              <a:xfrm>
                <a:off x="4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0" name="Rectangle 18"/>
              <p:cNvSpPr>
                <a:spLocks noChangeArrowheads="1"/>
              </p:cNvSpPr>
              <p:nvPr/>
            </p:nvSpPr>
            <p:spPr bwMode="auto">
              <a:xfrm>
                <a:off x="5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1" name="Rectangle 19"/>
              <p:cNvSpPr>
                <a:spLocks noChangeArrowheads="1"/>
              </p:cNvSpPr>
              <p:nvPr/>
            </p:nvSpPr>
            <p:spPr bwMode="auto">
              <a:xfrm>
                <a:off x="6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2" name="Rectangle 20"/>
              <p:cNvSpPr>
                <a:spLocks noChangeArrowheads="1"/>
              </p:cNvSpPr>
              <p:nvPr/>
            </p:nvSpPr>
            <p:spPr bwMode="auto">
              <a:xfrm>
                <a:off x="7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3" name="Rectangle 21"/>
              <p:cNvSpPr>
                <a:spLocks noChangeArrowheads="1"/>
              </p:cNvSpPr>
              <p:nvPr/>
            </p:nvSpPr>
            <p:spPr bwMode="auto">
              <a:xfrm>
                <a:off x="8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4" name="Rectangle 22"/>
              <p:cNvSpPr>
                <a:spLocks noChangeArrowheads="1"/>
              </p:cNvSpPr>
              <p:nvPr/>
            </p:nvSpPr>
            <p:spPr bwMode="auto">
              <a:xfrm>
                <a:off x="9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5" name="Rectangle 23"/>
              <p:cNvSpPr>
                <a:spLocks noChangeArrowheads="1"/>
              </p:cNvSpPr>
              <p:nvPr/>
            </p:nvSpPr>
            <p:spPr bwMode="auto">
              <a:xfrm>
                <a:off x="10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6" name="Rectangle 24"/>
              <p:cNvSpPr>
                <a:spLocks noChangeArrowheads="1"/>
              </p:cNvSpPr>
              <p:nvPr/>
            </p:nvSpPr>
            <p:spPr bwMode="auto">
              <a:xfrm>
                <a:off x="11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7" name="Rectangle 25"/>
              <p:cNvSpPr>
                <a:spLocks noChangeArrowheads="1"/>
              </p:cNvSpPr>
              <p:nvPr/>
            </p:nvSpPr>
            <p:spPr bwMode="auto">
              <a:xfrm>
                <a:off x="12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8" name="Rectangle 26"/>
              <p:cNvSpPr>
                <a:spLocks noChangeArrowheads="1"/>
              </p:cNvSpPr>
              <p:nvPr/>
            </p:nvSpPr>
            <p:spPr bwMode="auto">
              <a:xfrm>
                <a:off x="13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89" name="Rectangle 27"/>
              <p:cNvSpPr>
                <a:spLocks noChangeArrowheads="1"/>
              </p:cNvSpPr>
              <p:nvPr/>
            </p:nvSpPr>
            <p:spPr bwMode="auto">
              <a:xfrm>
                <a:off x="14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0" name="Rectangle 28"/>
              <p:cNvSpPr>
                <a:spLocks noChangeArrowheads="1"/>
              </p:cNvSpPr>
              <p:nvPr/>
            </p:nvSpPr>
            <p:spPr bwMode="auto">
              <a:xfrm>
                <a:off x="15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1" name="Rectangle 29"/>
              <p:cNvSpPr>
                <a:spLocks noChangeArrowheads="1"/>
              </p:cNvSpPr>
              <p:nvPr/>
            </p:nvSpPr>
            <p:spPr bwMode="auto">
              <a:xfrm>
                <a:off x="16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2" name="Rectangle 30"/>
              <p:cNvSpPr>
                <a:spLocks noChangeArrowheads="1"/>
              </p:cNvSpPr>
              <p:nvPr/>
            </p:nvSpPr>
            <p:spPr bwMode="auto">
              <a:xfrm>
                <a:off x="17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3" name="Rectangle 31"/>
              <p:cNvSpPr>
                <a:spLocks noChangeArrowheads="1"/>
              </p:cNvSpPr>
              <p:nvPr/>
            </p:nvSpPr>
            <p:spPr bwMode="auto">
              <a:xfrm>
                <a:off x="18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4" name="Rectangle 32"/>
              <p:cNvSpPr>
                <a:spLocks noChangeArrowheads="1"/>
              </p:cNvSpPr>
              <p:nvPr/>
            </p:nvSpPr>
            <p:spPr bwMode="auto">
              <a:xfrm>
                <a:off x="19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5" name="Rectangle 33"/>
              <p:cNvSpPr>
                <a:spLocks noChangeArrowheads="1"/>
              </p:cNvSpPr>
              <p:nvPr/>
            </p:nvSpPr>
            <p:spPr bwMode="auto">
              <a:xfrm>
                <a:off x="20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6" name="Rectangle 34"/>
              <p:cNvSpPr>
                <a:spLocks noChangeArrowheads="1"/>
              </p:cNvSpPr>
              <p:nvPr/>
            </p:nvSpPr>
            <p:spPr bwMode="auto">
              <a:xfrm>
                <a:off x="21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7" name="Rectangle 35"/>
              <p:cNvSpPr>
                <a:spLocks noChangeArrowheads="1"/>
              </p:cNvSpPr>
              <p:nvPr/>
            </p:nvSpPr>
            <p:spPr bwMode="auto">
              <a:xfrm>
                <a:off x="22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8" name="Rectangle 36"/>
              <p:cNvSpPr>
                <a:spLocks noChangeArrowheads="1"/>
              </p:cNvSpPr>
              <p:nvPr/>
            </p:nvSpPr>
            <p:spPr bwMode="auto">
              <a:xfrm>
                <a:off x="23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99" name="Rectangle 37"/>
              <p:cNvSpPr>
                <a:spLocks noChangeArrowheads="1"/>
              </p:cNvSpPr>
              <p:nvPr/>
            </p:nvSpPr>
            <p:spPr bwMode="auto">
              <a:xfrm>
                <a:off x="23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0" name="Rectangle 38"/>
              <p:cNvSpPr>
                <a:spLocks noChangeArrowheads="1"/>
              </p:cNvSpPr>
              <p:nvPr/>
            </p:nvSpPr>
            <p:spPr bwMode="auto">
              <a:xfrm>
                <a:off x="24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1" name="Rectangle 39"/>
              <p:cNvSpPr>
                <a:spLocks noChangeArrowheads="1"/>
              </p:cNvSpPr>
              <p:nvPr/>
            </p:nvSpPr>
            <p:spPr bwMode="auto">
              <a:xfrm>
                <a:off x="25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2" name="Rectangle 40"/>
              <p:cNvSpPr>
                <a:spLocks noChangeArrowheads="1"/>
              </p:cNvSpPr>
              <p:nvPr/>
            </p:nvSpPr>
            <p:spPr bwMode="auto">
              <a:xfrm>
                <a:off x="26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3" name="Rectangle 41"/>
              <p:cNvSpPr>
                <a:spLocks noChangeArrowheads="1"/>
              </p:cNvSpPr>
              <p:nvPr/>
            </p:nvSpPr>
            <p:spPr bwMode="auto">
              <a:xfrm>
                <a:off x="27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4" name="Rectangle 42"/>
              <p:cNvSpPr>
                <a:spLocks noChangeArrowheads="1"/>
              </p:cNvSpPr>
              <p:nvPr/>
            </p:nvSpPr>
            <p:spPr bwMode="auto">
              <a:xfrm>
                <a:off x="28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5" name="Rectangle 43"/>
              <p:cNvSpPr>
                <a:spLocks noChangeArrowheads="1"/>
              </p:cNvSpPr>
              <p:nvPr/>
            </p:nvSpPr>
            <p:spPr bwMode="auto">
              <a:xfrm>
                <a:off x="29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6" name="Rectangle 44"/>
              <p:cNvSpPr>
                <a:spLocks noChangeArrowheads="1"/>
              </p:cNvSpPr>
              <p:nvPr/>
            </p:nvSpPr>
            <p:spPr bwMode="auto">
              <a:xfrm>
                <a:off x="30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7" name="Rectangle 45"/>
              <p:cNvSpPr>
                <a:spLocks noChangeArrowheads="1"/>
              </p:cNvSpPr>
              <p:nvPr/>
            </p:nvSpPr>
            <p:spPr bwMode="auto">
              <a:xfrm>
                <a:off x="31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8" name="Rectangle 46"/>
              <p:cNvSpPr>
                <a:spLocks noChangeArrowheads="1"/>
              </p:cNvSpPr>
              <p:nvPr/>
            </p:nvSpPr>
            <p:spPr bwMode="auto">
              <a:xfrm>
                <a:off x="32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09" name="Rectangle 47"/>
              <p:cNvSpPr>
                <a:spLocks noChangeArrowheads="1"/>
              </p:cNvSpPr>
              <p:nvPr/>
            </p:nvSpPr>
            <p:spPr bwMode="auto">
              <a:xfrm>
                <a:off x="335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0" name="Rectangle 48"/>
              <p:cNvSpPr>
                <a:spLocks noChangeArrowheads="1"/>
              </p:cNvSpPr>
              <p:nvPr/>
            </p:nvSpPr>
            <p:spPr bwMode="auto">
              <a:xfrm>
                <a:off x="345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1" name="Rectangle 49"/>
              <p:cNvSpPr>
                <a:spLocks noChangeArrowheads="1"/>
              </p:cNvSpPr>
              <p:nvPr/>
            </p:nvSpPr>
            <p:spPr bwMode="auto">
              <a:xfrm>
                <a:off x="355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2" name="Rectangle 50"/>
              <p:cNvSpPr>
                <a:spLocks noChangeArrowheads="1"/>
              </p:cNvSpPr>
              <p:nvPr/>
            </p:nvSpPr>
            <p:spPr bwMode="auto">
              <a:xfrm>
                <a:off x="364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3" name="Rectangle 51"/>
              <p:cNvSpPr>
                <a:spLocks noChangeArrowheads="1"/>
              </p:cNvSpPr>
              <p:nvPr/>
            </p:nvSpPr>
            <p:spPr bwMode="auto">
              <a:xfrm>
                <a:off x="374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4" name="Rectangle 52"/>
              <p:cNvSpPr>
                <a:spLocks noChangeArrowheads="1"/>
              </p:cNvSpPr>
              <p:nvPr/>
            </p:nvSpPr>
            <p:spPr bwMode="auto">
              <a:xfrm>
                <a:off x="383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5" name="Rectangle 53"/>
              <p:cNvSpPr>
                <a:spLocks noChangeArrowheads="1"/>
              </p:cNvSpPr>
              <p:nvPr/>
            </p:nvSpPr>
            <p:spPr bwMode="auto">
              <a:xfrm>
                <a:off x="393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6" name="Rectangle 54"/>
              <p:cNvSpPr>
                <a:spLocks noChangeArrowheads="1"/>
              </p:cNvSpPr>
              <p:nvPr/>
            </p:nvSpPr>
            <p:spPr bwMode="auto">
              <a:xfrm>
                <a:off x="403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7" name="Rectangle 55"/>
              <p:cNvSpPr>
                <a:spLocks noChangeArrowheads="1"/>
              </p:cNvSpPr>
              <p:nvPr/>
            </p:nvSpPr>
            <p:spPr bwMode="auto">
              <a:xfrm>
                <a:off x="412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8" name="Rectangle 56"/>
              <p:cNvSpPr>
                <a:spLocks noChangeArrowheads="1"/>
              </p:cNvSpPr>
              <p:nvPr/>
            </p:nvSpPr>
            <p:spPr bwMode="auto">
              <a:xfrm>
                <a:off x="422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19" name="Rectangle 57"/>
              <p:cNvSpPr>
                <a:spLocks noChangeArrowheads="1"/>
              </p:cNvSpPr>
              <p:nvPr/>
            </p:nvSpPr>
            <p:spPr bwMode="auto">
              <a:xfrm>
                <a:off x="431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0" name="Rectangle 58"/>
              <p:cNvSpPr>
                <a:spLocks noChangeArrowheads="1"/>
              </p:cNvSpPr>
              <p:nvPr/>
            </p:nvSpPr>
            <p:spPr bwMode="auto">
              <a:xfrm>
                <a:off x="441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1" name="Rectangle 59"/>
              <p:cNvSpPr>
                <a:spLocks noChangeArrowheads="1"/>
              </p:cNvSpPr>
              <p:nvPr/>
            </p:nvSpPr>
            <p:spPr bwMode="auto">
              <a:xfrm>
                <a:off x="451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2" name="Rectangle 60"/>
              <p:cNvSpPr>
                <a:spLocks noChangeArrowheads="1"/>
              </p:cNvSpPr>
              <p:nvPr/>
            </p:nvSpPr>
            <p:spPr bwMode="auto">
              <a:xfrm>
                <a:off x="460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3" name="Rectangle 61"/>
              <p:cNvSpPr>
                <a:spLocks noChangeArrowheads="1"/>
              </p:cNvSpPr>
              <p:nvPr/>
            </p:nvSpPr>
            <p:spPr bwMode="auto">
              <a:xfrm>
                <a:off x="470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4" name="Rectangle 62"/>
              <p:cNvSpPr>
                <a:spLocks noChangeArrowheads="1"/>
              </p:cNvSpPr>
              <p:nvPr/>
            </p:nvSpPr>
            <p:spPr bwMode="auto">
              <a:xfrm>
                <a:off x="479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5" name="Rectangle 63"/>
              <p:cNvSpPr>
                <a:spLocks noChangeArrowheads="1"/>
              </p:cNvSpPr>
              <p:nvPr/>
            </p:nvSpPr>
            <p:spPr bwMode="auto">
              <a:xfrm>
                <a:off x="489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6" name="Rectangle 64"/>
              <p:cNvSpPr>
                <a:spLocks noChangeArrowheads="1"/>
              </p:cNvSpPr>
              <p:nvPr/>
            </p:nvSpPr>
            <p:spPr bwMode="auto">
              <a:xfrm>
                <a:off x="499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7" name="Rectangle 65"/>
              <p:cNvSpPr>
                <a:spLocks noChangeArrowheads="1"/>
              </p:cNvSpPr>
              <p:nvPr/>
            </p:nvSpPr>
            <p:spPr bwMode="auto">
              <a:xfrm>
                <a:off x="508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8" name="Rectangle 66"/>
              <p:cNvSpPr>
                <a:spLocks noChangeArrowheads="1"/>
              </p:cNvSpPr>
              <p:nvPr/>
            </p:nvSpPr>
            <p:spPr bwMode="auto">
              <a:xfrm>
                <a:off x="518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29" name="Rectangle 67"/>
              <p:cNvSpPr>
                <a:spLocks noChangeArrowheads="1"/>
              </p:cNvSpPr>
              <p:nvPr/>
            </p:nvSpPr>
            <p:spPr bwMode="auto">
              <a:xfrm>
                <a:off x="5278"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0" name="Rectangle 68"/>
              <p:cNvSpPr>
                <a:spLocks noChangeArrowheads="1"/>
              </p:cNvSpPr>
              <p:nvPr/>
            </p:nvSpPr>
            <p:spPr bwMode="auto">
              <a:xfrm>
                <a:off x="5374"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1" name="Rectangle 69"/>
              <p:cNvSpPr>
                <a:spLocks noChangeArrowheads="1"/>
              </p:cNvSpPr>
              <p:nvPr/>
            </p:nvSpPr>
            <p:spPr bwMode="auto">
              <a:xfrm>
                <a:off x="5470"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2" name="Rectangle 70"/>
              <p:cNvSpPr>
                <a:spLocks noChangeArrowheads="1"/>
              </p:cNvSpPr>
              <p:nvPr/>
            </p:nvSpPr>
            <p:spPr bwMode="auto">
              <a:xfrm>
                <a:off x="5566"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133" name="Rectangle 71"/>
              <p:cNvSpPr>
                <a:spLocks noChangeArrowheads="1"/>
              </p:cNvSpPr>
              <p:nvPr/>
            </p:nvSpPr>
            <p:spPr bwMode="auto">
              <a:xfrm>
                <a:off x="5662" y="6"/>
                <a:ext cx="48" cy="4320"/>
              </a:xfrm>
              <a:prstGeom prst="rect">
                <a:avLst/>
              </a:prstGeom>
              <a:solidFill>
                <a:srgbClr val="DDDDDD"/>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72" name="Rectangle 10"/>
            <p:cNvSpPr>
              <a:spLocks noChangeArrowheads="1"/>
            </p:cNvSpPr>
            <p:nvPr userDrawn="1"/>
          </p:nvSpPr>
          <p:spPr bwMode="auto">
            <a:xfrm>
              <a:off x="429" y="0"/>
              <a:ext cx="5331" cy="4320"/>
            </a:xfrm>
            <a:prstGeom prst="rect">
              <a:avLst/>
            </a:prstGeom>
            <a:solidFill>
              <a:srgbClr val="FFFFFF">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sp>
          <p:nvSpPr>
            <p:cNvPr id="73" name="Rectangle 11"/>
            <p:cNvSpPr>
              <a:spLocks noChangeArrowheads="1"/>
            </p:cNvSpPr>
            <p:nvPr userDrawn="1"/>
          </p:nvSpPr>
          <p:spPr bwMode="auto">
            <a:xfrm>
              <a:off x="0" y="0"/>
              <a:ext cx="5760" cy="321"/>
            </a:xfrm>
            <a:prstGeom prst="rect">
              <a:avLst/>
            </a:prstGeom>
            <a:solidFill>
              <a:srgbClr val="336699">
                <a:alpha val="50195"/>
              </a:srgbClr>
            </a:solidFill>
            <a:ln w="9525">
              <a:noFill/>
              <a:miter lim="800000"/>
              <a:headEnd/>
              <a:tailEnd/>
            </a:ln>
          </p:spPr>
          <p:txBody>
            <a:bodyPr wrap="none" anchor="ctr"/>
            <a:lstStyle/>
            <a:p>
              <a:pPr fontAlgn="base">
                <a:spcBef>
                  <a:spcPct val="0"/>
                </a:spcBef>
                <a:spcAft>
                  <a:spcPct val="0"/>
                </a:spcAft>
                <a:defRPr/>
              </a:pPr>
              <a:endParaRPr lang="es-ES_tradnl" sz="2400">
                <a:latin typeface="Verdana" pitchFamily="34" charset="0"/>
              </a:endParaRPr>
            </a:p>
          </p:txBody>
        </p:sp>
      </p:grpSp>
      <p:sp>
        <p:nvSpPr>
          <p:cNvPr id="134" name="Rectangle 3"/>
          <p:cNvSpPr>
            <a:spLocks noChangeArrowheads="1"/>
          </p:cNvSpPr>
          <p:nvPr/>
        </p:nvSpPr>
        <p:spPr bwMode="auto">
          <a:xfrm>
            <a:off x="3505200" y="2590800"/>
            <a:ext cx="4892675" cy="76200"/>
          </a:xfrm>
          <a:prstGeom prst="rect">
            <a:avLst/>
          </a:prstGeom>
          <a:solidFill>
            <a:srgbClr val="336699">
              <a:alpha val="50195"/>
            </a:srgbClr>
          </a:solidFill>
          <a:ln w="9525">
            <a:noFill/>
            <a:miter lim="800000"/>
            <a:headEnd/>
            <a:tailEnd/>
          </a:ln>
        </p:spPr>
        <p:txBody>
          <a:bodyPr wrap="none" anchor="ctr"/>
          <a:lstStyle/>
          <a:p>
            <a:pPr algn="ctr" fontAlgn="base">
              <a:spcBef>
                <a:spcPct val="0"/>
              </a:spcBef>
              <a:spcAft>
                <a:spcPct val="0"/>
              </a:spcAft>
              <a:defRPr/>
            </a:pPr>
            <a:endParaRPr kumimoji="1" lang="es-ES_tradnl" sz="2400">
              <a:latin typeface="Verdana" pitchFamily="34" charset="0"/>
            </a:endParaRPr>
          </a:p>
        </p:txBody>
      </p:sp>
      <p:sp>
        <p:nvSpPr>
          <p:cNvPr id="2052" name="Rectangle 4"/>
          <p:cNvSpPr>
            <a:spLocks noGrp="1" noChangeArrowheads="1"/>
          </p:cNvSpPr>
          <p:nvPr>
            <p:ph type="title"/>
          </p:nvPr>
        </p:nvSpPr>
        <p:spPr bwMode="auto">
          <a:xfrm>
            <a:off x="871538" y="192088"/>
            <a:ext cx="8162925" cy="14319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s-ES" smtClean="0"/>
              <a:t>Haga clic para modificar el estilo de título del patrón</a:t>
            </a:r>
          </a:p>
        </p:txBody>
      </p:sp>
      <p:sp>
        <p:nvSpPr>
          <p:cNvPr id="2053" name="Rectangle 5"/>
          <p:cNvSpPr>
            <a:spLocks noGrp="1" noChangeArrowheads="1"/>
          </p:cNvSpPr>
          <p:nvPr>
            <p:ph type="body" idx="1"/>
          </p:nvPr>
        </p:nvSpPr>
        <p:spPr bwMode="auto">
          <a:xfrm>
            <a:off x="912813" y="1905000"/>
            <a:ext cx="8110537"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5" name="Rectangle 6"/>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base">
              <a:spcBef>
                <a:spcPct val="0"/>
              </a:spcBef>
              <a:spcAft>
                <a:spcPct val="0"/>
              </a:spcAft>
              <a:defRPr sz="1400">
                <a:latin typeface="+mn-lt"/>
              </a:defRPr>
            </a:lvl1pPr>
          </a:lstStyle>
          <a:p>
            <a:pPr>
              <a:defRPr/>
            </a:pPr>
            <a:endParaRPr lang="es-ES"/>
          </a:p>
        </p:txBody>
      </p:sp>
      <p:sp>
        <p:nvSpPr>
          <p:cNvPr id="136" name="Rectangle 7"/>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fontAlgn="base">
              <a:spcBef>
                <a:spcPct val="0"/>
              </a:spcBef>
              <a:spcAft>
                <a:spcPct val="0"/>
              </a:spcAft>
              <a:defRPr sz="1400">
                <a:latin typeface="+mn-lt"/>
              </a:defRPr>
            </a:lvl1pPr>
          </a:lstStyle>
          <a:p>
            <a:pPr>
              <a:defRPr/>
            </a:pPr>
            <a:endParaRPr lang="es-ES"/>
          </a:p>
        </p:txBody>
      </p:sp>
      <p:sp>
        <p:nvSpPr>
          <p:cNvPr id="137" name="Rectangle 8"/>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fontAlgn="base">
              <a:spcBef>
                <a:spcPct val="0"/>
              </a:spcBef>
              <a:spcAft>
                <a:spcPct val="0"/>
              </a:spcAft>
              <a:defRPr sz="1400">
                <a:latin typeface="+mn-lt"/>
              </a:defRPr>
            </a:lvl1pPr>
          </a:lstStyle>
          <a:p>
            <a:pPr>
              <a:defRPr/>
            </a:pPr>
            <a:r>
              <a:rPr lang="es-ES"/>
              <a:t>‹Nº›</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Verdana"/>
        </a:defRPr>
      </a:lvl2pPr>
      <a:lvl3pPr algn="l" rtl="0" eaLnBrk="0" fontAlgn="base" hangingPunct="0">
        <a:spcBef>
          <a:spcPct val="0"/>
        </a:spcBef>
        <a:spcAft>
          <a:spcPct val="0"/>
        </a:spcAft>
        <a:defRPr sz="4400">
          <a:solidFill>
            <a:schemeClr val="tx2"/>
          </a:solidFill>
          <a:latin typeface="Verdana"/>
        </a:defRPr>
      </a:lvl3pPr>
      <a:lvl4pPr algn="l" rtl="0" eaLnBrk="0" fontAlgn="base" hangingPunct="0">
        <a:spcBef>
          <a:spcPct val="0"/>
        </a:spcBef>
        <a:spcAft>
          <a:spcPct val="0"/>
        </a:spcAft>
        <a:defRPr sz="4400">
          <a:solidFill>
            <a:schemeClr val="tx2"/>
          </a:solidFill>
          <a:latin typeface="Verdana"/>
        </a:defRPr>
      </a:lvl4pPr>
      <a:lvl5pPr algn="l" rtl="0" eaLnBrk="0" fontAlgn="base" hangingPunct="0">
        <a:spcBef>
          <a:spcPct val="0"/>
        </a:spcBef>
        <a:spcAft>
          <a:spcPct val="0"/>
        </a:spcAft>
        <a:defRPr sz="4400">
          <a:solidFill>
            <a:schemeClr val="tx2"/>
          </a:solidFill>
          <a:latin typeface="Verdana"/>
        </a:defRPr>
      </a:lvl5pPr>
      <a:lvl6pPr marL="457200" algn="l" rtl="0" eaLnBrk="0" fontAlgn="base" hangingPunct="0">
        <a:spcBef>
          <a:spcPct val="0"/>
        </a:spcBef>
        <a:spcAft>
          <a:spcPct val="0"/>
        </a:spcAft>
        <a:defRPr sz="4400">
          <a:solidFill>
            <a:schemeClr val="tx2"/>
          </a:solidFill>
          <a:latin typeface="Verdana"/>
        </a:defRPr>
      </a:lvl6pPr>
      <a:lvl7pPr marL="914400" algn="l" rtl="0" eaLnBrk="0" fontAlgn="base" hangingPunct="0">
        <a:spcBef>
          <a:spcPct val="0"/>
        </a:spcBef>
        <a:spcAft>
          <a:spcPct val="0"/>
        </a:spcAft>
        <a:defRPr sz="4400">
          <a:solidFill>
            <a:schemeClr val="tx2"/>
          </a:solidFill>
          <a:latin typeface="Verdana"/>
        </a:defRPr>
      </a:lvl7pPr>
      <a:lvl8pPr marL="1371600" algn="l" rtl="0" eaLnBrk="0" fontAlgn="base" hangingPunct="0">
        <a:spcBef>
          <a:spcPct val="0"/>
        </a:spcBef>
        <a:spcAft>
          <a:spcPct val="0"/>
        </a:spcAft>
        <a:defRPr sz="4400">
          <a:solidFill>
            <a:schemeClr val="tx2"/>
          </a:solidFill>
          <a:latin typeface="Verdana"/>
        </a:defRPr>
      </a:lvl8pPr>
      <a:lvl9pPr marL="1828800" algn="l" rtl="0" eaLnBrk="0" fontAlgn="base" hangingPunct="0">
        <a:spcBef>
          <a:spcPct val="0"/>
        </a:spcBef>
        <a:spcAft>
          <a:spcPct val="0"/>
        </a:spcAft>
        <a:defRPr sz="4400">
          <a:solidFill>
            <a:schemeClr val="tx2"/>
          </a:solidFill>
          <a:latin typeface="Verdana"/>
        </a:defRPr>
      </a:lvl9pPr>
    </p:titleStyle>
    <p:bodyStyle>
      <a:lvl1pPr marL="342900" indent="-342900" algn="l" rtl="0" eaLnBrk="0" fontAlgn="base" hangingPunct="0">
        <a:spcBef>
          <a:spcPct val="20000"/>
        </a:spcBef>
        <a:spcAft>
          <a:spcPct val="0"/>
        </a:spcAft>
        <a:buClr>
          <a:schemeClr val="folHlink"/>
        </a:buClr>
        <a:buSzPct val="75000"/>
        <a:buFont typeface="Wingdings"/>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a:buChar char="n"/>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8500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s-ES"/>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s-ES"/>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r>
              <a:rPr lang="es-ES" smtClean="0"/>
              <a:t>‹Nº›</a:t>
            </a:r>
            <a:endParaRPr lang="es-E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audio" Target="file:///C:\Documents%20and%20Settings\ALEX\My%20Documents\copia%20lapto\My%20Music\MUSICA%20CLASICA\EL%20LAGO%20DE%20LOS%20CISNES.mp3" TargetMode="Externa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10.wmf"/><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15.wmf"/><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4.wmf"/><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hyperlink" Target="http://www.towercom.es/nsn0011.html" TargetMode="External"/><Relationship Id="rId4" Type="http://schemas.openxmlformats.org/officeDocument/2006/relationships/hyperlink" Target="http://www.otropunto.com/tutorials/gif_jpg/default.as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9"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hyperlink" Target="http://www.bibliomidi.net/"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hyperlink" Target="http://www.tuttogratis.es/musica/wav.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4.xml"/><Relationship Id="rId1" Type="http://schemas.openxmlformats.org/officeDocument/2006/relationships/slideLayout" Target="../slideLayouts/slideLayout18.xml"/><Relationship Id="rId4" Type="http://schemas.openxmlformats.org/officeDocument/2006/relationships/hyperlink" Target="http://www.mp3.com.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7.wmf"/><Relationship Id="rId7" Type="http://schemas.openxmlformats.org/officeDocument/2006/relationships/image" Target="../media/image51.wmf"/><Relationship Id="rId2" Type="http://schemas.openxmlformats.org/officeDocument/2006/relationships/notesSlide" Target="../notesSlides/notesSlide35.xml"/><Relationship Id="rId1" Type="http://schemas.openxmlformats.org/officeDocument/2006/relationships/slideLayout" Target="../slideLayouts/slideLayout18.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3" Type="http://schemas.openxmlformats.org/officeDocument/2006/relationships/hyperlink" Target="http://www.cybertown.com/worldg1.html" TargetMode="External"/><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53.gif"/></Relationships>
</file>

<file path=ppt/slides/_rels/slide39.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55.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9" descr="GC000653"/>
          <p:cNvPicPr>
            <a:picLocks noChangeAspect="1" noChangeArrowheads="1"/>
          </p:cNvPicPr>
          <p:nvPr/>
        </p:nvPicPr>
        <p:blipFill>
          <a:blip r:embed="rId4"/>
          <a:srcRect/>
          <a:stretch>
            <a:fillRect/>
          </a:stretch>
        </p:blipFill>
        <p:spPr bwMode="auto">
          <a:xfrm>
            <a:off x="2743200" y="1793875"/>
            <a:ext cx="3886200" cy="2244725"/>
          </a:xfrm>
          <a:prstGeom prst="rect">
            <a:avLst/>
          </a:prstGeom>
          <a:noFill/>
        </p:spPr>
      </p:pic>
      <p:sp>
        <p:nvSpPr>
          <p:cNvPr id="3075" name="Rectangle 3"/>
          <p:cNvSpPr>
            <a:spLocks noChangeArrowheads="1"/>
          </p:cNvSpPr>
          <p:nvPr/>
        </p:nvSpPr>
        <p:spPr bwMode="auto">
          <a:xfrm>
            <a:off x="914400" y="4038600"/>
            <a:ext cx="7467600" cy="2590800"/>
          </a:xfrm>
          <a:prstGeom prst="rect">
            <a:avLst/>
          </a:prstGeom>
          <a:noFill/>
          <a:ln w="25400">
            <a:solidFill>
              <a:srgbClr val="9933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3076" name="WordArt 4"/>
          <p:cNvSpPr>
            <a:spLocks noChangeArrowheads="1" noChangeShapeType="1" noTextEdit="1"/>
          </p:cNvSpPr>
          <p:nvPr/>
        </p:nvSpPr>
        <p:spPr bwMode="auto">
          <a:xfrm>
            <a:off x="1219200" y="4267200"/>
            <a:ext cx="6934200" cy="2286000"/>
          </a:xfrm>
          <a:prstGeom prst="rect">
            <a:avLst/>
          </a:prstGeom>
        </p:spPr>
        <p:txBody>
          <a:bodyPr wrap="none" fromWordArt="1">
            <a:prstTxWarp prst="textPlain">
              <a:avLst>
                <a:gd name="adj" fmla="val 50000"/>
              </a:avLst>
            </a:prstTxWarp>
          </a:bodyPr>
          <a:lstStyle/>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Tema:</a:t>
            </a:r>
          </a:p>
          <a:p>
            <a:pPr algn="ctr"/>
            <a:r>
              <a:rPr lang="es-MX" sz="3600" kern="10">
                <a:ln w="9525">
                  <a:noFill/>
                  <a:miter lim="800000"/>
                  <a:headEnd/>
                  <a:tailEnd/>
                </a:ln>
                <a:solidFill>
                  <a:srgbClr val="A50021"/>
                </a:solidFill>
                <a:effectLst>
                  <a:outerShdw dist="45791" dir="2021404" algn="ctr" rotWithShape="0">
                    <a:srgbClr val="C0C0C0"/>
                  </a:outerShdw>
                </a:effectLst>
                <a:latin typeface="Papyrus"/>
              </a:rPr>
              <a:t>Dispositivos de entrada</a:t>
            </a:r>
          </a:p>
        </p:txBody>
      </p:sp>
      <p:pic>
        <p:nvPicPr>
          <p:cNvPr id="5" name="EL LAGO DE LOS CISNES.mp3">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2"/>
          <p:cNvSpPr txBox="1">
            <a:spLocks noChangeArrowheads="1"/>
          </p:cNvSpPr>
          <p:nvPr/>
        </p:nvSpPr>
        <p:spPr bwMode="auto">
          <a:xfrm>
            <a:off x="381000" y="2276475"/>
            <a:ext cx="49530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el usuario introduzca datos y comandos</a:t>
            </a:r>
            <a:r>
              <a:rPr kumimoji="1" lang="es-MX" sz="2400" b="1">
                <a:solidFill>
                  <a:schemeClr val="folHlink"/>
                </a:solidFill>
                <a:latin typeface="Verdana"/>
              </a:rPr>
              <a:t> al ordenador.</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el teclado y el ratón.</a:t>
            </a:r>
          </a:p>
        </p:txBody>
      </p:sp>
      <p:pic>
        <p:nvPicPr>
          <p:cNvPr id="12291" name="Picture 27" descr="CMENO118"/>
          <p:cNvPicPr>
            <a:picLocks noChangeAspect="1" noChangeArrowheads="1"/>
          </p:cNvPicPr>
          <p:nvPr/>
        </p:nvPicPr>
        <p:blipFill>
          <a:blip r:embed="rId3"/>
          <a:srcRect/>
          <a:stretch>
            <a:fillRect/>
          </a:stretch>
        </p:blipFill>
        <p:spPr bwMode="auto">
          <a:xfrm>
            <a:off x="5791200" y="3436938"/>
            <a:ext cx="2743200" cy="2192337"/>
          </a:xfrm>
          <a:prstGeom prst="rect">
            <a:avLst/>
          </a:prstGeom>
          <a:noFill/>
        </p:spPr>
      </p:pic>
      <p:pic>
        <p:nvPicPr>
          <p:cNvPr id="8221" name="Picture 29" descr="ARRWN027"/>
          <p:cNvPicPr>
            <a:picLocks noChangeAspect="1" noChangeArrowheads="1"/>
          </p:cNvPicPr>
          <p:nvPr/>
        </p:nvPicPr>
        <p:blipFill>
          <a:blip r:embed="rId4"/>
          <a:srcRect/>
          <a:stretch>
            <a:fillRect/>
          </a:stretch>
        </p:blipFill>
        <p:spPr bwMode="auto">
          <a:xfrm>
            <a:off x="6934200" y="2971800"/>
            <a:ext cx="457200" cy="219075"/>
          </a:xfrm>
          <a:prstGeom prst="rect">
            <a:avLst/>
          </a:prstGeom>
          <a:noFill/>
        </p:spPr>
      </p:pic>
      <p:pic>
        <p:nvPicPr>
          <p:cNvPr id="8222" name="Picture 30" descr="ARRWN027"/>
          <p:cNvPicPr>
            <a:picLocks noChangeAspect="1" noChangeArrowheads="1"/>
          </p:cNvPicPr>
          <p:nvPr/>
        </p:nvPicPr>
        <p:blipFill>
          <a:blip r:embed="rId4"/>
          <a:srcRect/>
          <a:stretch>
            <a:fillRect/>
          </a:stretch>
        </p:blipFill>
        <p:spPr bwMode="auto">
          <a:xfrm>
            <a:off x="7620000" y="2971800"/>
            <a:ext cx="457200" cy="219075"/>
          </a:xfrm>
          <a:prstGeom prst="rect">
            <a:avLst/>
          </a:prstGeom>
          <a:noFill/>
        </p:spPr>
      </p:pic>
      <p:pic>
        <p:nvPicPr>
          <p:cNvPr id="8223" name="Picture 31" descr="ARRWN027"/>
          <p:cNvPicPr>
            <a:picLocks noChangeAspect="1" noChangeArrowheads="1"/>
          </p:cNvPicPr>
          <p:nvPr/>
        </p:nvPicPr>
        <p:blipFill>
          <a:blip r:embed="rId4"/>
          <a:srcRect/>
          <a:stretch>
            <a:fillRect/>
          </a:stretch>
        </p:blipFill>
        <p:spPr bwMode="auto">
          <a:xfrm>
            <a:off x="6172200" y="2971800"/>
            <a:ext cx="457200" cy="219075"/>
          </a:xfrm>
          <a:prstGeom prst="rect">
            <a:avLst/>
          </a:prstGeom>
          <a:noFill/>
        </p:spPr>
      </p:pic>
      <p:sp>
        <p:nvSpPr>
          <p:cNvPr id="12295" name="Text Box 7"/>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2296" name="Text Box 8"/>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8196"/>
                                        </p:tgtEl>
                                        <p:attrNameLst>
                                          <p:attrName>style.visibility</p:attrName>
                                        </p:attrNameLst>
                                      </p:cBhvr>
                                      <p:to>
                                        <p:strVal val="visible"/>
                                      </p:to>
                                    </p:set>
                                    <p:animEffect transition="in" filter="dissolve">
                                      <p:cBhvr>
                                        <p:cTn id="7" dur="500"/>
                                        <p:tgtEl>
                                          <p:spTgt spid="8196"/>
                                        </p:tgtEl>
                                      </p:cBhvr>
                                    </p:animEffect>
                                  </p:childTnLst>
                                </p:cTn>
                              </p:par>
                            </p:childTnLst>
                          </p:cTn>
                        </p:par>
                        <p:par>
                          <p:cTn id="8" fill="hold">
                            <p:stCondLst>
                              <p:cond delay="1500"/>
                            </p:stCondLst>
                            <p:childTnLst>
                              <p:par>
                                <p:cTn id="9" presetID="12" presetClass="entr" presetSubtype="2" fill="hold" nodeType="afterEffect">
                                  <p:stCondLst>
                                    <p:cond delay="0"/>
                                  </p:stCondLst>
                                  <p:childTnLst>
                                    <p:set>
                                      <p:cBhvr>
                                        <p:cTn id="10" dur="1" fill="hold">
                                          <p:stCondLst>
                                            <p:cond delay="0"/>
                                          </p:stCondLst>
                                        </p:cTn>
                                        <p:tgtEl>
                                          <p:spTgt spid="8222"/>
                                        </p:tgtEl>
                                        <p:attrNameLst>
                                          <p:attrName>style.visibility</p:attrName>
                                        </p:attrNameLst>
                                      </p:cBhvr>
                                      <p:to>
                                        <p:strVal val="visible"/>
                                      </p:to>
                                    </p:set>
                                    <p:animEffect transition="in" filter="slide(fromRight)">
                                      <p:cBhvr>
                                        <p:cTn id="11" dur="500"/>
                                        <p:tgtEl>
                                          <p:spTgt spid="8222"/>
                                        </p:tgtEl>
                                      </p:cBhvr>
                                    </p:animEffect>
                                  </p:childTnLst>
                                </p:cTn>
                              </p:par>
                            </p:childTnLst>
                          </p:cTn>
                        </p:par>
                        <p:par>
                          <p:cTn id="12" fill="hold">
                            <p:stCondLst>
                              <p:cond delay="2000"/>
                            </p:stCondLst>
                            <p:childTnLst>
                              <p:par>
                                <p:cTn id="13" presetID="12" presetClass="entr" presetSubtype="2" fill="hold" nodeType="afterEffect">
                                  <p:stCondLst>
                                    <p:cond delay="0"/>
                                  </p:stCondLst>
                                  <p:childTnLst>
                                    <p:set>
                                      <p:cBhvr>
                                        <p:cTn id="14" dur="1" fill="hold">
                                          <p:stCondLst>
                                            <p:cond delay="0"/>
                                          </p:stCondLst>
                                        </p:cTn>
                                        <p:tgtEl>
                                          <p:spTgt spid="8221"/>
                                        </p:tgtEl>
                                        <p:attrNameLst>
                                          <p:attrName>style.visibility</p:attrName>
                                        </p:attrNameLst>
                                      </p:cBhvr>
                                      <p:to>
                                        <p:strVal val="visible"/>
                                      </p:to>
                                    </p:set>
                                    <p:animEffect transition="in" filter="slide(fromRight)">
                                      <p:cBhvr>
                                        <p:cTn id="15" dur="500"/>
                                        <p:tgtEl>
                                          <p:spTgt spid="8221"/>
                                        </p:tgtEl>
                                      </p:cBhvr>
                                    </p:animEffect>
                                  </p:childTnLst>
                                </p:cTn>
                              </p:par>
                            </p:childTnLst>
                          </p:cTn>
                        </p:par>
                        <p:par>
                          <p:cTn id="16" fill="hold">
                            <p:stCondLst>
                              <p:cond delay="2500"/>
                            </p:stCondLst>
                            <p:childTnLst>
                              <p:par>
                                <p:cTn id="17" presetID="12" presetClass="entr" presetSubtype="2" fill="hold" nodeType="afterEffect">
                                  <p:stCondLst>
                                    <p:cond delay="0"/>
                                  </p:stCondLst>
                                  <p:childTnLst>
                                    <p:set>
                                      <p:cBhvr>
                                        <p:cTn id="18" dur="1" fill="hold">
                                          <p:stCondLst>
                                            <p:cond delay="0"/>
                                          </p:stCondLst>
                                        </p:cTn>
                                        <p:tgtEl>
                                          <p:spTgt spid="8223"/>
                                        </p:tgtEl>
                                        <p:attrNameLst>
                                          <p:attrName>style.visibility</p:attrName>
                                        </p:attrNameLst>
                                      </p:cBhvr>
                                      <p:to>
                                        <p:strVal val="visible"/>
                                      </p:to>
                                    </p:set>
                                    <p:animEffect transition="in" filter="slide(fromRight)">
                                      <p:cBhvr>
                                        <p:cTn id="19" dur="500"/>
                                        <p:tgtEl>
                                          <p:spTgt spid="8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2"/>
          <p:cNvSpPr txBox="1">
            <a:spLocks noChangeArrowheads="1"/>
          </p:cNvSpPr>
          <p:nvPr/>
        </p:nvSpPr>
        <p:spPr bwMode="auto">
          <a:xfrm>
            <a:off x="457200" y="1905000"/>
            <a:ext cx="4876800" cy="4838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salida son componentes electronicos </a:t>
            </a:r>
            <a:r>
              <a:rPr kumimoji="1" lang="es-MX" sz="2400" b="1">
                <a:solidFill>
                  <a:srgbClr val="FF9900"/>
                </a:solidFill>
                <a:latin typeface="Verdana"/>
              </a:rPr>
              <a:t>conectados a la tarjeta madre</a:t>
            </a:r>
            <a:r>
              <a:rPr kumimoji="1" lang="es-MX" sz="2400" b="1">
                <a:solidFill>
                  <a:schemeClr val="folHlink"/>
                </a:solidFill>
                <a:latin typeface="Verdana"/>
              </a:rPr>
              <a:t>, cuya función es </a:t>
            </a:r>
            <a:r>
              <a:rPr kumimoji="1" lang="es-MX" sz="2400" b="1">
                <a:solidFill>
                  <a:srgbClr val="FF9900"/>
                </a:solidFill>
                <a:latin typeface="Verdana"/>
              </a:rPr>
              <a:t>permitir que la computadora proporcione al usuario información </a:t>
            </a:r>
            <a:r>
              <a:rPr kumimoji="1" lang="es-MX" sz="2400" b="1">
                <a:solidFill>
                  <a:schemeClr val="folHlink"/>
                </a:solidFill>
                <a:latin typeface="Verdana"/>
              </a:rPr>
              <a:t>sobre los procesos en curso y resultados de las tareas terminadas.</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Los más comunes son monitor e impresora.</a:t>
            </a:r>
          </a:p>
        </p:txBody>
      </p:sp>
      <p:pic>
        <p:nvPicPr>
          <p:cNvPr id="9223" name="Picture 7" descr="ARRWN025"/>
          <p:cNvPicPr>
            <a:picLocks noChangeAspect="1" noChangeArrowheads="1"/>
          </p:cNvPicPr>
          <p:nvPr/>
        </p:nvPicPr>
        <p:blipFill>
          <a:blip r:embed="rId3"/>
          <a:srcRect/>
          <a:stretch>
            <a:fillRect/>
          </a:stretch>
        </p:blipFill>
        <p:spPr bwMode="auto">
          <a:xfrm>
            <a:off x="6781800" y="2971800"/>
            <a:ext cx="457200" cy="219075"/>
          </a:xfrm>
          <a:prstGeom prst="rect">
            <a:avLst/>
          </a:prstGeom>
          <a:noFill/>
        </p:spPr>
      </p:pic>
      <p:pic>
        <p:nvPicPr>
          <p:cNvPr id="9227" name="Picture 11" descr="ARRWN025"/>
          <p:cNvPicPr>
            <a:picLocks noChangeAspect="1" noChangeArrowheads="1"/>
          </p:cNvPicPr>
          <p:nvPr/>
        </p:nvPicPr>
        <p:blipFill>
          <a:blip r:embed="rId3"/>
          <a:srcRect/>
          <a:stretch>
            <a:fillRect/>
          </a:stretch>
        </p:blipFill>
        <p:spPr bwMode="auto">
          <a:xfrm>
            <a:off x="7467600" y="2971800"/>
            <a:ext cx="457200" cy="219075"/>
          </a:xfrm>
          <a:prstGeom prst="rect">
            <a:avLst/>
          </a:prstGeom>
          <a:noFill/>
        </p:spPr>
      </p:pic>
      <p:pic>
        <p:nvPicPr>
          <p:cNvPr id="9228" name="Picture 12" descr="ARRWN025"/>
          <p:cNvPicPr>
            <a:picLocks noChangeAspect="1" noChangeArrowheads="1"/>
          </p:cNvPicPr>
          <p:nvPr/>
        </p:nvPicPr>
        <p:blipFill>
          <a:blip r:embed="rId3"/>
          <a:srcRect/>
          <a:stretch>
            <a:fillRect/>
          </a:stretch>
        </p:blipFill>
        <p:spPr bwMode="auto">
          <a:xfrm>
            <a:off x="6019800" y="2971800"/>
            <a:ext cx="457200" cy="219075"/>
          </a:xfrm>
          <a:prstGeom prst="rect">
            <a:avLst/>
          </a:prstGeom>
          <a:noFill/>
        </p:spPr>
      </p:pic>
      <p:sp>
        <p:nvSpPr>
          <p:cNvPr id="13318" name="Text Box 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3319" name="Text Box 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pic>
        <p:nvPicPr>
          <p:cNvPr id="13320" name="Picture 17" descr="CMENO118"/>
          <p:cNvPicPr>
            <a:picLocks noChangeAspect="1" noChangeArrowheads="1"/>
          </p:cNvPicPr>
          <p:nvPr/>
        </p:nvPicPr>
        <p:blipFill>
          <a:blip r:embed="rId4"/>
          <a:srcRect/>
          <a:stretch>
            <a:fillRect/>
          </a:stretch>
        </p:blipFill>
        <p:spPr bwMode="auto">
          <a:xfrm>
            <a:off x="5791200" y="3436938"/>
            <a:ext cx="2743200" cy="21923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dissolve">
                                      <p:cBhvr>
                                        <p:cTn id="7" dur="500"/>
                                        <p:tgtEl>
                                          <p:spTgt spid="9221"/>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9228"/>
                                        </p:tgtEl>
                                        <p:attrNameLst>
                                          <p:attrName>style.visibility</p:attrName>
                                        </p:attrNameLst>
                                      </p:cBhvr>
                                      <p:to>
                                        <p:strVal val="visible"/>
                                      </p:to>
                                    </p:set>
                                    <p:animEffect transition="in" filter="slide(fromLeft)">
                                      <p:cBhvr>
                                        <p:cTn id="11" dur="500"/>
                                        <p:tgtEl>
                                          <p:spTgt spid="922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223"/>
                                        </p:tgtEl>
                                        <p:attrNameLst>
                                          <p:attrName>style.visibility</p:attrName>
                                        </p:attrNameLst>
                                      </p:cBhvr>
                                      <p:to>
                                        <p:strVal val="visible"/>
                                      </p:to>
                                    </p:set>
                                    <p:animEffect transition="in" filter="slide(fromLeft)">
                                      <p:cBhvr>
                                        <p:cTn id="15" dur="500"/>
                                        <p:tgtEl>
                                          <p:spTgt spid="9223"/>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9227"/>
                                        </p:tgtEl>
                                        <p:attrNameLst>
                                          <p:attrName>style.visibility</p:attrName>
                                        </p:attrNameLst>
                                      </p:cBhvr>
                                      <p:to>
                                        <p:strVal val="visible"/>
                                      </p:to>
                                    </p:set>
                                    <p:animEffect transition="in" filter="slide(fromLeft)">
                                      <p:cBhvr>
                                        <p:cTn id="19" dur="500"/>
                                        <p:tgtEl>
                                          <p:spTgt spid="9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2"/>
          <p:cNvSpPr txBox="1">
            <a:spLocks noChangeArrowheads="1"/>
          </p:cNvSpPr>
          <p:nvPr/>
        </p:nvSpPr>
        <p:spPr bwMode="auto">
          <a:xfrm>
            <a:off x="381000" y="2514600"/>
            <a:ext cx="5029200" cy="3743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folHlink"/>
                </a:solidFill>
                <a:latin typeface="Verdana"/>
              </a:rPr>
              <a:t>Los dispositivos de entrada y salida son componentes electrónicos </a:t>
            </a:r>
            <a:r>
              <a:rPr kumimoji="1" lang="es-MX" sz="2400" b="1">
                <a:solidFill>
                  <a:srgbClr val="FF9900"/>
                </a:solidFill>
                <a:latin typeface="Verdana"/>
              </a:rPr>
              <a:t>conectados a la tarjeta madre</a:t>
            </a:r>
            <a:r>
              <a:rPr kumimoji="1" lang="es-MX" sz="2400" b="1">
                <a:solidFill>
                  <a:schemeClr val="folHlink"/>
                </a:solidFill>
                <a:latin typeface="Verdana"/>
              </a:rPr>
              <a:t>, que </a:t>
            </a:r>
            <a:r>
              <a:rPr kumimoji="1" lang="es-MX" sz="2400" b="1">
                <a:solidFill>
                  <a:srgbClr val="FF9900"/>
                </a:solidFill>
                <a:latin typeface="Verdana"/>
              </a:rPr>
              <a:t>proporcionan funciones tanto de entrada como de salida</a:t>
            </a:r>
            <a:r>
              <a:rPr kumimoji="1" lang="es-MX" sz="2400" b="1">
                <a:solidFill>
                  <a:schemeClr val="folHlink"/>
                </a:solidFill>
                <a:latin typeface="Verdana"/>
              </a:rPr>
              <a:t>.</a:t>
            </a:r>
          </a:p>
          <a:p>
            <a:pPr algn="ctr" fontAlgn="base">
              <a:spcBef>
                <a:spcPct val="0"/>
              </a:spcBef>
              <a:spcAft>
                <a:spcPct val="0"/>
              </a:spcAft>
            </a:pPr>
            <a:endParaRPr kumimoji="1" lang="es-MX" sz="2400" b="1">
              <a:solidFill>
                <a:schemeClr val="folHlink"/>
              </a:solidFill>
              <a:latin typeface="Verdana"/>
            </a:endParaRPr>
          </a:p>
          <a:p>
            <a:pPr algn="ctr" fontAlgn="base">
              <a:spcBef>
                <a:spcPct val="0"/>
              </a:spcBef>
              <a:spcAft>
                <a:spcPct val="0"/>
              </a:spcAft>
            </a:pPr>
            <a:r>
              <a:rPr kumimoji="1" lang="es-MX" sz="2400" b="1">
                <a:solidFill>
                  <a:schemeClr val="folHlink"/>
                </a:solidFill>
                <a:latin typeface="Verdana"/>
              </a:rPr>
              <a:t>El más común es el monitor sensible al tacto.</a:t>
            </a:r>
          </a:p>
        </p:txBody>
      </p:sp>
      <p:pic>
        <p:nvPicPr>
          <p:cNvPr id="10245" name="Picture 5" descr="ARRWN025"/>
          <p:cNvPicPr>
            <a:picLocks noChangeAspect="1" noChangeArrowheads="1"/>
          </p:cNvPicPr>
          <p:nvPr/>
        </p:nvPicPr>
        <p:blipFill>
          <a:blip r:embed="rId3"/>
          <a:srcRect/>
          <a:stretch>
            <a:fillRect/>
          </a:stretch>
        </p:blipFill>
        <p:spPr bwMode="auto">
          <a:xfrm>
            <a:off x="6781800" y="5495925"/>
            <a:ext cx="457200" cy="219075"/>
          </a:xfrm>
          <a:prstGeom prst="rect">
            <a:avLst/>
          </a:prstGeom>
          <a:noFill/>
        </p:spPr>
      </p:pic>
      <p:pic>
        <p:nvPicPr>
          <p:cNvPr id="10246" name="Picture 6" descr="ARRWN025"/>
          <p:cNvPicPr>
            <a:picLocks noChangeAspect="1" noChangeArrowheads="1"/>
          </p:cNvPicPr>
          <p:nvPr/>
        </p:nvPicPr>
        <p:blipFill>
          <a:blip r:embed="rId3"/>
          <a:srcRect/>
          <a:stretch>
            <a:fillRect/>
          </a:stretch>
        </p:blipFill>
        <p:spPr bwMode="auto">
          <a:xfrm>
            <a:off x="7467600" y="5495925"/>
            <a:ext cx="457200" cy="219075"/>
          </a:xfrm>
          <a:prstGeom prst="rect">
            <a:avLst/>
          </a:prstGeom>
          <a:noFill/>
        </p:spPr>
      </p:pic>
      <p:pic>
        <p:nvPicPr>
          <p:cNvPr id="10247" name="Picture 7" descr="ARRWN025"/>
          <p:cNvPicPr>
            <a:picLocks noChangeAspect="1" noChangeArrowheads="1"/>
          </p:cNvPicPr>
          <p:nvPr/>
        </p:nvPicPr>
        <p:blipFill>
          <a:blip r:embed="rId3"/>
          <a:srcRect/>
          <a:stretch>
            <a:fillRect/>
          </a:stretch>
        </p:blipFill>
        <p:spPr bwMode="auto">
          <a:xfrm>
            <a:off x="6019800" y="5495925"/>
            <a:ext cx="457200" cy="219075"/>
          </a:xfrm>
          <a:prstGeom prst="rect">
            <a:avLst/>
          </a:prstGeom>
          <a:noFill/>
        </p:spPr>
      </p:pic>
      <p:pic>
        <p:nvPicPr>
          <p:cNvPr id="14342" name="Picture 8" descr="CMENO118"/>
          <p:cNvPicPr>
            <a:picLocks noChangeAspect="1" noChangeArrowheads="1"/>
          </p:cNvPicPr>
          <p:nvPr/>
        </p:nvPicPr>
        <p:blipFill>
          <a:blip r:embed="rId4"/>
          <a:srcRect/>
          <a:stretch>
            <a:fillRect/>
          </a:stretch>
        </p:blipFill>
        <p:spPr bwMode="auto">
          <a:xfrm>
            <a:off x="5638800" y="3124200"/>
            <a:ext cx="2743200" cy="2192338"/>
          </a:xfrm>
          <a:prstGeom prst="rect">
            <a:avLst/>
          </a:prstGeom>
          <a:noFill/>
        </p:spPr>
      </p:pic>
      <p:pic>
        <p:nvPicPr>
          <p:cNvPr id="10249" name="Picture 9" descr="ARRWN027"/>
          <p:cNvPicPr>
            <a:picLocks noChangeAspect="1" noChangeArrowheads="1"/>
          </p:cNvPicPr>
          <p:nvPr/>
        </p:nvPicPr>
        <p:blipFill>
          <a:blip r:embed="rId5"/>
          <a:srcRect/>
          <a:stretch>
            <a:fillRect/>
          </a:stretch>
        </p:blipFill>
        <p:spPr bwMode="auto">
          <a:xfrm>
            <a:off x="6705600" y="2819400"/>
            <a:ext cx="457200" cy="219075"/>
          </a:xfrm>
          <a:prstGeom prst="rect">
            <a:avLst/>
          </a:prstGeom>
          <a:noFill/>
        </p:spPr>
      </p:pic>
      <p:pic>
        <p:nvPicPr>
          <p:cNvPr id="10250" name="Picture 10" descr="ARRWN027"/>
          <p:cNvPicPr>
            <a:picLocks noChangeAspect="1" noChangeArrowheads="1"/>
          </p:cNvPicPr>
          <p:nvPr/>
        </p:nvPicPr>
        <p:blipFill>
          <a:blip r:embed="rId5"/>
          <a:srcRect/>
          <a:stretch>
            <a:fillRect/>
          </a:stretch>
        </p:blipFill>
        <p:spPr bwMode="auto">
          <a:xfrm>
            <a:off x="7391400" y="2819400"/>
            <a:ext cx="457200" cy="219075"/>
          </a:xfrm>
          <a:prstGeom prst="rect">
            <a:avLst/>
          </a:prstGeom>
          <a:noFill/>
        </p:spPr>
      </p:pic>
      <p:pic>
        <p:nvPicPr>
          <p:cNvPr id="10251" name="Picture 11" descr="ARRWN027"/>
          <p:cNvPicPr>
            <a:picLocks noChangeAspect="1" noChangeArrowheads="1"/>
          </p:cNvPicPr>
          <p:nvPr/>
        </p:nvPicPr>
        <p:blipFill>
          <a:blip r:embed="rId5"/>
          <a:srcRect/>
          <a:stretch>
            <a:fillRect/>
          </a:stretch>
        </p:blipFill>
        <p:spPr bwMode="auto">
          <a:xfrm>
            <a:off x="5943600" y="2819400"/>
            <a:ext cx="457200" cy="219075"/>
          </a:xfrm>
          <a:prstGeom prst="rect">
            <a:avLst/>
          </a:prstGeom>
          <a:noFill/>
        </p:spPr>
      </p:pic>
      <p:sp>
        <p:nvSpPr>
          <p:cNvPr id="14346" name="Text Box 10"/>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4347" name="Text Box 11"/>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ssolve">
                                      <p:cBhvr>
                                        <p:cTn id="7" dur="500"/>
                                        <p:tgtEl>
                                          <p:spTgt spid="10244"/>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10251"/>
                                        </p:tgtEl>
                                        <p:attrNameLst>
                                          <p:attrName>style.visibility</p:attrName>
                                        </p:attrNameLst>
                                      </p:cBhvr>
                                      <p:to>
                                        <p:strVal val="visible"/>
                                      </p:to>
                                    </p:set>
                                    <p:animEffect transition="in" filter="slide(fromRight)">
                                      <p:cBhvr>
                                        <p:cTn id="11" dur="500"/>
                                        <p:tgtEl>
                                          <p:spTgt spid="10251"/>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10249"/>
                                        </p:tgtEl>
                                        <p:attrNameLst>
                                          <p:attrName>style.visibility</p:attrName>
                                        </p:attrNameLst>
                                      </p:cBhvr>
                                      <p:to>
                                        <p:strVal val="visible"/>
                                      </p:to>
                                    </p:set>
                                    <p:animEffect transition="in" filter="slide(fromRight)">
                                      <p:cBhvr>
                                        <p:cTn id="15" dur="500"/>
                                        <p:tgtEl>
                                          <p:spTgt spid="10249"/>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slide(fromRight)">
                                      <p:cBhvr>
                                        <p:cTn id="19" dur="500"/>
                                        <p:tgtEl>
                                          <p:spTgt spid="10250"/>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10246"/>
                                        </p:tgtEl>
                                        <p:attrNameLst>
                                          <p:attrName>style.visibility</p:attrName>
                                        </p:attrNameLst>
                                      </p:cBhvr>
                                      <p:to>
                                        <p:strVal val="visible"/>
                                      </p:to>
                                    </p:set>
                                    <p:animEffect transition="in" filter="slide(fromLeft)">
                                      <p:cBhvr>
                                        <p:cTn id="23" dur="500"/>
                                        <p:tgtEl>
                                          <p:spTgt spid="10246"/>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0245"/>
                                        </p:tgtEl>
                                        <p:attrNameLst>
                                          <p:attrName>style.visibility</p:attrName>
                                        </p:attrNameLst>
                                      </p:cBhvr>
                                      <p:to>
                                        <p:strVal val="visible"/>
                                      </p:to>
                                    </p:set>
                                    <p:animEffect transition="in" filter="slide(fromLeft)">
                                      <p:cBhvr>
                                        <p:cTn id="27" dur="500"/>
                                        <p:tgtEl>
                                          <p:spTgt spid="10245"/>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10247"/>
                                        </p:tgtEl>
                                        <p:attrNameLst>
                                          <p:attrName>style.visibility</p:attrName>
                                        </p:attrNameLst>
                                      </p:cBhvr>
                                      <p:to>
                                        <p:strVal val="visible"/>
                                      </p:to>
                                    </p:set>
                                    <p:animEffect transition="in" filter="slide(fromLeft)">
                                      <p:cBhvr>
                                        <p:cTn id="31" dur="500"/>
                                        <p:tgtEl>
                                          <p:spTgt spid="1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PERIF032"/>
          <p:cNvPicPr>
            <a:picLocks noChangeAspect="1" noChangeArrowheads="1"/>
          </p:cNvPicPr>
          <p:nvPr/>
        </p:nvPicPr>
        <p:blipFill>
          <a:blip r:embed="rId3"/>
          <a:srcRect/>
          <a:stretch>
            <a:fillRect/>
          </a:stretch>
        </p:blipFill>
        <p:spPr bwMode="auto">
          <a:xfrm>
            <a:off x="914400" y="2057400"/>
            <a:ext cx="8001000" cy="3030538"/>
          </a:xfrm>
          <a:prstGeom prst="rect">
            <a:avLst/>
          </a:prstGeom>
          <a:noFill/>
        </p:spPr>
      </p:pic>
      <p:sp>
        <p:nvSpPr>
          <p:cNvPr id="12295" name="Text Box 3"/>
          <p:cNvSpPr txBox="1">
            <a:spLocks noChangeArrowheads="1"/>
          </p:cNvSpPr>
          <p:nvPr/>
        </p:nvSpPr>
        <p:spPr bwMode="auto">
          <a:xfrm>
            <a:off x="8382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alfanuméricas</a:t>
            </a:r>
            <a:endParaRPr kumimoji="1" lang="es-MX" sz="2000">
              <a:solidFill>
                <a:schemeClr val="accent2"/>
              </a:solidFill>
              <a:latin typeface="Verdana"/>
            </a:endParaRPr>
          </a:p>
        </p:txBody>
      </p:sp>
      <p:grpSp>
        <p:nvGrpSpPr>
          <p:cNvPr id="2" name="Group 4"/>
          <p:cNvGrpSpPr>
            <a:grpSpLocks/>
          </p:cNvGrpSpPr>
          <p:nvPr/>
        </p:nvGrpSpPr>
        <p:grpSpPr bwMode="auto">
          <a:xfrm>
            <a:off x="1143000" y="3124200"/>
            <a:ext cx="4876800" cy="1752600"/>
            <a:chOff x="720" y="1968"/>
            <a:chExt cx="3072" cy="1104"/>
          </a:xfrm>
        </p:grpSpPr>
        <p:sp>
          <p:nvSpPr>
            <p:cNvPr id="15393" name="Line 33"/>
            <p:cNvSpPr>
              <a:spLocks noChangeShapeType="1"/>
            </p:cNvSpPr>
            <p:nvPr/>
          </p:nvSpPr>
          <p:spPr bwMode="auto">
            <a:xfrm>
              <a:off x="720" y="1968"/>
              <a:ext cx="3072" cy="0"/>
            </a:xfrm>
            <a:prstGeom prst="line">
              <a:avLst/>
            </a:prstGeom>
            <a:noFill/>
            <a:ln w="31750">
              <a:solidFill>
                <a:srgbClr val="FF0000"/>
              </a:solidFill>
              <a:miter lim="800000"/>
              <a:headEnd/>
              <a:tailEnd/>
            </a:ln>
          </p:spPr>
          <p:txBody>
            <a:bodyPr wrap="none"/>
            <a:lstStyle/>
            <a:p>
              <a:endParaRPr lang="es-MX"/>
            </a:p>
          </p:txBody>
        </p:sp>
        <p:sp>
          <p:nvSpPr>
            <p:cNvPr id="15394" name="Line 34"/>
            <p:cNvSpPr>
              <a:spLocks noChangeShapeType="1"/>
            </p:cNvSpPr>
            <p:nvPr/>
          </p:nvSpPr>
          <p:spPr bwMode="auto">
            <a:xfrm>
              <a:off x="720" y="1968"/>
              <a:ext cx="0" cy="240"/>
            </a:xfrm>
            <a:prstGeom prst="line">
              <a:avLst/>
            </a:prstGeom>
            <a:noFill/>
            <a:ln w="31750">
              <a:solidFill>
                <a:srgbClr val="FF0000"/>
              </a:solidFill>
              <a:miter lim="800000"/>
              <a:headEnd/>
              <a:tailEnd/>
            </a:ln>
          </p:spPr>
          <p:txBody>
            <a:bodyPr wrap="none"/>
            <a:lstStyle/>
            <a:p>
              <a:endParaRPr lang="es-MX"/>
            </a:p>
          </p:txBody>
        </p:sp>
        <p:sp>
          <p:nvSpPr>
            <p:cNvPr id="15395" name="Line 35"/>
            <p:cNvSpPr>
              <a:spLocks noChangeShapeType="1"/>
            </p:cNvSpPr>
            <p:nvPr/>
          </p:nvSpPr>
          <p:spPr bwMode="auto">
            <a:xfrm>
              <a:off x="3792" y="1968"/>
              <a:ext cx="0" cy="624"/>
            </a:xfrm>
            <a:prstGeom prst="line">
              <a:avLst/>
            </a:prstGeom>
            <a:noFill/>
            <a:ln w="31750">
              <a:solidFill>
                <a:srgbClr val="FF0000"/>
              </a:solidFill>
              <a:miter lim="800000"/>
              <a:headEnd/>
              <a:tailEnd/>
            </a:ln>
          </p:spPr>
          <p:txBody>
            <a:bodyPr wrap="none"/>
            <a:lstStyle/>
            <a:p>
              <a:endParaRPr lang="es-MX"/>
            </a:p>
          </p:txBody>
        </p:sp>
        <p:sp>
          <p:nvSpPr>
            <p:cNvPr id="15396" name="Line 36"/>
            <p:cNvSpPr>
              <a:spLocks noChangeShapeType="1"/>
            </p:cNvSpPr>
            <p:nvPr/>
          </p:nvSpPr>
          <p:spPr bwMode="auto">
            <a:xfrm>
              <a:off x="1056" y="2208"/>
              <a:ext cx="0" cy="192"/>
            </a:xfrm>
            <a:prstGeom prst="line">
              <a:avLst/>
            </a:prstGeom>
            <a:noFill/>
            <a:ln w="31750">
              <a:solidFill>
                <a:srgbClr val="FF0000"/>
              </a:solidFill>
              <a:miter lim="800000"/>
              <a:headEnd/>
              <a:tailEnd/>
            </a:ln>
          </p:spPr>
          <p:txBody>
            <a:bodyPr wrap="none"/>
            <a:lstStyle/>
            <a:p>
              <a:endParaRPr lang="es-MX"/>
            </a:p>
          </p:txBody>
        </p:sp>
        <p:sp>
          <p:nvSpPr>
            <p:cNvPr id="15397" name="Line 37"/>
            <p:cNvSpPr>
              <a:spLocks noChangeShapeType="1"/>
            </p:cNvSpPr>
            <p:nvPr/>
          </p:nvSpPr>
          <p:spPr bwMode="auto">
            <a:xfrm>
              <a:off x="1152" y="2400"/>
              <a:ext cx="0" cy="240"/>
            </a:xfrm>
            <a:prstGeom prst="line">
              <a:avLst/>
            </a:prstGeom>
            <a:noFill/>
            <a:ln w="31750">
              <a:solidFill>
                <a:srgbClr val="FF0000"/>
              </a:solidFill>
              <a:miter lim="800000"/>
              <a:headEnd/>
              <a:tailEnd/>
            </a:ln>
          </p:spPr>
          <p:txBody>
            <a:bodyPr wrap="none"/>
            <a:lstStyle/>
            <a:p>
              <a:endParaRPr lang="es-MX"/>
            </a:p>
          </p:txBody>
        </p:sp>
        <p:sp>
          <p:nvSpPr>
            <p:cNvPr id="15398" name="Line 38"/>
            <p:cNvSpPr>
              <a:spLocks noChangeShapeType="1"/>
            </p:cNvSpPr>
            <p:nvPr/>
          </p:nvSpPr>
          <p:spPr bwMode="auto">
            <a:xfrm>
              <a:off x="1248" y="2640"/>
              <a:ext cx="0" cy="192"/>
            </a:xfrm>
            <a:prstGeom prst="line">
              <a:avLst/>
            </a:prstGeom>
            <a:noFill/>
            <a:ln w="31750">
              <a:solidFill>
                <a:srgbClr val="FF0000"/>
              </a:solidFill>
              <a:miter lim="800000"/>
              <a:headEnd/>
              <a:tailEnd/>
            </a:ln>
          </p:spPr>
          <p:txBody>
            <a:bodyPr wrap="none"/>
            <a:lstStyle/>
            <a:p>
              <a:endParaRPr lang="es-MX"/>
            </a:p>
          </p:txBody>
        </p:sp>
        <p:sp>
          <p:nvSpPr>
            <p:cNvPr id="15399" name="Line 39"/>
            <p:cNvSpPr>
              <a:spLocks noChangeShapeType="1"/>
            </p:cNvSpPr>
            <p:nvPr/>
          </p:nvSpPr>
          <p:spPr bwMode="auto">
            <a:xfrm>
              <a:off x="1584" y="2832"/>
              <a:ext cx="0" cy="240"/>
            </a:xfrm>
            <a:prstGeom prst="line">
              <a:avLst/>
            </a:prstGeom>
            <a:noFill/>
            <a:ln w="31750">
              <a:solidFill>
                <a:srgbClr val="FF0000"/>
              </a:solidFill>
              <a:miter lim="800000"/>
              <a:headEnd/>
              <a:tailEnd/>
            </a:ln>
          </p:spPr>
          <p:txBody>
            <a:bodyPr wrap="none"/>
            <a:lstStyle/>
            <a:p>
              <a:endParaRPr lang="es-MX"/>
            </a:p>
          </p:txBody>
        </p:sp>
        <p:sp>
          <p:nvSpPr>
            <p:cNvPr id="15400" name="Line 40"/>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401" name="Line 41"/>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402" name="Line 42"/>
            <p:cNvSpPr>
              <a:spLocks noChangeShapeType="1"/>
            </p:cNvSpPr>
            <p:nvPr/>
          </p:nvSpPr>
          <p:spPr bwMode="auto">
            <a:xfrm>
              <a:off x="1584" y="3072"/>
              <a:ext cx="1392" cy="0"/>
            </a:xfrm>
            <a:prstGeom prst="line">
              <a:avLst/>
            </a:prstGeom>
            <a:noFill/>
            <a:ln w="31750">
              <a:solidFill>
                <a:srgbClr val="FF0000"/>
              </a:solidFill>
              <a:miter lim="800000"/>
              <a:headEnd/>
              <a:tailEnd/>
            </a:ln>
          </p:spPr>
          <p:txBody>
            <a:bodyPr wrap="none"/>
            <a:lstStyle/>
            <a:p>
              <a:endParaRPr lang="es-MX"/>
            </a:p>
          </p:txBody>
        </p:sp>
        <p:sp>
          <p:nvSpPr>
            <p:cNvPr id="15403" name="Line 43"/>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404" name="Line 44"/>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sp>
          <p:nvSpPr>
            <p:cNvPr id="15405" name="Line 45"/>
            <p:cNvSpPr>
              <a:spLocks noChangeShapeType="1"/>
            </p:cNvSpPr>
            <p:nvPr/>
          </p:nvSpPr>
          <p:spPr bwMode="auto">
            <a:xfrm>
              <a:off x="1248" y="2832"/>
              <a:ext cx="336" cy="0"/>
            </a:xfrm>
            <a:prstGeom prst="line">
              <a:avLst/>
            </a:prstGeom>
            <a:noFill/>
            <a:ln w="31750">
              <a:solidFill>
                <a:srgbClr val="FF0000"/>
              </a:solidFill>
              <a:miter lim="800000"/>
              <a:headEnd/>
              <a:tailEnd/>
            </a:ln>
          </p:spPr>
          <p:txBody>
            <a:bodyPr wrap="none"/>
            <a:lstStyle/>
            <a:p>
              <a:endParaRPr lang="es-MX"/>
            </a:p>
          </p:txBody>
        </p:sp>
        <p:sp>
          <p:nvSpPr>
            <p:cNvPr id="15406" name="Line 46"/>
            <p:cNvSpPr>
              <a:spLocks noChangeShapeType="1"/>
            </p:cNvSpPr>
            <p:nvPr/>
          </p:nvSpPr>
          <p:spPr bwMode="auto">
            <a:xfrm>
              <a:off x="720" y="2208"/>
              <a:ext cx="336" cy="0"/>
            </a:xfrm>
            <a:prstGeom prst="line">
              <a:avLst/>
            </a:prstGeom>
            <a:noFill/>
            <a:ln w="31750">
              <a:solidFill>
                <a:srgbClr val="FF0000"/>
              </a:solidFill>
              <a:miter lim="800000"/>
              <a:headEnd/>
              <a:tailEnd/>
            </a:ln>
          </p:spPr>
          <p:txBody>
            <a:bodyPr wrap="none"/>
            <a:lstStyle/>
            <a:p>
              <a:endParaRPr lang="es-MX"/>
            </a:p>
          </p:txBody>
        </p:sp>
        <p:sp>
          <p:nvSpPr>
            <p:cNvPr id="15407" name="Line 47"/>
            <p:cNvSpPr>
              <a:spLocks noChangeShapeType="1"/>
            </p:cNvSpPr>
            <p:nvPr/>
          </p:nvSpPr>
          <p:spPr bwMode="auto">
            <a:xfrm>
              <a:off x="1056" y="2400"/>
              <a:ext cx="96" cy="0"/>
            </a:xfrm>
            <a:prstGeom prst="line">
              <a:avLst/>
            </a:prstGeom>
            <a:noFill/>
            <a:ln w="31750">
              <a:solidFill>
                <a:srgbClr val="FF0000"/>
              </a:solidFill>
              <a:miter lim="800000"/>
              <a:headEnd/>
              <a:tailEnd/>
            </a:ln>
          </p:spPr>
          <p:txBody>
            <a:bodyPr wrap="none"/>
            <a:lstStyle/>
            <a:p>
              <a:endParaRPr lang="es-MX"/>
            </a:p>
          </p:txBody>
        </p:sp>
        <p:sp>
          <p:nvSpPr>
            <p:cNvPr id="15408" name="Line 48"/>
            <p:cNvSpPr>
              <a:spLocks noChangeShapeType="1"/>
            </p:cNvSpPr>
            <p:nvPr/>
          </p:nvSpPr>
          <p:spPr bwMode="auto">
            <a:xfrm>
              <a:off x="1152" y="2640"/>
              <a:ext cx="96" cy="0"/>
            </a:xfrm>
            <a:prstGeom prst="line">
              <a:avLst/>
            </a:prstGeom>
            <a:noFill/>
            <a:ln w="31750">
              <a:solidFill>
                <a:srgbClr val="FF0000"/>
              </a:solidFill>
              <a:miter lim="800000"/>
              <a:headEnd/>
              <a:tailEnd/>
            </a:ln>
          </p:spPr>
          <p:txBody>
            <a:bodyPr wrap="none"/>
            <a:lstStyle/>
            <a:p>
              <a:endParaRPr lang="es-MX"/>
            </a:p>
          </p:txBody>
        </p:sp>
      </p:grpSp>
      <p:grpSp>
        <p:nvGrpSpPr>
          <p:cNvPr id="3" name="Group 5"/>
          <p:cNvGrpSpPr>
            <a:grpSpLocks/>
          </p:cNvGrpSpPr>
          <p:nvPr/>
        </p:nvGrpSpPr>
        <p:grpSpPr bwMode="auto">
          <a:xfrm>
            <a:off x="1219200" y="4114800"/>
            <a:ext cx="4800600" cy="762000"/>
            <a:chOff x="768" y="2592"/>
            <a:chExt cx="3024" cy="480"/>
          </a:xfrm>
        </p:grpSpPr>
        <p:grpSp>
          <p:nvGrpSpPr>
            <p:cNvPr id="15379" name="Group 19"/>
            <p:cNvGrpSpPr>
              <a:grpSpLocks/>
            </p:cNvGrpSpPr>
            <p:nvPr/>
          </p:nvGrpSpPr>
          <p:grpSpPr bwMode="auto">
            <a:xfrm>
              <a:off x="2976" y="2592"/>
              <a:ext cx="816" cy="480"/>
              <a:chOff x="2976" y="2592"/>
              <a:chExt cx="816" cy="480"/>
            </a:xfrm>
          </p:grpSpPr>
          <p:sp>
            <p:nvSpPr>
              <p:cNvPr id="15387" name="Line 27"/>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8" name="Line 28"/>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9" name="Line 29"/>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90" name="Line 30"/>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91" name="Line 31"/>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92" name="Line 32"/>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nvGrpSpPr>
            <p:cNvPr id="15380" name="Group 20"/>
            <p:cNvGrpSpPr>
              <a:grpSpLocks/>
            </p:cNvGrpSpPr>
            <p:nvPr/>
          </p:nvGrpSpPr>
          <p:grpSpPr bwMode="auto">
            <a:xfrm flipH="1">
              <a:off x="768" y="2592"/>
              <a:ext cx="816" cy="480"/>
              <a:chOff x="2976" y="2592"/>
              <a:chExt cx="816" cy="480"/>
            </a:xfrm>
          </p:grpSpPr>
          <p:sp>
            <p:nvSpPr>
              <p:cNvPr id="15381" name="Line 21"/>
              <p:cNvSpPr>
                <a:spLocks noChangeShapeType="1"/>
              </p:cNvSpPr>
              <p:nvPr/>
            </p:nvSpPr>
            <p:spPr bwMode="auto">
              <a:xfrm>
                <a:off x="3792" y="2592"/>
                <a:ext cx="0" cy="480"/>
              </a:xfrm>
              <a:prstGeom prst="line">
                <a:avLst/>
              </a:prstGeom>
              <a:noFill/>
              <a:ln w="31750">
                <a:solidFill>
                  <a:srgbClr val="FF0000"/>
                </a:solidFill>
                <a:miter lim="800000"/>
                <a:headEnd/>
                <a:tailEnd/>
              </a:ln>
            </p:spPr>
            <p:txBody>
              <a:bodyPr wrap="none"/>
              <a:lstStyle/>
              <a:p>
                <a:endParaRPr lang="es-MX"/>
              </a:p>
            </p:txBody>
          </p:sp>
          <p:sp>
            <p:nvSpPr>
              <p:cNvPr id="15382" name="Line 22"/>
              <p:cNvSpPr>
                <a:spLocks noChangeShapeType="1"/>
              </p:cNvSpPr>
              <p:nvPr/>
            </p:nvSpPr>
            <p:spPr bwMode="auto">
              <a:xfrm>
                <a:off x="2976" y="2832"/>
                <a:ext cx="0" cy="240"/>
              </a:xfrm>
              <a:prstGeom prst="line">
                <a:avLst/>
              </a:prstGeom>
              <a:noFill/>
              <a:ln w="31750">
                <a:solidFill>
                  <a:srgbClr val="FF0000"/>
                </a:solidFill>
                <a:miter lim="800000"/>
                <a:headEnd/>
                <a:tailEnd/>
              </a:ln>
            </p:spPr>
            <p:txBody>
              <a:bodyPr wrap="none"/>
              <a:lstStyle/>
              <a:p>
                <a:endParaRPr lang="es-MX"/>
              </a:p>
            </p:txBody>
          </p:sp>
          <p:sp>
            <p:nvSpPr>
              <p:cNvPr id="15383" name="Line 23"/>
              <p:cNvSpPr>
                <a:spLocks noChangeShapeType="1"/>
              </p:cNvSpPr>
              <p:nvPr/>
            </p:nvSpPr>
            <p:spPr bwMode="auto">
              <a:xfrm>
                <a:off x="3264" y="2592"/>
                <a:ext cx="0" cy="240"/>
              </a:xfrm>
              <a:prstGeom prst="line">
                <a:avLst/>
              </a:prstGeom>
              <a:noFill/>
              <a:ln w="31750">
                <a:solidFill>
                  <a:srgbClr val="FF0000"/>
                </a:solidFill>
                <a:miter lim="800000"/>
                <a:headEnd/>
                <a:tailEnd/>
              </a:ln>
            </p:spPr>
            <p:txBody>
              <a:bodyPr wrap="none"/>
              <a:lstStyle/>
              <a:p>
                <a:endParaRPr lang="es-MX"/>
              </a:p>
            </p:txBody>
          </p:sp>
          <p:sp>
            <p:nvSpPr>
              <p:cNvPr id="15384" name="Line 24"/>
              <p:cNvSpPr>
                <a:spLocks noChangeShapeType="1"/>
              </p:cNvSpPr>
              <p:nvPr/>
            </p:nvSpPr>
            <p:spPr bwMode="auto">
              <a:xfrm>
                <a:off x="2976" y="3072"/>
                <a:ext cx="816" cy="0"/>
              </a:xfrm>
              <a:prstGeom prst="line">
                <a:avLst/>
              </a:prstGeom>
              <a:noFill/>
              <a:ln w="31750">
                <a:solidFill>
                  <a:srgbClr val="FF0000"/>
                </a:solidFill>
                <a:miter lim="800000"/>
                <a:headEnd/>
                <a:tailEnd/>
              </a:ln>
            </p:spPr>
            <p:txBody>
              <a:bodyPr wrap="none"/>
              <a:lstStyle/>
              <a:p>
                <a:endParaRPr lang="es-MX"/>
              </a:p>
            </p:txBody>
          </p:sp>
          <p:sp>
            <p:nvSpPr>
              <p:cNvPr id="15385" name="Line 25"/>
              <p:cNvSpPr>
                <a:spLocks noChangeShapeType="1"/>
              </p:cNvSpPr>
              <p:nvPr/>
            </p:nvSpPr>
            <p:spPr bwMode="auto">
              <a:xfrm>
                <a:off x="3264" y="2592"/>
                <a:ext cx="528" cy="0"/>
              </a:xfrm>
              <a:prstGeom prst="line">
                <a:avLst/>
              </a:prstGeom>
              <a:noFill/>
              <a:ln w="31750">
                <a:solidFill>
                  <a:srgbClr val="FF0000"/>
                </a:solidFill>
                <a:miter lim="800000"/>
                <a:headEnd/>
                <a:tailEnd/>
              </a:ln>
            </p:spPr>
            <p:txBody>
              <a:bodyPr wrap="none"/>
              <a:lstStyle/>
              <a:p>
                <a:endParaRPr lang="es-MX"/>
              </a:p>
            </p:txBody>
          </p:sp>
          <p:sp>
            <p:nvSpPr>
              <p:cNvPr id="15386" name="Line 26"/>
              <p:cNvSpPr>
                <a:spLocks noChangeShapeType="1"/>
              </p:cNvSpPr>
              <p:nvPr/>
            </p:nvSpPr>
            <p:spPr bwMode="auto">
              <a:xfrm>
                <a:off x="2976" y="2832"/>
                <a:ext cx="288" cy="0"/>
              </a:xfrm>
              <a:prstGeom prst="line">
                <a:avLst/>
              </a:prstGeom>
              <a:noFill/>
              <a:ln w="31750">
                <a:solidFill>
                  <a:srgbClr val="FF0000"/>
                </a:solidFill>
                <a:miter lim="800000"/>
                <a:headEnd/>
                <a:tailEnd/>
              </a:ln>
            </p:spPr>
            <p:txBody>
              <a:bodyPr wrap="none"/>
              <a:lstStyle/>
              <a:p>
                <a:endParaRPr lang="es-MX"/>
              </a:p>
            </p:txBody>
          </p:sp>
        </p:grpSp>
      </p:grpSp>
      <p:sp>
        <p:nvSpPr>
          <p:cNvPr id="12329" name="Text Box 6"/>
          <p:cNvSpPr txBox="1">
            <a:spLocks noChangeArrowheads="1"/>
          </p:cNvSpPr>
          <p:nvPr/>
        </p:nvSpPr>
        <p:spPr bwMode="auto">
          <a:xfrm>
            <a:off x="838200" y="57753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modificadoras</a:t>
            </a:r>
            <a:endParaRPr kumimoji="1" lang="es-MX" sz="2000">
              <a:solidFill>
                <a:schemeClr val="accent2"/>
              </a:solidFill>
              <a:latin typeface="Verdana"/>
            </a:endParaRPr>
          </a:p>
        </p:txBody>
      </p:sp>
      <p:sp>
        <p:nvSpPr>
          <p:cNvPr id="12330" name="Rectangle 7"/>
          <p:cNvSpPr>
            <a:spLocks noChangeArrowheads="1"/>
          </p:cNvSpPr>
          <p:nvPr/>
        </p:nvSpPr>
        <p:spPr bwMode="auto">
          <a:xfrm>
            <a:off x="7239000" y="3048000"/>
            <a:ext cx="14478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1" name="Text Box 8"/>
          <p:cNvSpPr txBox="1">
            <a:spLocks noChangeArrowheads="1"/>
          </p:cNvSpPr>
          <p:nvPr/>
        </p:nvSpPr>
        <p:spPr bwMode="auto">
          <a:xfrm>
            <a:off x="4343400" y="5289550"/>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de función</a:t>
            </a:r>
            <a:endParaRPr kumimoji="1" lang="es-MX" sz="2000">
              <a:solidFill>
                <a:schemeClr val="accent2"/>
              </a:solidFill>
              <a:latin typeface="Verdana"/>
            </a:endParaRPr>
          </a:p>
        </p:txBody>
      </p:sp>
      <p:sp>
        <p:nvSpPr>
          <p:cNvPr id="12332" name="Rectangle 9"/>
          <p:cNvSpPr>
            <a:spLocks noChangeArrowheads="1"/>
          </p:cNvSpPr>
          <p:nvPr/>
        </p:nvSpPr>
        <p:spPr bwMode="auto">
          <a:xfrm>
            <a:off x="1676400" y="2514600"/>
            <a:ext cx="4419600" cy="5334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3" name="Text Box 10"/>
          <p:cNvSpPr txBox="1">
            <a:spLocks noChangeArrowheads="1"/>
          </p:cNvSpPr>
          <p:nvPr/>
        </p:nvSpPr>
        <p:spPr bwMode="auto">
          <a:xfrm>
            <a:off x="4343400" y="5775325"/>
            <a:ext cx="47244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para movimiento del cursor</a:t>
            </a:r>
            <a:endParaRPr kumimoji="1" lang="es-MX" sz="2000">
              <a:solidFill>
                <a:schemeClr val="accent2"/>
              </a:solidFill>
              <a:latin typeface="Verdana"/>
            </a:endParaRPr>
          </a:p>
        </p:txBody>
      </p:sp>
      <p:sp>
        <p:nvSpPr>
          <p:cNvPr id="12334" name="Rectangle 11"/>
          <p:cNvSpPr>
            <a:spLocks noChangeArrowheads="1"/>
          </p:cNvSpPr>
          <p:nvPr/>
        </p:nvSpPr>
        <p:spPr bwMode="auto">
          <a:xfrm>
            <a:off x="6019800" y="3048000"/>
            <a:ext cx="1219200" cy="1905000"/>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2335" name="Text Box 12"/>
          <p:cNvSpPr txBox="1">
            <a:spLocks noChangeArrowheads="1"/>
          </p:cNvSpPr>
          <p:nvPr/>
        </p:nvSpPr>
        <p:spPr bwMode="auto">
          <a:xfrm>
            <a:off x="838200" y="6232525"/>
            <a:ext cx="29718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Teclado numérico</a:t>
            </a:r>
            <a:endParaRPr kumimoji="1" lang="es-MX" sz="2000">
              <a:solidFill>
                <a:schemeClr val="accent2"/>
              </a:solidFill>
              <a:latin typeface="Verdana"/>
            </a:endParaRPr>
          </a:p>
        </p:txBody>
      </p:sp>
      <p:grpSp>
        <p:nvGrpSpPr>
          <p:cNvPr id="6" name="Group 13"/>
          <p:cNvGrpSpPr>
            <a:grpSpLocks/>
          </p:cNvGrpSpPr>
          <p:nvPr/>
        </p:nvGrpSpPr>
        <p:grpSpPr bwMode="auto">
          <a:xfrm>
            <a:off x="1143000" y="2514600"/>
            <a:ext cx="6096000" cy="533400"/>
            <a:chOff x="720" y="1584"/>
            <a:chExt cx="3840" cy="336"/>
          </a:xfrm>
        </p:grpSpPr>
        <p:sp>
          <p:nvSpPr>
            <p:cNvPr id="15377" name="Rectangle 17"/>
            <p:cNvSpPr>
              <a:spLocks noChangeArrowheads="1"/>
            </p:cNvSpPr>
            <p:nvPr/>
          </p:nvSpPr>
          <p:spPr bwMode="auto">
            <a:xfrm>
              <a:off x="3840" y="1584"/>
              <a:ext cx="720"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5378" name="Rectangle 18"/>
            <p:cNvSpPr>
              <a:spLocks noChangeArrowheads="1"/>
            </p:cNvSpPr>
            <p:nvPr/>
          </p:nvSpPr>
          <p:spPr bwMode="auto">
            <a:xfrm>
              <a:off x="720" y="1584"/>
              <a:ext cx="288" cy="336"/>
            </a:xfrm>
            <a:prstGeom prst="rect">
              <a:avLst/>
            </a:prstGeom>
            <a:noFill/>
            <a:ln w="31750">
              <a:solidFill>
                <a:srgbClr val="FF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12339" name="Text Box 14"/>
          <p:cNvSpPr txBox="1">
            <a:spLocks noChangeArrowheads="1"/>
          </p:cNvSpPr>
          <p:nvPr/>
        </p:nvSpPr>
        <p:spPr bwMode="auto">
          <a:xfrm>
            <a:off x="4343400" y="6232525"/>
            <a:ext cx="2667000" cy="396875"/>
          </a:xfrm>
          <a:prstGeom prst="rect">
            <a:avLst/>
          </a:prstGeom>
          <a:noFill/>
          <a:ln w="9525">
            <a:noFill/>
            <a:miter lim="800000"/>
            <a:headEnd/>
            <a:tailEnd/>
          </a:ln>
        </p:spPr>
        <p:txBody>
          <a:bodyPr>
            <a:spAutoFit/>
          </a:bodyPr>
          <a:lstStyle/>
          <a:p>
            <a:pPr fontAlgn="base">
              <a:spcBef>
                <a:spcPct val="0"/>
              </a:spcBef>
              <a:spcAft>
                <a:spcPct val="0"/>
              </a:spcAft>
            </a:pPr>
            <a:r>
              <a:rPr kumimoji="1" lang="es-MX" sz="2000">
                <a:solidFill>
                  <a:srgbClr val="A50021"/>
                </a:solidFill>
                <a:latin typeface="Verdana"/>
              </a:rPr>
              <a:t>Teclas especiales</a:t>
            </a:r>
            <a:endParaRPr kumimoji="1" lang="es-MX" sz="2000">
              <a:solidFill>
                <a:schemeClr val="accent2"/>
              </a:solidFill>
              <a:latin typeface="Verdana"/>
            </a:endParaRPr>
          </a:p>
        </p:txBody>
      </p:sp>
      <p:sp>
        <p:nvSpPr>
          <p:cNvPr id="15375" name="Text Box 1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5376" name="Text Box 1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slide(fromBottom)">
                                      <p:cBhvr>
                                        <p:cTn id="7" dur="500"/>
                                        <p:tgtEl>
                                          <p:spTgt spid="1229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subTnLst>
                                    <p:set>
                                      <p:cBhvr override="childStyle">
                                        <p:cTn dur="1" fill="hold" display="0" masterRel="nextClick" afterEffect="1" nodeType="withEffect">
                                          <p:stCondLst>
                                            <p:cond delay="0"/>
                                          </p:stCondLst>
                                        </p:cTn>
                                        <p:tgtEl>
                                          <p:spTgt spid="2"/>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2329"/>
                                        </p:tgtEl>
                                        <p:attrNameLst>
                                          <p:attrName>style.visibility</p:attrName>
                                        </p:attrNameLst>
                                      </p:cBhvr>
                                      <p:to>
                                        <p:strVal val="visible"/>
                                      </p:to>
                                    </p:set>
                                    <p:animEffect transition="in" filter="slide(fromBottom)">
                                      <p:cBhvr>
                                        <p:cTn id="16" dur="500"/>
                                        <p:tgtEl>
                                          <p:spTgt spid="12329"/>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2335"/>
                                        </p:tgtEl>
                                        <p:attrNameLst>
                                          <p:attrName>style.visibility</p:attrName>
                                        </p:attrNameLst>
                                      </p:cBhvr>
                                      <p:to>
                                        <p:strVal val="visible"/>
                                      </p:to>
                                    </p:set>
                                    <p:animEffect transition="in" filter="slide(fromBottom)">
                                      <p:cBhvr>
                                        <p:cTn id="25" dur="500"/>
                                        <p:tgtEl>
                                          <p:spTgt spid="12335"/>
                                        </p:tgtEl>
                                      </p:cBhvr>
                                    </p:animEffect>
                                  </p:childTnLst>
                                </p:cTn>
                              </p:par>
                            </p:childTnLst>
                          </p:cTn>
                        </p:par>
                        <p:par>
                          <p:cTn id="26" fill="hold">
                            <p:stCondLst>
                              <p:cond delay="500"/>
                            </p:stCondLst>
                            <p:childTnLst>
                              <p:par>
                                <p:cTn id="27" presetID="9" presetClass="entr" presetSubtype="0" fill="hold" grpId="0" nodeType="afterEffect">
                                  <p:stCondLst>
                                    <p:cond delay="0"/>
                                  </p:stCondLst>
                                  <p:childTnLst>
                                    <p:set>
                                      <p:cBhvr>
                                        <p:cTn id="28" dur="1" fill="hold">
                                          <p:stCondLst>
                                            <p:cond delay="0"/>
                                          </p:stCondLst>
                                        </p:cTn>
                                        <p:tgtEl>
                                          <p:spTgt spid="12330"/>
                                        </p:tgtEl>
                                        <p:attrNameLst>
                                          <p:attrName>style.visibility</p:attrName>
                                        </p:attrNameLst>
                                      </p:cBhvr>
                                      <p:to>
                                        <p:strVal val="visible"/>
                                      </p:to>
                                    </p:set>
                                    <p:animEffect transition="in" filter="dissolve">
                                      <p:cBhvr>
                                        <p:cTn id="29" dur="500"/>
                                        <p:tgtEl>
                                          <p:spTgt spid="12330"/>
                                        </p:tgtEl>
                                      </p:cBhvr>
                                    </p:animEffect>
                                  </p:childTnLst>
                                  <p:subTnLst>
                                    <p:set>
                                      <p:cBhvr override="childStyle">
                                        <p:cTn dur="1" fill="hold" display="0" masterRel="nextClick" afterEffect="1" nodeType="withEffect">
                                          <p:stCondLst>
                                            <p:cond delay="0"/>
                                          </p:stCondLst>
                                        </p:cTn>
                                        <p:tgtEl>
                                          <p:spTgt spid="12330"/>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331"/>
                                        </p:tgtEl>
                                        <p:attrNameLst>
                                          <p:attrName>style.visibility</p:attrName>
                                        </p:attrNameLst>
                                      </p:cBhvr>
                                      <p:to>
                                        <p:strVal val="visible"/>
                                      </p:to>
                                    </p:set>
                                    <p:animEffect transition="in" filter="slide(fromBottom)">
                                      <p:cBhvr>
                                        <p:cTn id="34" dur="500"/>
                                        <p:tgtEl>
                                          <p:spTgt spid="12331"/>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12332"/>
                                        </p:tgtEl>
                                        <p:attrNameLst>
                                          <p:attrName>style.visibility</p:attrName>
                                        </p:attrNameLst>
                                      </p:cBhvr>
                                      <p:to>
                                        <p:strVal val="visible"/>
                                      </p:to>
                                    </p:set>
                                    <p:animEffect transition="in" filter="dissolve">
                                      <p:cBhvr>
                                        <p:cTn id="38" dur="500"/>
                                        <p:tgtEl>
                                          <p:spTgt spid="12332"/>
                                        </p:tgtEl>
                                      </p:cBhvr>
                                    </p:animEffect>
                                  </p:childTnLst>
                                  <p:subTnLst>
                                    <p:set>
                                      <p:cBhvr override="childStyle">
                                        <p:cTn dur="1" fill="hold" display="0" masterRel="nextClick" afterEffect="1" nodeType="withEffect">
                                          <p:stCondLst>
                                            <p:cond delay="0"/>
                                          </p:stCondLst>
                                        </p:cTn>
                                        <p:tgtEl>
                                          <p:spTgt spid="1233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2333"/>
                                        </p:tgtEl>
                                        <p:attrNameLst>
                                          <p:attrName>style.visibility</p:attrName>
                                        </p:attrNameLst>
                                      </p:cBhvr>
                                      <p:to>
                                        <p:strVal val="visible"/>
                                      </p:to>
                                    </p:set>
                                    <p:animEffect transition="in" filter="slide(fromBottom)">
                                      <p:cBhvr>
                                        <p:cTn id="43" dur="500"/>
                                        <p:tgtEl>
                                          <p:spTgt spid="12333"/>
                                        </p:tgtEl>
                                      </p:cBhvr>
                                    </p:animEffect>
                                  </p:childTnLst>
                                </p:cTn>
                              </p:par>
                            </p:childTnLst>
                          </p:cTn>
                        </p:par>
                        <p:par>
                          <p:cTn id="44" fill="hold">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2334"/>
                                        </p:tgtEl>
                                        <p:attrNameLst>
                                          <p:attrName>style.visibility</p:attrName>
                                        </p:attrNameLst>
                                      </p:cBhvr>
                                      <p:to>
                                        <p:strVal val="visible"/>
                                      </p:to>
                                    </p:set>
                                    <p:animEffect transition="in" filter="dissolve">
                                      <p:cBhvr>
                                        <p:cTn id="47" dur="500"/>
                                        <p:tgtEl>
                                          <p:spTgt spid="12334"/>
                                        </p:tgtEl>
                                      </p:cBhvr>
                                    </p:animEffect>
                                  </p:childTnLst>
                                  <p:subTnLst>
                                    <p:set>
                                      <p:cBhvr override="childStyle">
                                        <p:cTn dur="1" fill="hold" display="0" masterRel="nextClick" afterEffect="1" nodeType="withEffect">
                                          <p:stCondLst>
                                            <p:cond delay="0"/>
                                          </p:stCondLst>
                                        </p:cTn>
                                        <p:tgtEl>
                                          <p:spTgt spid="1233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2339"/>
                                        </p:tgtEl>
                                        <p:attrNameLst>
                                          <p:attrName>style.visibility</p:attrName>
                                        </p:attrNameLst>
                                      </p:cBhvr>
                                      <p:to>
                                        <p:strVal val="visible"/>
                                      </p:to>
                                    </p:set>
                                    <p:animEffect transition="in" filter="slide(fromBottom)">
                                      <p:cBhvr>
                                        <p:cTn id="52" dur="500"/>
                                        <p:tgtEl>
                                          <p:spTgt spid="12339"/>
                                        </p:tgtEl>
                                      </p:cBhvr>
                                    </p:animEffect>
                                  </p:childTnLst>
                                </p:cTn>
                              </p:par>
                            </p:childTnLst>
                          </p:cTn>
                        </p:par>
                        <p:par>
                          <p:cTn id="53" fill="hold">
                            <p:stCondLst>
                              <p:cond delay="500"/>
                            </p:stCondLst>
                            <p:childTnLst>
                              <p:par>
                                <p:cTn id="54" presetID="9"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dissolve">
                                      <p:cBhvr>
                                        <p:cTn id="56" dur="500"/>
                                        <p:tgtEl>
                                          <p:spTgt spid="6"/>
                                        </p:tgtEl>
                                      </p:cBhvr>
                                    </p:animEffect>
                                  </p:childTnLst>
                                  <p:subTnLst>
                                    <p:set>
                                      <p:cBhvr override="childStyle">
                                        <p:cTn dur="1" fill="hold" display="0" masterRel="nextClick" afterEffect="1" nodeType="clickEffect">
                                          <p:stCondLst>
                                            <p:cond delay="0"/>
                                          </p:stCondLst>
                                        </p:cTn>
                                        <p:tgtEl>
                                          <p:spTgt spid="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utoUpdateAnimBg="0"/>
      <p:bldP spid="12329" grpId="0" autoUpdateAnimBg="0"/>
      <p:bldP spid="12330" grpId="0" animBg="1"/>
      <p:bldP spid="12331" grpId="0" autoUpdateAnimBg="0"/>
      <p:bldP spid="12332" grpId="0" animBg="1"/>
      <p:bldP spid="12333" grpId="0" autoUpdateAnimBg="0"/>
      <p:bldP spid="12334" grpId="0" animBg="1"/>
      <p:bldP spid="12335" grpId="0" autoUpdateAnimBg="0"/>
      <p:bldP spid="1233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90600" y="1981200"/>
            <a:ext cx="80010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p>
        </p:txBody>
      </p:sp>
      <p:pic>
        <p:nvPicPr>
          <p:cNvPr id="18441" name="Picture 9" descr="PERIF028"/>
          <p:cNvPicPr>
            <a:picLocks noChangeAspect="1" noChangeArrowheads="1"/>
          </p:cNvPicPr>
          <p:nvPr/>
        </p:nvPicPr>
        <p:blipFill>
          <a:blip r:embed="rId3"/>
          <a:srcRect/>
          <a:stretch>
            <a:fillRect/>
          </a:stretch>
        </p:blipFill>
        <p:spPr bwMode="auto">
          <a:xfrm>
            <a:off x="1295400" y="2819400"/>
            <a:ext cx="1524000" cy="1157288"/>
          </a:xfrm>
          <a:prstGeom prst="rect">
            <a:avLst/>
          </a:prstGeom>
          <a:noFill/>
        </p:spPr>
      </p:pic>
      <p:grpSp>
        <p:nvGrpSpPr>
          <p:cNvPr id="2" name="Group 4"/>
          <p:cNvGrpSpPr>
            <a:grpSpLocks/>
          </p:cNvGrpSpPr>
          <p:nvPr/>
        </p:nvGrpSpPr>
        <p:grpSpPr bwMode="auto">
          <a:xfrm flipV="1">
            <a:off x="7391400" y="5410200"/>
            <a:ext cx="228600" cy="609600"/>
            <a:chOff x="2607" y="1338"/>
            <a:chExt cx="257" cy="774"/>
          </a:xfrm>
        </p:grpSpPr>
        <p:sp>
          <p:nvSpPr>
            <p:cNvPr id="16412" name="AutoShape 28"/>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3" name="AutoShape 29"/>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48" name="Picture 16" descr="ARRWN235"/>
          <p:cNvPicPr>
            <a:picLocks noChangeAspect="1" noChangeArrowheads="1"/>
          </p:cNvPicPr>
          <p:nvPr/>
        </p:nvPicPr>
        <p:blipFill>
          <a:blip r:embed="rId4"/>
          <a:srcRect/>
          <a:stretch>
            <a:fillRect/>
          </a:stretch>
        </p:blipFill>
        <p:spPr bwMode="auto">
          <a:xfrm>
            <a:off x="2895600" y="4876800"/>
            <a:ext cx="838200" cy="279400"/>
          </a:xfrm>
          <a:prstGeom prst="rect">
            <a:avLst/>
          </a:prstGeom>
          <a:noFill/>
        </p:spPr>
      </p:pic>
      <p:grpSp>
        <p:nvGrpSpPr>
          <p:cNvPr id="3" name="Group 6"/>
          <p:cNvGrpSpPr>
            <a:grpSpLocks/>
          </p:cNvGrpSpPr>
          <p:nvPr/>
        </p:nvGrpSpPr>
        <p:grpSpPr bwMode="auto">
          <a:xfrm flipV="1">
            <a:off x="1752600" y="3962400"/>
            <a:ext cx="228600" cy="609600"/>
            <a:chOff x="2607" y="1338"/>
            <a:chExt cx="257" cy="774"/>
          </a:xfrm>
        </p:grpSpPr>
        <p:sp>
          <p:nvSpPr>
            <p:cNvPr id="16410" name="AutoShape 26"/>
            <p:cNvSpPr>
              <a:spLocks/>
            </p:cNvSpPr>
            <p:nvPr/>
          </p:nvSpPr>
          <p:spPr bwMode="auto">
            <a:xfrm>
              <a:off x="2607" y="1338"/>
              <a:ext cx="257" cy="774"/>
            </a:xfrm>
            <a:custGeom>
              <a:avLst/>
              <a:gdLst>
                <a:gd name="T0" fmla="*/ 130 w 257"/>
                <a:gd name="T1" fmla="*/ 8 h 774"/>
                <a:gd name="T2" fmla="*/ 138 w 257"/>
                <a:gd name="T3" fmla="*/ 51 h 774"/>
                <a:gd name="T4" fmla="*/ 144 w 257"/>
                <a:gd name="T5" fmla="*/ 79 h 774"/>
                <a:gd name="T6" fmla="*/ 153 w 257"/>
                <a:gd name="T7" fmla="*/ 110 h 774"/>
                <a:gd name="T8" fmla="*/ 164 w 257"/>
                <a:gd name="T9" fmla="*/ 144 h 774"/>
                <a:gd name="T10" fmla="*/ 181 w 257"/>
                <a:gd name="T11" fmla="*/ 175 h 774"/>
                <a:gd name="T12" fmla="*/ 198 w 257"/>
                <a:gd name="T13" fmla="*/ 206 h 774"/>
                <a:gd name="T14" fmla="*/ 215 w 257"/>
                <a:gd name="T15" fmla="*/ 223 h 774"/>
                <a:gd name="T16" fmla="*/ 226 w 257"/>
                <a:gd name="T17" fmla="*/ 234 h 774"/>
                <a:gd name="T18" fmla="*/ 237 w 257"/>
                <a:gd name="T19" fmla="*/ 243 h 774"/>
                <a:gd name="T20" fmla="*/ 251 w 257"/>
                <a:gd name="T21" fmla="*/ 251 h 774"/>
                <a:gd name="T22" fmla="*/ 243 w 257"/>
                <a:gd name="T23" fmla="*/ 251 h 774"/>
                <a:gd name="T24" fmla="*/ 217 w 257"/>
                <a:gd name="T25" fmla="*/ 246 h 774"/>
                <a:gd name="T26" fmla="*/ 192 w 257"/>
                <a:gd name="T27" fmla="*/ 237 h 774"/>
                <a:gd name="T28" fmla="*/ 178 w 257"/>
                <a:gd name="T29" fmla="*/ 229 h 774"/>
                <a:gd name="T30" fmla="*/ 169 w 257"/>
                <a:gd name="T31" fmla="*/ 226 h 774"/>
                <a:gd name="T32" fmla="*/ 164 w 257"/>
                <a:gd name="T33" fmla="*/ 218 h 774"/>
                <a:gd name="T34" fmla="*/ 164 w 257"/>
                <a:gd name="T35" fmla="*/ 319 h 774"/>
                <a:gd name="T36" fmla="*/ 169 w 257"/>
                <a:gd name="T37" fmla="*/ 443 h 774"/>
                <a:gd name="T38" fmla="*/ 175 w 257"/>
                <a:gd name="T39" fmla="*/ 556 h 774"/>
                <a:gd name="T40" fmla="*/ 184 w 257"/>
                <a:gd name="T41" fmla="*/ 624 h 774"/>
                <a:gd name="T42" fmla="*/ 189 w 257"/>
                <a:gd name="T43" fmla="*/ 689 h 774"/>
                <a:gd name="T44" fmla="*/ 201 w 257"/>
                <a:gd name="T45" fmla="*/ 740 h 774"/>
                <a:gd name="T46" fmla="*/ 206 w 257"/>
                <a:gd name="T47" fmla="*/ 768 h 774"/>
                <a:gd name="T48" fmla="*/ 186 w 257"/>
                <a:gd name="T49" fmla="*/ 771 h 774"/>
                <a:gd name="T50" fmla="*/ 167 w 257"/>
                <a:gd name="T51" fmla="*/ 768 h 774"/>
                <a:gd name="T52" fmla="*/ 150 w 257"/>
                <a:gd name="T53" fmla="*/ 768 h 774"/>
                <a:gd name="T54" fmla="*/ 141 w 257"/>
                <a:gd name="T55" fmla="*/ 766 h 774"/>
                <a:gd name="T56" fmla="*/ 133 w 257"/>
                <a:gd name="T57" fmla="*/ 760 h 774"/>
                <a:gd name="T58" fmla="*/ 130 w 257"/>
                <a:gd name="T59" fmla="*/ 757 h 774"/>
                <a:gd name="T60" fmla="*/ 124 w 257"/>
                <a:gd name="T61" fmla="*/ 757 h 774"/>
                <a:gd name="T62" fmla="*/ 116 w 257"/>
                <a:gd name="T63" fmla="*/ 763 h 774"/>
                <a:gd name="T64" fmla="*/ 107 w 257"/>
                <a:gd name="T65" fmla="*/ 768 h 774"/>
                <a:gd name="T66" fmla="*/ 96 w 257"/>
                <a:gd name="T67" fmla="*/ 768 h 774"/>
                <a:gd name="T68" fmla="*/ 79 w 257"/>
                <a:gd name="T69" fmla="*/ 771 h 774"/>
                <a:gd name="T70" fmla="*/ 56 w 257"/>
                <a:gd name="T71" fmla="*/ 774 h 774"/>
                <a:gd name="T72" fmla="*/ 51 w 257"/>
                <a:gd name="T73" fmla="*/ 760 h 774"/>
                <a:gd name="T74" fmla="*/ 62 w 257"/>
                <a:gd name="T75" fmla="*/ 712 h 774"/>
                <a:gd name="T76" fmla="*/ 71 w 257"/>
                <a:gd name="T77" fmla="*/ 650 h 774"/>
                <a:gd name="T78" fmla="*/ 76 w 257"/>
                <a:gd name="T79" fmla="*/ 585 h 774"/>
                <a:gd name="T80" fmla="*/ 85 w 257"/>
                <a:gd name="T81" fmla="*/ 466 h 774"/>
                <a:gd name="T82" fmla="*/ 90 w 257"/>
                <a:gd name="T83" fmla="*/ 359 h 774"/>
                <a:gd name="T84" fmla="*/ 90 w 257"/>
                <a:gd name="T85" fmla="*/ 240 h 774"/>
                <a:gd name="T86" fmla="*/ 88 w 257"/>
                <a:gd name="T87" fmla="*/ 226 h 774"/>
                <a:gd name="T88" fmla="*/ 79 w 257"/>
                <a:gd name="T89" fmla="*/ 232 h 774"/>
                <a:gd name="T90" fmla="*/ 62 w 257"/>
                <a:gd name="T91" fmla="*/ 240 h 774"/>
                <a:gd name="T92" fmla="*/ 40 w 257"/>
                <a:gd name="T93" fmla="*/ 249 h 774"/>
                <a:gd name="T94" fmla="*/ 3 w 257"/>
                <a:gd name="T95" fmla="*/ 257 h 774"/>
                <a:gd name="T96" fmla="*/ 8 w 257"/>
                <a:gd name="T97" fmla="*/ 251 h 774"/>
                <a:gd name="T98" fmla="*/ 23 w 257"/>
                <a:gd name="T99" fmla="*/ 243 h 774"/>
                <a:gd name="T100" fmla="*/ 40 w 257"/>
                <a:gd name="T101" fmla="*/ 229 h 774"/>
                <a:gd name="T102" fmla="*/ 56 w 257"/>
                <a:gd name="T103" fmla="*/ 209 h 774"/>
                <a:gd name="T104" fmla="*/ 73 w 257"/>
                <a:gd name="T105" fmla="*/ 178 h 774"/>
                <a:gd name="T106" fmla="*/ 90 w 257"/>
                <a:gd name="T107" fmla="*/ 147 h 774"/>
                <a:gd name="T108" fmla="*/ 102 w 257"/>
                <a:gd name="T109" fmla="*/ 113 h 774"/>
                <a:gd name="T110" fmla="*/ 116 w 257"/>
                <a:gd name="T111" fmla="*/ 71 h 774"/>
                <a:gd name="T112" fmla="*/ 124 w 257"/>
                <a:gd name="T113" fmla="*/ 2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0"/>
                  </a:ln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11" name="AutoShape 27"/>
            <p:cNvSpPr>
              <a:spLocks/>
            </p:cNvSpPr>
            <p:nvPr/>
          </p:nvSpPr>
          <p:spPr bwMode="auto">
            <a:xfrm>
              <a:off x="2607" y="1338"/>
              <a:ext cx="257" cy="774"/>
            </a:xfrm>
            <a:custGeom>
              <a:avLst/>
              <a:gdLst>
                <a:gd name="T0" fmla="*/ 130 w 257"/>
                <a:gd name="T1" fmla="*/ 20 h 774"/>
                <a:gd name="T2" fmla="*/ 138 w 257"/>
                <a:gd name="T3" fmla="*/ 59 h 774"/>
                <a:gd name="T4" fmla="*/ 147 w 257"/>
                <a:gd name="T5" fmla="*/ 90 h 774"/>
                <a:gd name="T6" fmla="*/ 158 w 257"/>
                <a:gd name="T7" fmla="*/ 121 h 774"/>
                <a:gd name="T8" fmla="*/ 172 w 257"/>
                <a:gd name="T9" fmla="*/ 155 h 774"/>
                <a:gd name="T10" fmla="*/ 186 w 257"/>
                <a:gd name="T11" fmla="*/ 186 h 774"/>
                <a:gd name="T12" fmla="*/ 203 w 257"/>
                <a:gd name="T13" fmla="*/ 209 h 774"/>
                <a:gd name="T14" fmla="*/ 217 w 257"/>
                <a:gd name="T15" fmla="*/ 229 h 774"/>
                <a:gd name="T16" fmla="*/ 229 w 257"/>
                <a:gd name="T17" fmla="*/ 237 h 774"/>
                <a:gd name="T18" fmla="*/ 240 w 257"/>
                <a:gd name="T19" fmla="*/ 246 h 774"/>
                <a:gd name="T20" fmla="*/ 257 w 257"/>
                <a:gd name="T21" fmla="*/ 251 h 774"/>
                <a:gd name="T22" fmla="*/ 229 w 257"/>
                <a:gd name="T23" fmla="*/ 249 h 774"/>
                <a:gd name="T24" fmla="*/ 206 w 257"/>
                <a:gd name="T25" fmla="*/ 243 h 774"/>
                <a:gd name="T26" fmla="*/ 184 w 257"/>
                <a:gd name="T27" fmla="*/ 234 h 774"/>
                <a:gd name="T28" fmla="*/ 175 w 257"/>
                <a:gd name="T29" fmla="*/ 229 h 774"/>
                <a:gd name="T30" fmla="*/ 167 w 257"/>
                <a:gd name="T31" fmla="*/ 223 h 774"/>
                <a:gd name="T32" fmla="*/ 164 w 257"/>
                <a:gd name="T33" fmla="*/ 234 h 774"/>
                <a:gd name="T34" fmla="*/ 167 w 257"/>
                <a:gd name="T35" fmla="*/ 356 h 774"/>
                <a:gd name="T36" fmla="*/ 172 w 257"/>
                <a:gd name="T37" fmla="*/ 489 h 774"/>
                <a:gd name="T38" fmla="*/ 178 w 257"/>
                <a:gd name="T39" fmla="*/ 579 h 774"/>
                <a:gd name="T40" fmla="*/ 184 w 257"/>
                <a:gd name="T41" fmla="*/ 647 h 774"/>
                <a:gd name="T42" fmla="*/ 195 w 257"/>
                <a:gd name="T43" fmla="*/ 706 h 774"/>
                <a:gd name="T44" fmla="*/ 206 w 257"/>
                <a:gd name="T45" fmla="*/ 757 h 774"/>
                <a:gd name="T46" fmla="*/ 203 w 257"/>
                <a:gd name="T47" fmla="*/ 768 h 774"/>
                <a:gd name="T48" fmla="*/ 181 w 257"/>
                <a:gd name="T49" fmla="*/ 771 h 774"/>
                <a:gd name="T50" fmla="*/ 161 w 257"/>
                <a:gd name="T51" fmla="*/ 768 h 774"/>
                <a:gd name="T52" fmla="*/ 147 w 257"/>
                <a:gd name="T53" fmla="*/ 768 h 774"/>
                <a:gd name="T54" fmla="*/ 138 w 257"/>
                <a:gd name="T55" fmla="*/ 763 h 774"/>
                <a:gd name="T56" fmla="*/ 130 w 257"/>
                <a:gd name="T57" fmla="*/ 757 h 774"/>
                <a:gd name="T58" fmla="*/ 127 w 257"/>
                <a:gd name="T59" fmla="*/ 757 h 774"/>
                <a:gd name="T60" fmla="*/ 119 w 257"/>
                <a:gd name="T61" fmla="*/ 763 h 774"/>
                <a:gd name="T62" fmla="*/ 110 w 257"/>
                <a:gd name="T63" fmla="*/ 766 h 774"/>
                <a:gd name="T64" fmla="*/ 102 w 257"/>
                <a:gd name="T65" fmla="*/ 768 h 774"/>
                <a:gd name="T66" fmla="*/ 85 w 257"/>
                <a:gd name="T67" fmla="*/ 771 h 774"/>
                <a:gd name="T68" fmla="*/ 68 w 257"/>
                <a:gd name="T69" fmla="*/ 774 h 774"/>
                <a:gd name="T70" fmla="*/ 48 w 257"/>
                <a:gd name="T71" fmla="*/ 768 h 774"/>
                <a:gd name="T72" fmla="*/ 59 w 257"/>
                <a:gd name="T73" fmla="*/ 729 h 774"/>
                <a:gd name="T74" fmla="*/ 68 w 257"/>
                <a:gd name="T75" fmla="*/ 669 h 774"/>
                <a:gd name="T76" fmla="*/ 73 w 257"/>
                <a:gd name="T77" fmla="*/ 607 h 774"/>
                <a:gd name="T78" fmla="*/ 85 w 257"/>
                <a:gd name="T79" fmla="*/ 492 h 774"/>
                <a:gd name="T80" fmla="*/ 88 w 257"/>
                <a:gd name="T81" fmla="*/ 401 h 774"/>
                <a:gd name="T82" fmla="*/ 90 w 257"/>
                <a:gd name="T83" fmla="*/ 285 h 774"/>
                <a:gd name="T84" fmla="*/ 90 w 257"/>
                <a:gd name="T85" fmla="*/ 223 h 774"/>
                <a:gd name="T86" fmla="*/ 85 w 257"/>
                <a:gd name="T87" fmla="*/ 229 h 774"/>
                <a:gd name="T88" fmla="*/ 71 w 257"/>
                <a:gd name="T89" fmla="*/ 237 h 774"/>
                <a:gd name="T90" fmla="*/ 48 w 257"/>
                <a:gd name="T91" fmla="*/ 246 h 774"/>
                <a:gd name="T92" fmla="*/ 11 w 257"/>
                <a:gd name="T93" fmla="*/ 254 h 774"/>
                <a:gd name="T94" fmla="*/ 6 w 257"/>
                <a:gd name="T95" fmla="*/ 254 h 774"/>
                <a:gd name="T96" fmla="*/ 17 w 257"/>
                <a:gd name="T97" fmla="*/ 249 h 774"/>
                <a:gd name="T98" fmla="*/ 34 w 257"/>
                <a:gd name="T99" fmla="*/ 234 h 774"/>
                <a:gd name="T100" fmla="*/ 51 w 257"/>
                <a:gd name="T101" fmla="*/ 218 h 774"/>
                <a:gd name="T102" fmla="*/ 71 w 257"/>
                <a:gd name="T103" fmla="*/ 189 h 774"/>
                <a:gd name="T104" fmla="*/ 85 w 257"/>
                <a:gd name="T105" fmla="*/ 158 h 774"/>
                <a:gd name="T106" fmla="*/ 99 w 257"/>
                <a:gd name="T107" fmla="*/ 124 h 774"/>
                <a:gd name="T108" fmla="*/ 107 w 257"/>
                <a:gd name="T109" fmla="*/ 90 h 774"/>
                <a:gd name="T110" fmla="*/ 121 w 257"/>
                <a:gd name="T111" fmla="*/ 34 h 774"/>
                <a:gd name="T112" fmla="*/ 130 w 257"/>
                <a:gd name="T113" fmla="*/ 0 h 7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7"/>
                <a:gd name="T172" fmla="*/ 0 h 774"/>
                <a:gd name="T173" fmla="*/ 257 w 257"/>
                <a:gd name="T174" fmla="*/ 774 h 7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7" h="774">
                  <a:moveTo>
                    <a:pt x="130" y="0"/>
                  </a:moveTo>
                  <a:lnTo>
                    <a:pt x="130" y="8"/>
                  </a:lnTo>
                  <a:lnTo>
                    <a:pt x="130" y="20"/>
                  </a:lnTo>
                  <a:lnTo>
                    <a:pt x="133" y="34"/>
                  </a:lnTo>
                  <a:lnTo>
                    <a:pt x="138" y="51"/>
                  </a:lnTo>
                  <a:lnTo>
                    <a:pt x="138" y="59"/>
                  </a:lnTo>
                  <a:lnTo>
                    <a:pt x="141" y="71"/>
                  </a:lnTo>
                  <a:lnTo>
                    <a:pt x="144" y="79"/>
                  </a:lnTo>
                  <a:lnTo>
                    <a:pt x="147" y="90"/>
                  </a:lnTo>
                  <a:lnTo>
                    <a:pt x="150" y="102"/>
                  </a:lnTo>
                  <a:lnTo>
                    <a:pt x="153" y="110"/>
                  </a:lnTo>
                  <a:lnTo>
                    <a:pt x="158" y="121"/>
                  </a:lnTo>
                  <a:lnTo>
                    <a:pt x="161" y="133"/>
                  </a:lnTo>
                  <a:lnTo>
                    <a:pt x="164" y="144"/>
                  </a:lnTo>
                  <a:lnTo>
                    <a:pt x="172" y="155"/>
                  </a:lnTo>
                  <a:lnTo>
                    <a:pt x="175" y="167"/>
                  </a:lnTo>
                  <a:lnTo>
                    <a:pt x="181" y="175"/>
                  </a:lnTo>
                  <a:lnTo>
                    <a:pt x="186" y="186"/>
                  </a:lnTo>
                  <a:lnTo>
                    <a:pt x="192" y="195"/>
                  </a:lnTo>
                  <a:lnTo>
                    <a:pt x="198" y="206"/>
                  </a:lnTo>
                  <a:lnTo>
                    <a:pt x="203" y="209"/>
                  </a:lnTo>
                  <a:lnTo>
                    <a:pt x="206" y="215"/>
                  </a:lnTo>
                  <a:lnTo>
                    <a:pt x="215" y="223"/>
                  </a:lnTo>
                  <a:lnTo>
                    <a:pt x="217" y="229"/>
                  </a:lnTo>
                  <a:lnTo>
                    <a:pt x="220" y="229"/>
                  </a:lnTo>
                  <a:lnTo>
                    <a:pt x="226" y="234"/>
                  </a:lnTo>
                  <a:lnTo>
                    <a:pt x="229" y="237"/>
                  </a:lnTo>
                  <a:lnTo>
                    <a:pt x="232" y="240"/>
                  </a:lnTo>
                  <a:lnTo>
                    <a:pt x="237" y="243"/>
                  </a:lnTo>
                  <a:lnTo>
                    <a:pt x="240" y="246"/>
                  </a:lnTo>
                  <a:lnTo>
                    <a:pt x="246" y="249"/>
                  </a:lnTo>
                  <a:lnTo>
                    <a:pt x="251" y="251"/>
                  </a:lnTo>
                  <a:lnTo>
                    <a:pt x="257" y="251"/>
                  </a:lnTo>
                  <a:lnTo>
                    <a:pt x="251" y="251"/>
                  </a:lnTo>
                  <a:lnTo>
                    <a:pt x="243" y="251"/>
                  </a:lnTo>
                  <a:lnTo>
                    <a:pt x="229" y="249"/>
                  </a:lnTo>
                  <a:lnTo>
                    <a:pt x="223" y="249"/>
                  </a:lnTo>
                  <a:lnTo>
                    <a:pt x="217" y="246"/>
                  </a:lnTo>
                  <a:lnTo>
                    <a:pt x="206" y="243"/>
                  </a:lnTo>
                  <a:lnTo>
                    <a:pt x="201" y="240"/>
                  </a:lnTo>
                  <a:lnTo>
                    <a:pt x="192" y="237"/>
                  </a:lnTo>
                  <a:lnTo>
                    <a:pt x="184" y="234"/>
                  </a:lnTo>
                  <a:lnTo>
                    <a:pt x="184" y="232"/>
                  </a:lnTo>
                  <a:lnTo>
                    <a:pt x="178" y="229"/>
                  </a:lnTo>
                  <a:lnTo>
                    <a:pt x="175" y="229"/>
                  </a:lnTo>
                  <a:lnTo>
                    <a:pt x="172" y="229"/>
                  </a:lnTo>
                  <a:lnTo>
                    <a:pt x="169" y="226"/>
                  </a:lnTo>
                  <a:lnTo>
                    <a:pt x="167" y="223"/>
                  </a:lnTo>
                  <a:lnTo>
                    <a:pt x="164" y="220"/>
                  </a:lnTo>
                  <a:lnTo>
                    <a:pt x="164" y="218"/>
                  </a:lnTo>
                  <a:lnTo>
                    <a:pt x="164" y="234"/>
                  </a:lnTo>
                  <a:lnTo>
                    <a:pt x="164" y="285"/>
                  </a:lnTo>
                  <a:lnTo>
                    <a:pt x="164" y="319"/>
                  </a:lnTo>
                  <a:lnTo>
                    <a:pt x="167" y="356"/>
                  </a:lnTo>
                  <a:lnTo>
                    <a:pt x="167" y="398"/>
                  </a:lnTo>
                  <a:lnTo>
                    <a:pt x="169" y="443"/>
                  </a:lnTo>
                  <a:lnTo>
                    <a:pt x="172" y="489"/>
                  </a:lnTo>
                  <a:lnTo>
                    <a:pt x="172" y="534"/>
                  </a:lnTo>
                  <a:lnTo>
                    <a:pt x="175" y="556"/>
                  </a:lnTo>
                  <a:lnTo>
                    <a:pt x="178" y="579"/>
                  </a:lnTo>
                  <a:lnTo>
                    <a:pt x="181" y="602"/>
                  </a:lnTo>
                  <a:lnTo>
                    <a:pt x="184" y="624"/>
                  </a:lnTo>
                  <a:lnTo>
                    <a:pt x="184" y="647"/>
                  </a:lnTo>
                  <a:lnTo>
                    <a:pt x="186" y="667"/>
                  </a:lnTo>
                  <a:lnTo>
                    <a:pt x="189" y="689"/>
                  </a:lnTo>
                  <a:lnTo>
                    <a:pt x="195" y="706"/>
                  </a:lnTo>
                  <a:lnTo>
                    <a:pt x="195" y="723"/>
                  </a:lnTo>
                  <a:lnTo>
                    <a:pt x="201" y="740"/>
                  </a:lnTo>
                  <a:lnTo>
                    <a:pt x="206" y="757"/>
                  </a:lnTo>
                  <a:lnTo>
                    <a:pt x="209" y="768"/>
                  </a:lnTo>
                  <a:lnTo>
                    <a:pt x="206" y="768"/>
                  </a:lnTo>
                  <a:lnTo>
                    <a:pt x="203" y="768"/>
                  </a:lnTo>
                  <a:lnTo>
                    <a:pt x="198" y="771"/>
                  </a:lnTo>
                  <a:lnTo>
                    <a:pt x="186" y="771"/>
                  </a:lnTo>
                  <a:lnTo>
                    <a:pt x="181" y="771"/>
                  </a:lnTo>
                  <a:lnTo>
                    <a:pt x="172" y="768"/>
                  </a:lnTo>
                  <a:lnTo>
                    <a:pt x="167" y="768"/>
                  </a:lnTo>
                  <a:lnTo>
                    <a:pt x="161" y="768"/>
                  </a:lnTo>
                  <a:lnTo>
                    <a:pt x="153" y="768"/>
                  </a:lnTo>
                  <a:lnTo>
                    <a:pt x="150" y="768"/>
                  </a:lnTo>
                  <a:lnTo>
                    <a:pt x="147" y="768"/>
                  </a:lnTo>
                  <a:lnTo>
                    <a:pt x="144" y="766"/>
                  </a:lnTo>
                  <a:lnTo>
                    <a:pt x="141" y="766"/>
                  </a:lnTo>
                  <a:lnTo>
                    <a:pt x="138" y="763"/>
                  </a:lnTo>
                  <a:lnTo>
                    <a:pt x="136" y="763"/>
                  </a:lnTo>
                  <a:lnTo>
                    <a:pt x="133" y="760"/>
                  </a:lnTo>
                  <a:lnTo>
                    <a:pt x="130" y="757"/>
                  </a:lnTo>
                  <a:lnTo>
                    <a:pt x="127" y="757"/>
                  </a:lnTo>
                  <a:lnTo>
                    <a:pt x="124" y="757"/>
                  </a:lnTo>
                  <a:lnTo>
                    <a:pt x="121" y="760"/>
                  </a:lnTo>
                  <a:lnTo>
                    <a:pt x="119" y="763"/>
                  </a:lnTo>
                  <a:lnTo>
                    <a:pt x="116" y="763"/>
                  </a:lnTo>
                  <a:lnTo>
                    <a:pt x="113" y="766"/>
                  </a:lnTo>
                  <a:lnTo>
                    <a:pt x="110" y="766"/>
                  </a:lnTo>
                  <a:lnTo>
                    <a:pt x="107" y="768"/>
                  </a:lnTo>
                  <a:lnTo>
                    <a:pt x="104" y="768"/>
                  </a:lnTo>
                  <a:lnTo>
                    <a:pt x="102" y="768"/>
                  </a:lnTo>
                  <a:lnTo>
                    <a:pt x="96" y="768"/>
                  </a:lnTo>
                  <a:lnTo>
                    <a:pt x="85" y="771"/>
                  </a:lnTo>
                  <a:lnTo>
                    <a:pt x="79" y="771"/>
                  </a:lnTo>
                  <a:lnTo>
                    <a:pt x="73" y="771"/>
                  </a:lnTo>
                  <a:lnTo>
                    <a:pt x="68" y="774"/>
                  </a:lnTo>
                  <a:lnTo>
                    <a:pt x="56" y="774"/>
                  </a:lnTo>
                  <a:lnTo>
                    <a:pt x="48" y="774"/>
                  </a:lnTo>
                  <a:lnTo>
                    <a:pt x="48" y="768"/>
                  </a:lnTo>
                  <a:lnTo>
                    <a:pt x="51" y="760"/>
                  </a:lnTo>
                  <a:lnTo>
                    <a:pt x="54" y="746"/>
                  </a:lnTo>
                  <a:lnTo>
                    <a:pt x="59" y="729"/>
                  </a:lnTo>
                  <a:lnTo>
                    <a:pt x="62" y="712"/>
                  </a:lnTo>
                  <a:lnTo>
                    <a:pt x="65" y="689"/>
                  </a:lnTo>
                  <a:lnTo>
                    <a:pt x="68" y="669"/>
                  </a:lnTo>
                  <a:lnTo>
                    <a:pt x="71" y="650"/>
                  </a:lnTo>
                  <a:lnTo>
                    <a:pt x="73" y="630"/>
                  </a:lnTo>
                  <a:lnTo>
                    <a:pt x="73" y="607"/>
                  </a:lnTo>
                  <a:lnTo>
                    <a:pt x="76" y="585"/>
                  </a:lnTo>
                  <a:lnTo>
                    <a:pt x="82" y="537"/>
                  </a:lnTo>
                  <a:lnTo>
                    <a:pt x="85" y="492"/>
                  </a:lnTo>
                  <a:lnTo>
                    <a:pt x="85" y="466"/>
                  </a:lnTo>
                  <a:lnTo>
                    <a:pt x="85" y="443"/>
                  </a:lnTo>
                  <a:lnTo>
                    <a:pt x="88" y="401"/>
                  </a:lnTo>
                  <a:lnTo>
                    <a:pt x="90" y="359"/>
                  </a:lnTo>
                  <a:lnTo>
                    <a:pt x="90" y="319"/>
                  </a:lnTo>
                  <a:lnTo>
                    <a:pt x="90" y="285"/>
                  </a:lnTo>
                  <a:lnTo>
                    <a:pt x="90" y="240"/>
                  </a:lnTo>
                  <a:lnTo>
                    <a:pt x="90" y="220"/>
                  </a:lnTo>
                  <a:lnTo>
                    <a:pt x="90" y="223"/>
                  </a:lnTo>
                  <a:lnTo>
                    <a:pt x="88" y="226"/>
                  </a:lnTo>
                  <a:lnTo>
                    <a:pt x="85" y="229"/>
                  </a:lnTo>
                  <a:lnTo>
                    <a:pt x="79" y="232"/>
                  </a:lnTo>
                  <a:lnTo>
                    <a:pt x="76" y="234"/>
                  </a:lnTo>
                  <a:lnTo>
                    <a:pt x="71" y="237"/>
                  </a:lnTo>
                  <a:lnTo>
                    <a:pt x="62" y="240"/>
                  </a:lnTo>
                  <a:lnTo>
                    <a:pt x="54" y="243"/>
                  </a:lnTo>
                  <a:lnTo>
                    <a:pt x="48" y="246"/>
                  </a:lnTo>
                  <a:lnTo>
                    <a:pt x="40" y="249"/>
                  </a:lnTo>
                  <a:lnTo>
                    <a:pt x="25" y="251"/>
                  </a:lnTo>
                  <a:lnTo>
                    <a:pt x="11" y="254"/>
                  </a:lnTo>
                  <a:lnTo>
                    <a:pt x="3" y="257"/>
                  </a:lnTo>
                  <a:lnTo>
                    <a:pt x="0" y="257"/>
                  </a:lnTo>
                  <a:lnTo>
                    <a:pt x="6" y="254"/>
                  </a:lnTo>
                  <a:lnTo>
                    <a:pt x="8" y="251"/>
                  </a:lnTo>
                  <a:lnTo>
                    <a:pt x="14" y="251"/>
                  </a:lnTo>
                  <a:lnTo>
                    <a:pt x="17" y="249"/>
                  </a:lnTo>
                  <a:lnTo>
                    <a:pt x="23" y="243"/>
                  </a:lnTo>
                  <a:lnTo>
                    <a:pt x="28" y="240"/>
                  </a:lnTo>
                  <a:lnTo>
                    <a:pt x="34" y="234"/>
                  </a:lnTo>
                  <a:lnTo>
                    <a:pt x="40" y="229"/>
                  </a:lnTo>
                  <a:lnTo>
                    <a:pt x="42" y="226"/>
                  </a:lnTo>
                  <a:lnTo>
                    <a:pt x="51" y="218"/>
                  </a:lnTo>
                  <a:lnTo>
                    <a:pt x="56" y="209"/>
                  </a:lnTo>
                  <a:lnTo>
                    <a:pt x="62" y="198"/>
                  </a:lnTo>
                  <a:lnTo>
                    <a:pt x="71" y="189"/>
                  </a:lnTo>
                  <a:lnTo>
                    <a:pt x="73" y="178"/>
                  </a:lnTo>
                  <a:lnTo>
                    <a:pt x="82" y="169"/>
                  </a:lnTo>
                  <a:lnTo>
                    <a:pt x="85" y="158"/>
                  </a:lnTo>
                  <a:lnTo>
                    <a:pt x="90" y="147"/>
                  </a:lnTo>
                  <a:lnTo>
                    <a:pt x="96" y="136"/>
                  </a:lnTo>
                  <a:lnTo>
                    <a:pt x="99" y="124"/>
                  </a:lnTo>
                  <a:lnTo>
                    <a:pt x="102" y="113"/>
                  </a:lnTo>
                  <a:lnTo>
                    <a:pt x="107" y="102"/>
                  </a:lnTo>
                  <a:lnTo>
                    <a:pt x="107" y="90"/>
                  </a:lnTo>
                  <a:lnTo>
                    <a:pt x="116" y="71"/>
                  </a:lnTo>
                  <a:lnTo>
                    <a:pt x="119" y="51"/>
                  </a:lnTo>
                  <a:lnTo>
                    <a:pt x="121" y="34"/>
                  </a:lnTo>
                  <a:lnTo>
                    <a:pt x="124" y="20"/>
                  </a:lnTo>
                  <a:lnTo>
                    <a:pt x="127" y="8"/>
                  </a:lnTo>
                  <a:lnTo>
                    <a:pt x="130" y="0"/>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8455" name="Picture 23" descr="ARRWN235"/>
          <p:cNvPicPr>
            <a:picLocks noChangeAspect="1" noChangeArrowheads="1"/>
          </p:cNvPicPr>
          <p:nvPr/>
        </p:nvPicPr>
        <p:blipFill>
          <a:blip r:embed="rId4"/>
          <a:srcRect/>
          <a:stretch>
            <a:fillRect/>
          </a:stretch>
        </p:blipFill>
        <p:spPr bwMode="auto">
          <a:xfrm>
            <a:off x="5410200" y="4648200"/>
            <a:ext cx="838200" cy="279400"/>
          </a:xfrm>
          <a:prstGeom prst="rect">
            <a:avLst/>
          </a:prstGeom>
          <a:noFill/>
        </p:spPr>
      </p:pic>
      <p:grpSp>
        <p:nvGrpSpPr>
          <p:cNvPr id="4" name="Group 8"/>
          <p:cNvGrpSpPr>
            <a:grpSpLocks/>
          </p:cNvGrpSpPr>
          <p:nvPr/>
        </p:nvGrpSpPr>
        <p:grpSpPr bwMode="auto">
          <a:xfrm>
            <a:off x="1371600" y="4648200"/>
            <a:ext cx="1371600" cy="685800"/>
            <a:chOff x="864" y="2928"/>
            <a:chExt cx="864" cy="432"/>
          </a:xfrm>
        </p:grpSpPr>
        <p:sp>
          <p:nvSpPr>
            <p:cNvPr id="16408" name="Rectangle 24"/>
            <p:cNvSpPr>
              <a:spLocks noChangeArrowheads="1"/>
            </p:cNvSpPr>
            <p:nvPr/>
          </p:nvSpPr>
          <p:spPr bwMode="auto">
            <a:xfrm>
              <a:off x="864"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9" name="Text Box 25"/>
            <p:cNvSpPr txBox="1">
              <a:spLocks noChangeArrowheads="1"/>
            </p:cNvSpPr>
            <p:nvPr/>
          </p:nvSpPr>
          <p:spPr bwMode="auto">
            <a:xfrm>
              <a:off x="864" y="2976"/>
              <a:ext cx="862"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Controlador</a:t>
              </a:r>
            </a:p>
            <a:p>
              <a:pPr algn="ctr" fontAlgn="base">
                <a:spcBef>
                  <a:spcPct val="0"/>
                </a:spcBef>
                <a:spcAft>
                  <a:spcPct val="0"/>
                </a:spcAft>
              </a:pPr>
              <a:r>
                <a:rPr kumimoji="1" lang="es-MX" sz="1400" b="1">
                  <a:latin typeface="Verdana"/>
                </a:rPr>
                <a:t>del teclado</a:t>
              </a:r>
            </a:p>
          </p:txBody>
        </p:sp>
      </p:grpSp>
      <p:grpSp>
        <p:nvGrpSpPr>
          <p:cNvPr id="5" name="Group 9"/>
          <p:cNvGrpSpPr>
            <a:grpSpLocks/>
          </p:cNvGrpSpPr>
          <p:nvPr/>
        </p:nvGrpSpPr>
        <p:grpSpPr bwMode="auto">
          <a:xfrm>
            <a:off x="3886200" y="4603750"/>
            <a:ext cx="1371600" cy="730250"/>
            <a:chOff x="2448" y="2900"/>
            <a:chExt cx="864" cy="460"/>
          </a:xfrm>
        </p:grpSpPr>
        <p:sp>
          <p:nvSpPr>
            <p:cNvPr id="16406" name="Rectangle 22"/>
            <p:cNvSpPr>
              <a:spLocks noChangeArrowheads="1"/>
            </p:cNvSpPr>
            <p:nvPr/>
          </p:nvSpPr>
          <p:spPr bwMode="auto">
            <a:xfrm>
              <a:off x="2448"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7" name="Text Box 23"/>
            <p:cNvSpPr txBox="1">
              <a:spLocks noChangeArrowheads="1"/>
            </p:cNvSpPr>
            <p:nvPr/>
          </p:nvSpPr>
          <p:spPr bwMode="auto">
            <a:xfrm>
              <a:off x="2479" y="2900"/>
              <a:ext cx="803" cy="46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Memoria</a:t>
              </a:r>
            </a:p>
            <a:p>
              <a:pPr algn="ctr" fontAlgn="base">
                <a:spcBef>
                  <a:spcPct val="0"/>
                </a:spcBef>
                <a:spcAft>
                  <a:spcPct val="0"/>
                </a:spcAft>
              </a:pPr>
              <a:r>
                <a:rPr kumimoji="1" lang="es-MX" sz="1400" b="1">
                  <a:latin typeface="Verdana"/>
                </a:rPr>
                <a:t>intermedia</a:t>
              </a:r>
            </a:p>
            <a:p>
              <a:pPr algn="ctr" fontAlgn="base">
                <a:spcBef>
                  <a:spcPct val="0"/>
                </a:spcBef>
                <a:spcAft>
                  <a:spcPct val="0"/>
                </a:spcAft>
              </a:pPr>
              <a:r>
                <a:rPr kumimoji="1" lang="es-MX" sz="1400" b="1">
                  <a:latin typeface="Verdana"/>
                </a:rPr>
                <a:t>del teclado</a:t>
              </a:r>
            </a:p>
          </p:txBody>
        </p:sp>
      </p:grpSp>
      <p:grpSp>
        <p:nvGrpSpPr>
          <p:cNvPr id="6" name="Group 10"/>
          <p:cNvGrpSpPr>
            <a:grpSpLocks/>
          </p:cNvGrpSpPr>
          <p:nvPr/>
        </p:nvGrpSpPr>
        <p:grpSpPr bwMode="auto">
          <a:xfrm>
            <a:off x="6400800" y="4648200"/>
            <a:ext cx="1371600" cy="685800"/>
            <a:chOff x="4032" y="2928"/>
            <a:chExt cx="864" cy="432"/>
          </a:xfrm>
        </p:grpSpPr>
        <p:sp>
          <p:nvSpPr>
            <p:cNvPr id="16404" name="Rectangle 20"/>
            <p:cNvSpPr>
              <a:spLocks noChangeArrowheads="1"/>
            </p:cNvSpPr>
            <p:nvPr/>
          </p:nvSpPr>
          <p:spPr bwMode="auto">
            <a:xfrm>
              <a:off x="4032" y="2928"/>
              <a:ext cx="864" cy="432"/>
            </a:xfrm>
            <a:prstGeom prst="rect">
              <a:avLst/>
            </a:prstGeom>
            <a:solidFill>
              <a:srgbClr val="FFFFFF"/>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sp>
          <p:nvSpPr>
            <p:cNvPr id="16405" name="Text Box 21"/>
            <p:cNvSpPr txBox="1">
              <a:spLocks noChangeArrowheads="1"/>
            </p:cNvSpPr>
            <p:nvPr/>
          </p:nvSpPr>
          <p:spPr bwMode="auto">
            <a:xfrm>
              <a:off x="4046" y="2976"/>
              <a:ext cx="833" cy="326"/>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400" b="1">
                  <a:latin typeface="Verdana"/>
                </a:rPr>
                <a:t>Software</a:t>
              </a:r>
            </a:p>
            <a:p>
              <a:pPr algn="ctr" fontAlgn="base">
                <a:spcBef>
                  <a:spcPct val="0"/>
                </a:spcBef>
                <a:spcAft>
                  <a:spcPct val="0"/>
                </a:spcAft>
              </a:pPr>
              <a:r>
                <a:rPr kumimoji="1" lang="es-MX" sz="1400" b="1">
                  <a:latin typeface="Verdana"/>
                </a:rPr>
                <a:t>del sistema</a:t>
              </a:r>
            </a:p>
          </p:txBody>
        </p:sp>
      </p:grpSp>
      <p:grpSp>
        <p:nvGrpSpPr>
          <p:cNvPr id="7" name="Group 11"/>
          <p:cNvGrpSpPr>
            <a:grpSpLocks/>
          </p:cNvGrpSpPr>
          <p:nvPr/>
        </p:nvGrpSpPr>
        <p:grpSpPr bwMode="auto">
          <a:xfrm>
            <a:off x="7086600" y="6019800"/>
            <a:ext cx="1352550" cy="609600"/>
            <a:chOff x="4464" y="3792"/>
            <a:chExt cx="852" cy="384"/>
          </a:xfrm>
        </p:grpSpPr>
        <p:pic>
          <p:nvPicPr>
            <p:cNvPr id="16402" name="Picture 13" descr="COMPU022"/>
            <p:cNvPicPr>
              <a:picLocks noChangeAspect="1" noChangeArrowheads="1"/>
            </p:cNvPicPr>
            <p:nvPr/>
          </p:nvPicPr>
          <p:blipFill>
            <a:blip r:embed="rId5"/>
            <a:srcRect/>
            <a:stretch>
              <a:fillRect/>
            </a:stretch>
          </p:blipFill>
          <p:spPr bwMode="auto">
            <a:xfrm>
              <a:off x="4464" y="3792"/>
              <a:ext cx="852" cy="384"/>
            </a:xfrm>
            <a:prstGeom prst="rect">
              <a:avLst/>
            </a:prstGeom>
            <a:noFill/>
          </p:spPr>
        </p:pic>
        <p:sp>
          <p:nvSpPr>
            <p:cNvPr id="16403" name="Text Box 19"/>
            <p:cNvSpPr txBox="1">
              <a:spLocks noChangeArrowheads="1"/>
            </p:cNvSpPr>
            <p:nvPr/>
          </p:nvSpPr>
          <p:spPr bwMode="auto">
            <a:xfrm>
              <a:off x="4713" y="3801"/>
              <a:ext cx="351" cy="183"/>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1300" b="1">
                  <a:solidFill>
                    <a:schemeClr val="accent2"/>
                  </a:solidFill>
                  <a:latin typeface="Verdana"/>
                </a:rPr>
                <a:t>CPU</a:t>
              </a:r>
            </a:p>
          </p:txBody>
        </p:sp>
      </p:grpSp>
      <p:grpSp>
        <p:nvGrpSpPr>
          <p:cNvPr id="8" name="Group 12"/>
          <p:cNvGrpSpPr>
            <a:grpSpLocks/>
          </p:cNvGrpSpPr>
          <p:nvPr/>
        </p:nvGrpSpPr>
        <p:grpSpPr bwMode="auto">
          <a:xfrm flipH="1">
            <a:off x="5334000" y="5029200"/>
            <a:ext cx="838200" cy="279400"/>
            <a:chOff x="3408" y="3376"/>
            <a:chExt cx="528" cy="176"/>
          </a:xfrm>
        </p:grpSpPr>
        <p:sp>
          <p:nvSpPr>
            <p:cNvPr id="16400" name="AutoShape 16"/>
            <p:cNvSpPr>
              <a:spLocks/>
            </p:cNvSpPr>
            <p:nvPr/>
          </p:nvSpPr>
          <p:spPr bwMode="auto">
            <a:xfrm>
              <a:off x="3408" y="3376"/>
              <a:ext cx="528" cy="176"/>
            </a:xfrm>
            <a:custGeom>
              <a:avLst/>
              <a:gdLst>
                <a:gd name="T0" fmla="*/ 518 w 528"/>
                <a:gd name="T1" fmla="*/ 90 h 176"/>
                <a:gd name="T2" fmla="*/ 499 w 528"/>
                <a:gd name="T3" fmla="*/ 93 h 176"/>
                <a:gd name="T4" fmla="*/ 474 w 528"/>
                <a:gd name="T5" fmla="*/ 99 h 176"/>
                <a:gd name="T6" fmla="*/ 453 w 528"/>
                <a:gd name="T7" fmla="*/ 106 h 176"/>
                <a:gd name="T8" fmla="*/ 429 w 528"/>
                <a:gd name="T9" fmla="*/ 114 h 176"/>
                <a:gd name="T10" fmla="*/ 410 w 528"/>
                <a:gd name="T11" fmla="*/ 123 h 176"/>
                <a:gd name="T12" fmla="*/ 394 w 528"/>
                <a:gd name="T13" fmla="*/ 133 h 176"/>
                <a:gd name="T14" fmla="*/ 381 w 528"/>
                <a:gd name="T15" fmla="*/ 141 h 176"/>
                <a:gd name="T16" fmla="*/ 371 w 528"/>
                <a:gd name="T17" fmla="*/ 152 h 176"/>
                <a:gd name="T18" fmla="*/ 362 w 528"/>
                <a:gd name="T19" fmla="*/ 163 h 176"/>
                <a:gd name="T20" fmla="*/ 355 w 528"/>
                <a:gd name="T21" fmla="*/ 176 h 176"/>
                <a:gd name="T22" fmla="*/ 358 w 528"/>
                <a:gd name="T23" fmla="*/ 158 h 176"/>
                <a:gd name="T24" fmla="*/ 363 w 528"/>
                <a:gd name="T25" fmla="*/ 138 h 176"/>
                <a:gd name="T26" fmla="*/ 368 w 528"/>
                <a:gd name="T27" fmla="*/ 128 h 176"/>
                <a:gd name="T28" fmla="*/ 373 w 528"/>
                <a:gd name="T29" fmla="*/ 118 h 176"/>
                <a:gd name="T30" fmla="*/ 379 w 528"/>
                <a:gd name="T31" fmla="*/ 112 h 176"/>
                <a:gd name="T32" fmla="*/ 310 w 528"/>
                <a:gd name="T33" fmla="*/ 114 h 176"/>
                <a:gd name="T34" fmla="*/ 242 w 528"/>
                <a:gd name="T35" fmla="*/ 115 h 176"/>
                <a:gd name="T36" fmla="*/ 179 w 528"/>
                <a:gd name="T37" fmla="*/ 118 h 176"/>
                <a:gd name="T38" fmla="*/ 131 w 528"/>
                <a:gd name="T39" fmla="*/ 123 h 176"/>
                <a:gd name="T40" fmla="*/ 86 w 528"/>
                <a:gd name="T41" fmla="*/ 126 h 176"/>
                <a:gd name="T42" fmla="*/ 46 w 528"/>
                <a:gd name="T43" fmla="*/ 133 h 176"/>
                <a:gd name="T44" fmla="*/ 22 w 528"/>
                <a:gd name="T45" fmla="*/ 138 h 176"/>
                <a:gd name="T46" fmla="*/ 3 w 528"/>
                <a:gd name="T47" fmla="*/ 142 h 176"/>
                <a:gd name="T48" fmla="*/ 3 w 528"/>
                <a:gd name="T49" fmla="*/ 130 h 176"/>
                <a:gd name="T50" fmla="*/ 3 w 528"/>
                <a:gd name="T51" fmla="*/ 110 h 176"/>
                <a:gd name="T52" fmla="*/ 5 w 528"/>
                <a:gd name="T53" fmla="*/ 102 h 176"/>
                <a:gd name="T54" fmla="*/ 8 w 528"/>
                <a:gd name="T55" fmla="*/ 96 h 176"/>
                <a:gd name="T56" fmla="*/ 11 w 528"/>
                <a:gd name="T57" fmla="*/ 90 h 176"/>
                <a:gd name="T58" fmla="*/ 10 w 528"/>
                <a:gd name="T59" fmla="*/ 83 h 176"/>
                <a:gd name="T60" fmla="*/ 5 w 528"/>
                <a:gd name="T61" fmla="*/ 77 h 176"/>
                <a:gd name="T62" fmla="*/ 3 w 528"/>
                <a:gd name="T63" fmla="*/ 62 h 176"/>
                <a:gd name="T64" fmla="*/ 0 w 528"/>
                <a:gd name="T65" fmla="*/ 46 h 176"/>
                <a:gd name="T66" fmla="*/ 0 w 528"/>
                <a:gd name="T67" fmla="*/ 32 h 176"/>
                <a:gd name="T68" fmla="*/ 21 w 528"/>
                <a:gd name="T69" fmla="*/ 38 h 176"/>
                <a:gd name="T70" fmla="*/ 43 w 528"/>
                <a:gd name="T71" fmla="*/ 43 h 176"/>
                <a:gd name="T72" fmla="*/ 70 w 528"/>
                <a:gd name="T73" fmla="*/ 46 h 176"/>
                <a:gd name="T74" fmla="*/ 114 w 528"/>
                <a:gd name="T75" fmla="*/ 53 h 176"/>
                <a:gd name="T76" fmla="*/ 162 w 528"/>
                <a:gd name="T77" fmla="*/ 56 h 176"/>
                <a:gd name="T78" fmla="*/ 224 w 528"/>
                <a:gd name="T79" fmla="*/ 59 h 176"/>
                <a:gd name="T80" fmla="*/ 309 w 528"/>
                <a:gd name="T81" fmla="*/ 62 h 176"/>
                <a:gd name="T82" fmla="*/ 378 w 528"/>
                <a:gd name="T83" fmla="*/ 62 h 176"/>
                <a:gd name="T84" fmla="*/ 373 w 528"/>
                <a:gd name="T85" fmla="*/ 59 h 176"/>
                <a:gd name="T86" fmla="*/ 370 w 528"/>
                <a:gd name="T87" fmla="*/ 54 h 176"/>
                <a:gd name="T88" fmla="*/ 365 w 528"/>
                <a:gd name="T89" fmla="*/ 46 h 176"/>
                <a:gd name="T90" fmla="*/ 360 w 528"/>
                <a:gd name="T91" fmla="*/ 35 h 176"/>
                <a:gd name="T92" fmla="*/ 355 w 528"/>
                <a:gd name="T93" fmla="*/ 18 h 176"/>
                <a:gd name="T94" fmla="*/ 354 w 528"/>
                <a:gd name="T95" fmla="*/ 0 h 176"/>
                <a:gd name="T96" fmla="*/ 360 w 528"/>
                <a:gd name="T97" fmla="*/ 13 h 176"/>
                <a:gd name="T98" fmla="*/ 368 w 528"/>
                <a:gd name="T99" fmla="*/ 24 h 176"/>
                <a:gd name="T100" fmla="*/ 379 w 528"/>
                <a:gd name="T101" fmla="*/ 35 h 176"/>
                <a:gd name="T102" fmla="*/ 392 w 528"/>
                <a:gd name="T103" fmla="*/ 43 h 176"/>
                <a:gd name="T104" fmla="*/ 405 w 528"/>
                <a:gd name="T105" fmla="*/ 53 h 176"/>
                <a:gd name="T106" fmla="*/ 421 w 528"/>
                <a:gd name="T107" fmla="*/ 59 h 176"/>
                <a:gd name="T108" fmla="*/ 443 w 528"/>
                <a:gd name="T109" fmla="*/ 67 h 176"/>
                <a:gd name="T110" fmla="*/ 466 w 528"/>
                <a:gd name="T111" fmla="*/ 75 h 176"/>
                <a:gd name="T112" fmla="*/ 493 w 528"/>
                <a:gd name="T113" fmla="*/ 82 h 176"/>
                <a:gd name="T114" fmla="*/ 522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8" y="88"/>
                  </a:ln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close/>
                </a:path>
              </a:pathLst>
            </a:custGeom>
            <a:solidFill>
              <a:srgbClr val="000000"/>
            </a:solidFill>
            <a:ln w="9525">
              <a:noFill/>
              <a:round/>
              <a:headEnd/>
              <a:tailEnd/>
            </a:ln>
          </p:spPr>
          <p:txBody>
            <a:bodyPr/>
            <a:lstStyle/>
            <a:p>
              <a:pPr fontAlgn="base">
                <a:spcBef>
                  <a:spcPct val="0"/>
                </a:spcBef>
                <a:spcAft>
                  <a:spcPct val="0"/>
                </a:spcAft>
              </a:pPr>
              <a:endParaRPr lang="es-ES_tradnl" sz="2400">
                <a:latin typeface="Verdana"/>
              </a:endParaRPr>
            </a:p>
          </p:txBody>
        </p:sp>
        <p:sp>
          <p:nvSpPr>
            <p:cNvPr id="16401" name="AutoShape 17"/>
            <p:cNvSpPr>
              <a:spLocks/>
            </p:cNvSpPr>
            <p:nvPr/>
          </p:nvSpPr>
          <p:spPr bwMode="auto">
            <a:xfrm>
              <a:off x="3408" y="3376"/>
              <a:ext cx="528" cy="176"/>
            </a:xfrm>
            <a:custGeom>
              <a:avLst/>
              <a:gdLst>
                <a:gd name="T0" fmla="*/ 515 w 528"/>
                <a:gd name="T1" fmla="*/ 91 h 176"/>
                <a:gd name="T2" fmla="*/ 493 w 528"/>
                <a:gd name="T3" fmla="*/ 94 h 176"/>
                <a:gd name="T4" fmla="*/ 470 w 528"/>
                <a:gd name="T5" fmla="*/ 99 h 176"/>
                <a:gd name="T6" fmla="*/ 445 w 528"/>
                <a:gd name="T7" fmla="*/ 109 h 176"/>
                <a:gd name="T8" fmla="*/ 422 w 528"/>
                <a:gd name="T9" fmla="*/ 117 h 176"/>
                <a:gd name="T10" fmla="*/ 408 w 528"/>
                <a:gd name="T11" fmla="*/ 123 h 176"/>
                <a:gd name="T12" fmla="*/ 390 w 528"/>
                <a:gd name="T13" fmla="*/ 134 h 176"/>
                <a:gd name="T14" fmla="*/ 379 w 528"/>
                <a:gd name="T15" fmla="*/ 144 h 176"/>
                <a:gd name="T16" fmla="*/ 368 w 528"/>
                <a:gd name="T17" fmla="*/ 154 h 176"/>
                <a:gd name="T18" fmla="*/ 360 w 528"/>
                <a:gd name="T19" fmla="*/ 166 h 176"/>
                <a:gd name="T20" fmla="*/ 355 w 528"/>
                <a:gd name="T21" fmla="*/ 173 h 176"/>
                <a:gd name="T22" fmla="*/ 360 w 528"/>
                <a:gd name="T23" fmla="*/ 154 h 176"/>
                <a:gd name="T24" fmla="*/ 365 w 528"/>
                <a:gd name="T25" fmla="*/ 134 h 176"/>
                <a:gd name="T26" fmla="*/ 370 w 528"/>
                <a:gd name="T27" fmla="*/ 125 h 176"/>
                <a:gd name="T28" fmla="*/ 374 w 528"/>
                <a:gd name="T29" fmla="*/ 117 h 176"/>
                <a:gd name="T30" fmla="*/ 366 w 528"/>
                <a:gd name="T31" fmla="*/ 112 h 176"/>
                <a:gd name="T32" fmla="*/ 285 w 528"/>
                <a:gd name="T33" fmla="*/ 114 h 176"/>
                <a:gd name="T34" fmla="*/ 226 w 528"/>
                <a:gd name="T35" fmla="*/ 117 h 176"/>
                <a:gd name="T36" fmla="*/ 163 w 528"/>
                <a:gd name="T37" fmla="*/ 120 h 176"/>
                <a:gd name="T38" fmla="*/ 125 w 528"/>
                <a:gd name="T39" fmla="*/ 123 h 176"/>
                <a:gd name="T40" fmla="*/ 74 w 528"/>
                <a:gd name="T41" fmla="*/ 130 h 176"/>
                <a:gd name="T42" fmla="*/ 40 w 528"/>
                <a:gd name="T43" fmla="*/ 134 h 176"/>
                <a:gd name="T44" fmla="*/ 16 w 528"/>
                <a:gd name="T45" fmla="*/ 139 h 176"/>
                <a:gd name="T46" fmla="*/ 3 w 528"/>
                <a:gd name="T47" fmla="*/ 141 h 176"/>
                <a:gd name="T48" fmla="*/ 3 w 528"/>
                <a:gd name="T49" fmla="*/ 125 h 176"/>
                <a:gd name="T50" fmla="*/ 3 w 528"/>
                <a:gd name="T51" fmla="*/ 109 h 176"/>
                <a:gd name="T52" fmla="*/ 5 w 528"/>
                <a:gd name="T53" fmla="*/ 99 h 176"/>
                <a:gd name="T54" fmla="*/ 8 w 528"/>
                <a:gd name="T55" fmla="*/ 93 h 176"/>
                <a:gd name="T56" fmla="*/ 13 w 528"/>
                <a:gd name="T57" fmla="*/ 88 h 176"/>
                <a:gd name="T58" fmla="*/ 8 w 528"/>
                <a:gd name="T59" fmla="*/ 82 h 176"/>
                <a:gd name="T60" fmla="*/ 5 w 528"/>
                <a:gd name="T61" fmla="*/ 74 h 176"/>
                <a:gd name="T62" fmla="*/ 2 w 528"/>
                <a:gd name="T63" fmla="*/ 59 h 176"/>
                <a:gd name="T64" fmla="*/ 0 w 528"/>
                <a:gd name="T65" fmla="*/ 43 h 176"/>
                <a:gd name="T66" fmla="*/ 5 w 528"/>
                <a:gd name="T67" fmla="*/ 35 h 176"/>
                <a:gd name="T68" fmla="*/ 26 w 528"/>
                <a:gd name="T69" fmla="*/ 40 h 176"/>
                <a:gd name="T70" fmla="*/ 50 w 528"/>
                <a:gd name="T71" fmla="*/ 45 h 176"/>
                <a:gd name="T72" fmla="*/ 85 w 528"/>
                <a:gd name="T73" fmla="*/ 50 h 176"/>
                <a:gd name="T74" fmla="*/ 122 w 528"/>
                <a:gd name="T75" fmla="*/ 53 h 176"/>
                <a:gd name="T76" fmla="*/ 178 w 528"/>
                <a:gd name="T77" fmla="*/ 58 h 176"/>
                <a:gd name="T78" fmla="*/ 254 w 528"/>
                <a:gd name="T79" fmla="*/ 61 h 176"/>
                <a:gd name="T80" fmla="*/ 331 w 528"/>
                <a:gd name="T81" fmla="*/ 62 h 176"/>
                <a:gd name="T82" fmla="*/ 376 w 528"/>
                <a:gd name="T83" fmla="*/ 62 h 176"/>
                <a:gd name="T84" fmla="*/ 371 w 528"/>
                <a:gd name="T85" fmla="*/ 58 h 176"/>
                <a:gd name="T86" fmla="*/ 366 w 528"/>
                <a:gd name="T87" fmla="*/ 51 h 176"/>
                <a:gd name="T88" fmla="*/ 362 w 528"/>
                <a:gd name="T89" fmla="*/ 42 h 176"/>
                <a:gd name="T90" fmla="*/ 358 w 528"/>
                <a:gd name="T91" fmla="*/ 29 h 176"/>
                <a:gd name="T92" fmla="*/ 354 w 528"/>
                <a:gd name="T93" fmla="*/ 10 h 176"/>
                <a:gd name="T94" fmla="*/ 355 w 528"/>
                <a:gd name="T95" fmla="*/ 6 h 176"/>
                <a:gd name="T96" fmla="*/ 363 w 528"/>
                <a:gd name="T97" fmla="*/ 19 h 176"/>
                <a:gd name="T98" fmla="*/ 373 w 528"/>
                <a:gd name="T99" fmla="*/ 29 h 176"/>
                <a:gd name="T100" fmla="*/ 386 w 528"/>
                <a:gd name="T101" fmla="*/ 40 h 176"/>
                <a:gd name="T102" fmla="*/ 398 w 528"/>
                <a:gd name="T103" fmla="*/ 48 h 176"/>
                <a:gd name="T104" fmla="*/ 413 w 528"/>
                <a:gd name="T105" fmla="*/ 56 h 176"/>
                <a:gd name="T106" fmla="*/ 432 w 528"/>
                <a:gd name="T107" fmla="*/ 64 h 176"/>
                <a:gd name="T108" fmla="*/ 454 w 528"/>
                <a:gd name="T109" fmla="*/ 72 h 176"/>
                <a:gd name="T110" fmla="*/ 480 w 528"/>
                <a:gd name="T111" fmla="*/ 78 h 176"/>
                <a:gd name="T112" fmla="*/ 506 w 528"/>
                <a:gd name="T113" fmla="*/ 85 h 176"/>
                <a:gd name="T114" fmla="*/ 528 w 528"/>
                <a:gd name="T115" fmla="*/ 88 h 1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8"/>
                <a:gd name="T175" fmla="*/ 0 h 176"/>
                <a:gd name="T176" fmla="*/ 528 w 528"/>
                <a:gd name="T177" fmla="*/ 176 h 1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8" h="176">
                  <a:moveTo>
                    <a:pt x="528" y="88"/>
                  </a:moveTo>
                  <a:lnTo>
                    <a:pt x="522" y="90"/>
                  </a:lnTo>
                  <a:lnTo>
                    <a:pt x="518" y="90"/>
                  </a:lnTo>
                  <a:lnTo>
                    <a:pt x="515" y="91"/>
                  </a:lnTo>
                  <a:lnTo>
                    <a:pt x="510" y="91"/>
                  </a:lnTo>
                  <a:lnTo>
                    <a:pt x="506" y="91"/>
                  </a:lnTo>
                  <a:lnTo>
                    <a:pt x="499" y="93"/>
                  </a:lnTo>
                  <a:lnTo>
                    <a:pt x="493" y="94"/>
                  </a:lnTo>
                  <a:lnTo>
                    <a:pt x="486" y="96"/>
                  </a:lnTo>
                  <a:lnTo>
                    <a:pt x="480" y="98"/>
                  </a:lnTo>
                  <a:lnTo>
                    <a:pt x="474" y="99"/>
                  </a:lnTo>
                  <a:lnTo>
                    <a:pt x="470" y="99"/>
                  </a:lnTo>
                  <a:lnTo>
                    <a:pt x="467" y="101"/>
                  </a:lnTo>
                  <a:lnTo>
                    <a:pt x="459" y="104"/>
                  </a:lnTo>
                  <a:lnTo>
                    <a:pt x="453" y="106"/>
                  </a:lnTo>
                  <a:lnTo>
                    <a:pt x="445" y="109"/>
                  </a:lnTo>
                  <a:lnTo>
                    <a:pt x="437" y="110"/>
                  </a:lnTo>
                  <a:lnTo>
                    <a:pt x="434" y="112"/>
                  </a:lnTo>
                  <a:lnTo>
                    <a:pt x="429" y="114"/>
                  </a:lnTo>
                  <a:lnTo>
                    <a:pt x="422" y="117"/>
                  </a:lnTo>
                  <a:lnTo>
                    <a:pt x="418" y="118"/>
                  </a:lnTo>
                  <a:lnTo>
                    <a:pt x="414" y="120"/>
                  </a:lnTo>
                  <a:lnTo>
                    <a:pt x="410" y="123"/>
                  </a:lnTo>
                  <a:lnTo>
                    <a:pt x="408" y="123"/>
                  </a:lnTo>
                  <a:lnTo>
                    <a:pt x="400" y="128"/>
                  </a:lnTo>
                  <a:lnTo>
                    <a:pt x="397" y="130"/>
                  </a:lnTo>
                  <a:lnTo>
                    <a:pt x="394" y="133"/>
                  </a:lnTo>
                  <a:lnTo>
                    <a:pt x="390" y="134"/>
                  </a:lnTo>
                  <a:lnTo>
                    <a:pt x="387" y="136"/>
                  </a:lnTo>
                  <a:lnTo>
                    <a:pt x="386" y="139"/>
                  </a:lnTo>
                  <a:lnTo>
                    <a:pt x="381" y="141"/>
                  </a:lnTo>
                  <a:lnTo>
                    <a:pt x="379" y="144"/>
                  </a:lnTo>
                  <a:lnTo>
                    <a:pt x="376" y="147"/>
                  </a:lnTo>
                  <a:lnTo>
                    <a:pt x="373" y="149"/>
                  </a:lnTo>
                  <a:lnTo>
                    <a:pt x="371" y="152"/>
                  </a:lnTo>
                  <a:lnTo>
                    <a:pt x="368" y="154"/>
                  </a:lnTo>
                  <a:lnTo>
                    <a:pt x="366" y="157"/>
                  </a:lnTo>
                  <a:lnTo>
                    <a:pt x="363" y="160"/>
                  </a:lnTo>
                  <a:lnTo>
                    <a:pt x="362" y="163"/>
                  </a:lnTo>
                  <a:lnTo>
                    <a:pt x="360" y="166"/>
                  </a:lnTo>
                  <a:lnTo>
                    <a:pt x="358" y="170"/>
                  </a:lnTo>
                  <a:lnTo>
                    <a:pt x="357" y="173"/>
                  </a:lnTo>
                  <a:lnTo>
                    <a:pt x="355" y="176"/>
                  </a:lnTo>
                  <a:lnTo>
                    <a:pt x="355" y="173"/>
                  </a:lnTo>
                  <a:lnTo>
                    <a:pt x="357" y="166"/>
                  </a:lnTo>
                  <a:lnTo>
                    <a:pt x="357" y="163"/>
                  </a:lnTo>
                  <a:lnTo>
                    <a:pt x="358" y="158"/>
                  </a:lnTo>
                  <a:lnTo>
                    <a:pt x="360" y="154"/>
                  </a:lnTo>
                  <a:lnTo>
                    <a:pt x="360" y="147"/>
                  </a:lnTo>
                  <a:lnTo>
                    <a:pt x="362" y="142"/>
                  </a:lnTo>
                  <a:lnTo>
                    <a:pt x="363" y="138"/>
                  </a:lnTo>
                  <a:lnTo>
                    <a:pt x="365" y="134"/>
                  </a:lnTo>
                  <a:lnTo>
                    <a:pt x="366" y="133"/>
                  </a:lnTo>
                  <a:lnTo>
                    <a:pt x="366" y="130"/>
                  </a:lnTo>
                  <a:lnTo>
                    <a:pt x="368" y="128"/>
                  </a:lnTo>
                  <a:lnTo>
                    <a:pt x="370" y="125"/>
                  </a:lnTo>
                  <a:lnTo>
                    <a:pt x="371" y="123"/>
                  </a:lnTo>
                  <a:lnTo>
                    <a:pt x="373" y="120"/>
                  </a:lnTo>
                  <a:lnTo>
                    <a:pt x="373" y="118"/>
                  </a:lnTo>
                  <a:lnTo>
                    <a:pt x="374" y="117"/>
                  </a:lnTo>
                  <a:lnTo>
                    <a:pt x="376" y="115"/>
                  </a:lnTo>
                  <a:lnTo>
                    <a:pt x="379" y="114"/>
                  </a:lnTo>
                  <a:lnTo>
                    <a:pt x="379" y="112"/>
                  </a:lnTo>
                  <a:lnTo>
                    <a:pt x="366" y="112"/>
                  </a:lnTo>
                  <a:lnTo>
                    <a:pt x="354" y="112"/>
                  </a:lnTo>
                  <a:lnTo>
                    <a:pt x="334" y="114"/>
                  </a:lnTo>
                  <a:lnTo>
                    <a:pt x="310" y="114"/>
                  </a:lnTo>
                  <a:lnTo>
                    <a:pt x="285" y="114"/>
                  </a:lnTo>
                  <a:lnTo>
                    <a:pt x="270" y="115"/>
                  </a:lnTo>
                  <a:lnTo>
                    <a:pt x="258" y="115"/>
                  </a:lnTo>
                  <a:lnTo>
                    <a:pt x="242" y="115"/>
                  </a:lnTo>
                  <a:lnTo>
                    <a:pt x="226" y="117"/>
                  </a:lnTo>
                  <a:lnTo>
                    <a:pt x="211" y="117"/>
                  </a:lnTo>
                  <a:lnTo>
                    <a:pt x="195" y="117"/>
                  </a:lnTo>
                  <a:lnTo>
                    <a:pt x="179" y="118"/>
                  </a:lnTo>
                  <a:lnTo>
                    <a:pt x="163" y="120"/>
                  </a:lnTo>
                  <a:lnTo>
                    <a:pt x="149" y="122"/>
                  </a:lnTo>
                  <a:lnTo>
                    <a:pt x="139" y="122"/>
                  </a:lnTo>
                  <a:lnTo>
                    <a:pt x="131" y="123"/>
                  </a:lnTo>
                  <a:lnTo>
                    <a:pt x="125" y="123"/>
                  </a:lnTo>
                  <a:lnTo>
                    <a:pt x="117" y="123"/>
                  </a:lnTo>
                  <a:lnTo>
                    <a:pt x="101" y="125"/>
                  </a:lnTo>
                  <a:lnTo>
                    <a:pt x="86" y="126"/>
                  </a:lnTo>
                  <a:lnTo>
                    <a:pt x="74" y="130"/>
                  </a:lnTo>
                  <a:lnTo>
                    <a:pt x="66" y="130"/>
                  </a:lnTo>
                  <a:lnTo>
                    <a:pt x="59" y="130"/>
                  </a:lnTo>
                  <a:lnTo>
                    <a:pt x="46" y="133"/>
                  </a:lnTo>
                  <a:lnTo>
                    <a:pt x="40" y="134"/>
                  </a:lnTo>
                  <a:lnTo>
                    <a:pt x="34" y="134"/>
                  </a:lnTo>
                  <a:lnTo>
                    <a:pt x="29" y="136"/>
                  </a:lnTo>
                  <a:lnTo>
                    <a:pt x="22" y="138"/>
                  </a:lnTo>
                  <a:lnTo>
                    <a:pt x="16" y="139"/>
                  </a:lnTo>
                  <a:lnTo>
                    <a:pt x="11" y="141"/>
                  </a:lnTo>
                  <a:lnTo>
                    <a:pt x="6" y="141"/>
                  </a:lnTo>
                  <a:lnTo>
                    <a:pt x="3" y="142"/>
                  </a:lnTo>
                  <a:lnTo>
                    <a:pt x="3" y="141"/>
                  </a:lnTo>
                  <a:lnTo>
                    <a:pt x="3" y="136"/>
                  </a:lnTo>
                  <a:lnTo>
                    <a:pt x="3" y="133"/>
                  </a:lnTo>
                  <a:lnTo>
                    <a:pt x="3" y="130"/>
                  </a:lnTo>
                  <a:lnTo>
                    <a:pt x="3" y="125"/>
                  </a:lnTo>
                  <a:lnTo>
                    <a:pt x="3" y="120"/>
                  </a:lnTo>
                  <a:lnTo>
                    <a:pt x="3" y="115"/>
                  </a:lnTo>
                  <a:lnTo>
                    <a:pt x="3" y="110"/>
                  </a:lnTo>
                  <a:lnTo>
                    <a:pt x="3" y="109"/>
                  </a:lnTo>
                  <a:lnTo>
                    <a:pt x="3" y="106"/>
                  </a:lnTo>
                  <a:lnTo>
                    <a:pt x="3" y="104"/>
                  </a:lnTo>
                  <a:lnTo>
                    <a:pt x="5" y="102"/>
                  </a:lnTo>
                  <a:lnTo>
                    <a:pt x="5" y="99"/>
                  </a:lnTo>
                  <a:lnTo>
                    <a:pt x="6" y="98"/>
                  </a:lnTo>
                  <a:lnTo>
                    <a:pt x="8" y="96"/>
                  </a:lnTo>
                  <a:lnTo>
                    <a:pt x="8" y="93"/>
                  </a:lnTo>
                  <a:lnTo>
                    <a:pt x="10" y="91"/>
                  </a:lnTo>
                  <a:lnTo>
                    <a:pt x="11" y="90"/>
                  </a:lnTo>
                  <a:lnTo>
                    <a:pt x="13" y="88"/>
                  </a:lnTo>
                  <a:lnTo>
                    <a:pt x="11" y="86"/>
                  </a:lnTo>
                  <a:lnTo>
                    <a:pt x="10" y="85"/>
                  </a:lnTo>
                  <a:lnTo>
                    <a:pt x="10" y="83"/>
                  </a:lnTo>
                  <a:lnTo>
                    <a:pt x="8" y="82"/>
                  </a:lnTo>
                  <a:lnTo>
                    <a:pt x="6" y="80"/>
                  </a:lnTo>
                  <a:lnTo>
                    <a:pt x="6" y="78"/>
                  </a:lnTo>
                  <a:lnTo>
                    <a:pt x="5" y="77"/>
                  </a:lnTo>
                  <a:lnTo>
                    <a:pt x="5" y="74"/>
                  </a:lnTo>
                  <a:lnTo>
                    <a:pt x="3" y="69"/>
                  </a:lnTo>
                  <a:lnTo>
                    <a:pt x="3" y="66"/>
                  </a:lnTo>
                  <a:lnTo>
                    <a:pt x="3" y="62"/>
                  </a:lnTo>
                  <a:lnTo>
                    <a:pt x="2" y="59"/>
                  </a:lnTo>
                  <a:lnTo>
                    <a:pt x="2" y="54"/>
                  </a:lnTo>
                  <a:lnTo>
                    <a:pt x="2" y="51"/>
                  </a:lnTo>
                  <a:lnTo>
                    <a:pt x="0" y="46"/>
                  </a:lnTo>
                  <a:lnTo>
                    <a:pt x="0" y="43"/>
                  </a:lnTo>
                  <a:lnTo>
                    <a:pt x="0" y="40"/>
                  </a:lnTo>
                  <a:lnTo>
                    <a:pt x="0" y="35"/>
                  </a:lnTo>
                  <a:lnTo>
                    <a:pt x="0" y="32"/>
                  </a:lnTo>
                  <a:lnTo>
                    <a:pt x="5" y="35"/>
                  </a:lnTo>
                  <a:lnTo>
                    <a:pt x="10" y="35"/>
                  </a:lnTo>
                  <a:lnTo>
                    <a:pt x="14" y="37"/>
                  </a:lnTo>
                  <a:lnTo>
                    <a:pt x="21" y="38"/>
                  </a:lnTo>
                  <a:lnTo>
                    <a:pt x="26" y="40"/>
                  </a:lnTo>
                  <a:lnTo>
                    <a:pt x="32" y="42"/>
                  </a:lnTo>
                  <a:lnTo>
                    <a:pt x="37" y="42"/>
                  </a:lnTo>
                  <a:lnTo>
                    <a:pt x="43" y="43"/>
                  </a:lnTo>
                  <a:lnTo>
                    <a:pt x="50" y="45"/>
                  </a:lnTo>
                  <a:lnTo>
                    <a:pt x="56" y="45"/>
                  </a:lnTo>
                  <a:lnTo>
                    <a:pt x="64" y="46"/>
                  </a:lnTo>
                  <a:lnTo>
                    <a:pt x="70" y="46"/>
                  </a:lnTo>
                  <a:lnTo>
                    <a:pt x="85" y="50"/>
                  </a:lnTo>
                  <a:lnTo>
                    <a:pt x="99" y="51"/>
                  </a:lnTo>
                  <a:lnTo>
                    <a:pt x="106" y="51"/>
                  </a:lnTo>
                  <a:lnTo>
                    <a:pt x="114" y="53"/>
                  </a:lnTo>
                  <a:lnTo>
                    <a:pt x="122" y="53"/>
                  </a:lnTo>
                  <a:lnTo>
                    <a:pt x="130" y="53"/>
                  </a:lnTo>
                  <a:lnTo>
                    <a:pt x="146" y="54"/>
                  </a:lnTo>
                  <a:lnTo>
                    <a:pt x="162" y="56"/>
                  </a:lnTo>
                  <a:lnTo>
                    <a:pt x="178" y="58"/>
                  </a:lnTo>
                  <a:lnTo>
                    <a:pt x="194" y="59"/>
                  </a:lnTo>
                  <a:lnTo>
                    <a:pt x="208" y="59"/>
                  </a:lnTo>
                  <a:lnTo>
                    <a:pt x="224" y="59"/>
                  </a:lnTo>
                  <a:lnTo>
                    <a:pt x="254" y="61"/>
                  </a:lnTo>
                  <a:lnTo>
                    <a:pt x="269" y="61"/>
                  </a:lnTo>
                  <a:lnTo>
                    <a:pt x="283" y="62"/>
                  </a:lnTo>
                  <a:lnTo>
                    <a:pt x="309" y="62"/>
                  </a:lnTo>
                  <a:lnTo>
                    <a:pt x="331" y="62"/>
                  </a:lnTo>
                  <a:lnTo>
                    <a:pt x="350" y="62"/>
                  </a:lnTo>
                  <a:lnTo>
                    <a:pt x="365" y="62"/>
                  </a:lnTo>
                  <a:lnTo>
                    <a:pt x="378" y="62"/>
                  </a:lnTo>
                  <a:lnTo>
                    <a:pt x="376" y="62"/>
                  </a:lnTo>
                  <a:lnTo>
                    <a:pt x="374" y="61"/>
                  </a:lnTo>
                  <a:lnTo>
                    <a:pt x="373" y="61"/>
                  </a:lnTo>
                  <a:lnTo>
                    <a:pt x="373" y="59"/>
                  </a:lnTo>
                  <a:lnTo>
                    <a:pt x="371" y="58"/>
                  </a:lnTo>
                  <a:lnTo>
                    <a:pt x="371" y="56"/>
                  </a:lnTo>
                  <a:lnTo>
                    <a:pt x="370" y="54"/>
                  </a:lnTo>
                  <a:lnTo>
                    <a:pt x="368" y="53"/>
                  </a:lnTo>
                  <a:lnTo>
                    <a:pt x="366" y="51"/>
                  </a:lnTo>
                  <a:lnTo>
                    <a:pt x="366" y="48"/>
                  </a:lnTo>
                  <a:lnTo>
                    <a:pt x="365" y="46"/>
                  </a:lnTo>
                  <a:lnTo>
                    <a:pt x="363" y="43"/>
                  </a:lnTo>
                  <a:lnTo>
                    <a:pt x="362" y="42"/>
                  </a:lnTo>
                  <a:lnTo>
                    <a:pt x="362" y="38"/>
                  </a:lnTo>
                  <a:lnTo>
                    <a:pt x="360" y="35"/>
                  </a:lnTo>
                  <a:lnTo>
                    <a:pt x="360" y="34"/>
                  </a:lnTo>
                  <a:lnTo>
                    <a:pt x="358" y="29"/>
                  </a:lnTo>
                  <a:lnTo>
                    <a:pt x="357" y="22"/>
                  </a:lnTo>
                  <a:lnTo>
                    <a:pt x="355" y="18"/>
                  </a:lnTo>
                  <a:lnTo>
                    <a:pt x="354" y="13"/>
                  </a:lnTo>
                  <a:lnTo>
                    <a:pt x="354" y="10"/>
                  </a:lnTo>
                  <a:lnTo>
                    <a:pt x="354" y="3"/>
                  </a:lnTo>
                  <a:lnTo>
                    <a:pt x="354" y="0"/>
                  </a:lnTo>
                  <a:lnTo>
                    <a:pt x="354" y="3"/>
                  </a:lnTo>
                  <a:lnTo>
                    <a:pt x="355" y="6"/>
                  </a:lnTo>
                  <a:lnTo>
                    <a:pt x="358" y="10"/>
                  </a:lnTo>
                  <a:lnTo>
                    <a:pt x="360" y="13"/>
                  </a:lnTo>
                  <a:lnTo>
                    <a:pt x="362" y="16"/>
                  </a:lnTo>
                  <a:lnTo>
                    <a:pt x="363" y="19"/>
                  </a:lnTo>
                  <a:lnTo>
                    <a:pt x="366" y="22"/>
                  </a:lnTo>
                  <a:lnTo>
                    <a:pt x="368" y="24"/>
                  </a:lnTo>
                  <a:lnTo>
                    <a:pt x="371" y="27"/>
                  </a:lnTo>
                  <a:lnTo>
                    <a:pt x="373" y="29"/>
                  </a:lnTo>
                  <a:lnTo>
                    <a:pt x="376" y="32"/>
                  </a:lnTo>
                  <a:lnTo>
                    <a:pt x="379" y="35"/>
                  </a:lnTo>
                  <a:lnTo>
                    <a:pt x="382" y="37"/>
                  </a:lnTo>
                  <a:lnTo>
                    <a:pt x="386" y="40"/>
                  </a:lnTo>
                  <a:lnTo>
                    <a:pt x="389" y="42"/>
                  </a:lnTo>
                  <a:lnTo>
                    <a:pt x="392" y="43"/>
                  </a:lnTo>
                  <a:lnTo>
                    <a:pt x="395" y="46"/>
                  </a:lnTo>
                  <a:lnTo>
                    <a:pt x="398" y="48"/>
                  </a:lnTo>
                  <a:lnTo>
                    <a:pt x="402" y="50"/>
                  </a:lnTo>
                  <a:lnTo>
                    <a:pt x="405" y="53"/>
                  </a:lnTo>
                  <a:lnTo>
                    <a:pt x="410" y="53"/>
                  </a:lnTo>
                  <a:lnTo>
                    <a:pt x="413" y="56"/>
                  </a:lnTo>
                  <a:lnTo>
                    <a:pt x="416" y="58"/>
                  </a:lnTo>
                  <a:lnTo>
                    <a:pt x="421" y="59"/>
                  </a:lnTo>
                  <a:lnTo>
                    <a:pt x="429" y="62"/>
                  </a:lnTo>
                  <a:lnTo>
                    <a:pt x="432" y="64"/>
                  </a:lnTo>
                  <a:lnTo>
                    <a:pt x="435" y="66"/>
                  </a:lnTo>
                  <a:lnTo>
                    <a:pt x="443" y="67"/>
                  </a:lnTo>
                  <a:lnTo>
                    <a:pt x="451" y="70"/>
                  </a:lnTo>
                  <a:lnTo>
                    <a:pt x="454" y="72"/>
                  </a:lnTo>
                  <a:lnTo>
                    <a:pt x="458" y="72"/>
                  </a:lnTo>
                  <a:lnTo>
                    <a:pt x="466" y="75"/>
                  </a:lnTo>
                  <a:lnTo>
                    <a:pt x="474" y="78"/>
                  </a:lnTo>
                  <a:lnTo>
                    <a:pt x="480" y="78"/>
                  </a:lnTo>
                  <a:lnTo>
                    <a:pt x="486" y="80"/>
                  </a:lnTo>
                  <a:lnTo>
                    <a:pt x="493" y="82"/>
                  </a:lnTo>
                  <a:lnTo>
                    <a:pt x="499" y="83"/>
                  </a:lnTo>
                  <a:lnTo>
                    <a:pt x="506" y="85"/>
                  </a:lnTo>
                  <a:lnTo>
                    <a:pt x="514" y="86"/>
                  </a:lnTo>
                  <a:lnTo>
                    <a:pt x="522" y="88"/>
                  </a:lnTo>
                  <a:lnTo>
                    <a:pt x="526" y="88"/>
                  </a:lnTo>
                  <a:lnTo>
                    <a:pt x="528" y="88"/>
                  </a:lnTo>
                </a:path>
              </a:pathLst>
            </a:custGeom>
            <a:no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sp>
        <p:nvSpPr>
          <p:cNvPr id="18471" name="Text Box 13"/>
          <p:cNvSpPr txBox="1">
            <a:spLocks noChangeArrowheads="1"/>
          </p:cNvSpPr>
          <p:nvPr/>
        </p:nvSpPr>
        <p:spPr bwMode="auto">
          <a:xfrm>
            <a:off x="3124200" y="2743200"/>
            <a:ext cx="5867400" cy="1552575"/>
          </a:xfrm>
          <a:prstGeom prst="rect">
            <a:avLst/>
          </a:prstGeom>
          <a:noFill/>
          <a:ln w="9525">
            <a:noFill/>
            <a:miter lim="800000"/>
            <a:headEnd/>
            <a:tailEnd/>
          </a:ln>
        </p:spPr>
        <p:txBody>
          <a:bodyPr>
            <a:spAutoFit/>
          </a:bodyPr>
          <a:lstStyle/>
          <a:p>
            <a:pPr marL="457200" indent="-457200" fontAlgn="base">
              <a:spcBef>
                <a:spcPct val="0"/>
              </a:spcBef>
              <a:spcAft>
                <a:spcPct val="0"/>
              </a:spcAft>
              <a:buFontTx/>
              <a:buAutoNum type="arabicParenR"/>
            </a:pPr>
            <a:r>
              <a:rPr kumimoji="1" lang="es-MX" sz="1200" b="1">
                <a:latin typeface="Verdana"/>
              </a:rPr>
              <a:t>Se pulsa una tecla =&gt; El controlador de teclado lo detecta.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2"/>
            </a:pPr>
            <a:r>
              <a:rPr kumimoji="1" lang="es-MX" sz="1200" b="1">
                <a:latin typeface="Verdana"/>
              </a:rPr>
              <a:t>El controlador de teclado envía el código de digitalización a la memoria intermedia de teclado y una solicitud de interrupción al software del sistema.</a:t>
            </a:r>
          </a:p>
          <a:p>
            <a:pPr marL="457200" indent="-457200" fontAlgn="base">
              <a:spcBef>
                <a:spcPct val="0"/>
              </a:spcBef>
              <a:spcAft>
                <a:spcPct val="0"/>
              </a:spcAft>
            </a:pPr>
            <a:endParaRPr kumimoji="1" lang="es-MX" sz="1200" b="1">
              <a:latin typeface="Verdana"/>
            </a:endParaRPr>
          </a:p>
          <a:p>
            <a:pPr marL="457200" indent="-457200" fontAlgn="base">
              <a:spcBef>
                <a:spcPct val="0"/>
              </a:spcBef>
              <a:spcAft>
                <a:spcPct val="0"/>
              </a:spcAft>
              <a:buFontTx/>
              <a:buAutoNum type="arabicParenR" startAt="3"/>
            </a:pPr>
            <a:r>
              <a:rPr kumimoji="1" lang="es-MX" sz="1200" b="1">
                <a:latin typeface="Verdana"/>
              </a:rPr>
              <a:t>El software del sistema evalúa la solicitud, determina la respuesta y pasa el código a la CPU.</a:t>
            </a:r>
          </a:p>
        </p:txBody>
      </p:sp>
      <p:sp>
        <p:nvSpPr>
          <p:cNvPr id="16398" name="Text Box 1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6399" name="Text Box 1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teclado</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471"/>
                                        </p:tgtEl>
                                        <p:attrNameLst>
                                          <p:attrName>style.visibility</p:attrName>
                                        </p:attrNameLst>
                                      </p:cBhvr>
                                      <p:to>
                                        <p:strVal val="visible"/>
                                      </p:to>
                                    </p:set>
                                    <p:animEffect transition="in" filter="slide(fromBottom)">
                                      <p:cBhvr>
                                        <p:cTn id="7" dur="500"/>
                                        <p:tgtEl>
                                          <p:spTgt spid="1847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8441"/>
                                        </p:tgtEl>
                                        <p:attrNameLst>
                                          <p:attrName>style.visibility</p:attrName>
                                        </p:attrNameLst>
                                      </p:cBhvr>
                                      <p:to>
                                        <p:strVal val="visible"/>
                                      </p:to>
                                    </p:set>
                                    <p:animEffect transition="in" filter="box(out)">
                                      <p:cBhvr>
                                        <p:cTn id="11" dur="500"/>
                                        <p:tgtEl>
                                          <p:spTgt spid="1844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ou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8448"/>
                                        </p:tgtEl>
                                        <p:attrNameLst>
                                          <p:attrName>style.visibility</p:attrName>
                                        </p:attrNameLst>
                                      </p:cBhvr>
                                      <p:to>
                                        <p:strVal val="visible"/>
                                      </p:to>
                                    </p:set>
                                    <p:anim calcmode="lin" valueType="num">
                                      <p:cBhvr additive="base">
                                        <p:cTn id="26" dur="500" fill="hold"/>
                                        <p:tgtEl>
                                          <p:spTgt spid="18448"/>
                                        </p:tgtEl>
                                        <p:attrNameLst>
                                          <p:attrName>ppt_x</p:attrName>
                                        </p:attrNameLst>
                                      </p:cBhvr>
                                      <p:tavLst>
                                        <p:tav tm="0">
                                          <p:val>
                                            <p:strVal val="0-#ppt_w/2"/>
                                          </p:val>
                                        </p:tav>
                                        <p:tav tm="100000">
                                          <p:val>
                                            <p:strVal val="#ppt_x"/>
                                          </p:val>
                                        </p:tav>
                                      </p:tavLst>
                                    </p:anim>
                                    <p:anim calcmode="lin" valueType="num">
                                      <p:cBhvr additive="base">
                                        <p:cTn id="27" dur="500" fill="hold"/>
                                        <p:tgtEl>
                                          <p:spTgt spid="18448"/>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4" presetClass="entr" presetSubtype="32"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ou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8455"/>
                                        </p:tgtEl>
                                        <p:attrNameLst>
                                          <p:attrName>style.visibility</p:attrName>
                                        </p:attrNameLst>
                                      </p:cBhvr>
                                      <p:to>
                                        <p:strVal val="visible"/>
                                      </p:to>
                                    </p:set>
                                    <p:anim calcmode="lin" valueType="num">
                                      <p:cBhvr additive="base">
                                        <p:cTn id="36" dur="500" fill="hold"/>
                                        <p:tgtEl>
                                          <p:spTgt spid="18455"/>
                                        </p:tgtEl>
                                        <p:attrNameLst>
                                          <p:attrName>ppt_x</p:attrName>
                                        </p:attrNameLst>
                                      </p:cBhvr>
                                      <p:tavLst>
                                        <p:tav tm="0">
                                          <p:val>
                                            <p:strVal val="0-#ppt_w/2"/>
                                          </p:val>
                                        </p:tav>
                                        <p:tav tm="100000">
                                          <p:val>
                                            <p:strVal val="#ppt_x"/>
                                          </p:val>
                                        </p:tav>
                                      </p:tavLst>
                                    </p:anim>
                                    <p:anim calcmode="lin" valueType="num">
                                      <p:cBhvr additive="base">
                                        <p:cTn id="37" dur="500" fill="hold"/>
                                        <p:tgtEl>
                                          <p:spTgt spid="18455"/>
                                        </p:tgtEl>
                                        <p:attrNameLst>
                                          <p:attrName>ppt_y</p:attrName>
                                        </p:attrNameLst>
                                      </p:cBhvr>
                                      <p:tavLst>
                                        <p:tav tm="0">
                                          <p:val>
                                            <p:strVal val="#ppt_y"/>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childTnLst>
                          </p:cTn>
                        </p:par>
                        <p:par>
                          <p:cTn id="43" fill="hold">
                            <p:stCondLst>
                              <p:cond delay="1000"/>
                            </p:stCondLst>
                            <p:childTnLst>
                              <p:par>
                                <p:cTn id="44" presetID="4" presetClass="entr" presetSubtype="32"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ox(ou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0-#ppt_h/2"/>
                                          </p:val>
                                        </p:tav>
                                        <p:tav tm="100000">
                                          <p:val>
                                            <p:strVal val="#ppt_y"/>
                                          </p:val>
                                        </p:tav>
                                      </p:tavLst>
                                    </p:anim>
                                  </p:childTnLst>
                                </p:cTn>
                              </p:par>
                            </p:childTnLst>
                          </p:cTn>
                        </p:par>
                        <p:par>
                          <p:cTn id="53" fill="hold">
                            <p:stCondLst>
                              <p:cond delay="500"/>
                            </p:stCondLst>
                            <p:childTnLst>
                              <p:par>
                                <p:cTn id="54" presetID="4" presetClass="entr" presetSubtype="32"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box(ou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7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2"/>
          <p:cNvSpPr txBox="1">
            <a:spLocks noChangeArrowheads="1"/>
          </p:cNvSpPr>
          <p:nvPr/>
        </p:nvSpPr>
        <p:spPr bwMode="auto">
          <a:xfrm>
            <a:off x="381000" y="23622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Es un dispositivo electrónico, que detecta ciertas </a:t>
            </a:r>
            <a:r>
              <a:rPr kumimoji="1" lang="es-MX" sz="2400" b="1">
                <a:solidFill>
                  <a:srgbClr val="FF9900"/>
                </a:solidFill>
                <a:latin typeface="Verdana"/>
              </a:rPr>
              <a:t>acciones tomadas por el usuario</a:t>
            </a:r>
            <a:r>
              <a:rPr kumimoji="1" lang="es-MX" sz="2400" b="1">
                <a:solidFill>
                  <a:srgbClr val="A50021"/>
                </a:solidFill>
                <a:latin typeface="Verdana"/>
              </a:rPr>
              <a:t>  y, basándose en ellas, controla un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apuntador es un objeto (símbolo) en la pantalla, por lo general una flecha.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El ratón y los sistemas operativos basados en su uso, permiten al usuario </a:t>
            </a:r>
            <a:r>
              <a:rPr kumimoji="1" lang="es-MX" sz="2400" b="1">
                <a:solidFill>
                  <a:srgbClr val="FF9900"/>
                </a:solidFill>
                <a:latin typeface="Verdana"/>
              </a:rPr>
              <a:t>elegir comandos desde menús y cuadros de diálogo</a:t>
            </a:r>
            <a:r>
              <a:rPr kumimoji="1" lang="es-MX" sz="2400" b="1">
                <a:solidFill>
                  <a:srgbClr val="A50021"/>
                </a:solidFill>
                <a:latin typeface="Verdana"/>
              </a:rPr>
              <a:t>, por lo que </a:t>
            </a:r>
            <a:r>
              <a:rPr kumimoji="1" lang="es-MX" sz="2400" b="1">
                <a:solidFill>
                  <a:srgbClr val="FF9900"/>
                </a:solidFill>
                <a:latin typeface="Verdana"/>
              </a:rPr>
              <a:t>usar el ordenador es mucho más intuitivo</a:t>
            </a:r>
            <a:r>
              <a:rPr kumimoji="1" lang="es-MX" sz="2400" b="1">
                <a:solidFill>
                  <a:srgbClr val="A50021"/>
                </a:solidFill>
                <a:latin typeface="Verdana"/>
              </a:rPr>
              <a:t>.</a:t>
            </a:r>
          </a:p>
        </p:txBody>
      </p:sp>
      <p:grpSp>
        <p:nvGrpSpPr>
          <p:cNvPr id="2" name="Group 3"/>
          <p:cNvGrpSpPr>
            <a:grpSpLocks/>
          </p:cNvGrpSpPr>
          <p:nvPr/>
        </p:nvGrpSpPr>
        <p:grpSpPr bwMode="auto">
          <a:xfrm rot="-4565427">
            <a:off x="7516812" y="658813"/>
            <a:ext cx="981075" cy="1663700"/>
            <a:chOff x="4224" y="2880"/>
            <a:chExt cx="618" cy="1048"/>
          </a:xfrm>
        </p:grpSpPr>
        <p:sp>
          <p:nvSpPr>
            <p:cNvPr id="17445" name="AutoShape 37"/>
            <p:cNvSpPr>
              <a:spLocks/>
            </p:cNvSpPr>
            <p:nvPr/>
          </p:nvSpPr>
          <p:spPr bwMode="auto">
            <a:xfrm>
              <a:off x="4224" y="2880"/>
              <a:ext cx="618" cy="1048"/>
            </a:xfrm>
            <a:custGeom>
              <a:avLst/>
              <a:gdLst>
                <a:gd name="T0" fmla="*/ 609 w 618"/>
                <a:gd name="T1" fmla="*/ 266 h 1048"/>
                <a:gd name="T2" fmla="*/ 581 w 618"/>
                <a:gd name="T3" fmla="*/ 296 h 1048"/>
                <a:gd name="T4" fmla="*/ 560 w 618"/>
                <a:gd name="T5" fmla="*/ 317 h 1048"/>
                <a:gd name="T6" fmla="*/ 532 w 618"/>
                <a:gd name="T7" fmla="*/ 346 h 1048"/>
                <a:gd name="T8" fmla="*/ 505 w 618"/>
                <a:gd name="T9" fmla="*/ 372 h 1048"/>
                <a:gd name="T10" fmla="*/ 491 w 618"/>
                <a:gd name="T11" fmla="*/ 388 h 1048"/>
                <a:gd name="T12" fmla="*/ 470 w 618"/>
                <a:gd name="T13" fmla="*/ 407 h 1048"/>
                <a:gd name="T14" fmla="*/ 430 w 618"/>
                <a:gd name="T15" fmla="*/ 443 h 1048"/>
                <a:gd name="T16" fmla="*/ 389 w 618"/>
                <a:gd name="T17" fmla="*/ 479 h 1048"/>
                <a:gd name="T18" fmla="*/ 348 w 618"/>
                <a:gd name="T19" fmla="*/ 515 h 1048"/>
                <a:gd name="T20" fmla="*/ 307 w 618"/>
                <a:gd name="T21" fmla="*/ 551 h 1048"/>
                <a:gd name="T22" fmla="*/ 274 w 618"/>
                <a:gd name="T23" fmla="*/ 580 h 1048"/>
                <a:gd name="T24" fmla="*/ 238 w 618"/>
                <a:gd name="T25" fmla="*/ 614 h 1048"/>
                <a:gd name="T26" fmla="*/ 220 w 618"/>
                <a:gd name="T27" fmla="*/ 639 h 1048"/>
                <a:gd name="T28" fmla="*/ 241 w 618"/>
                <a:gd name="T29" fmla="*/ 720 h 1048"/>
                <a:gd name="T30" fmla="*/ 260 w 618"/>
                <a:gd name="T31" fmla="*/ 738 h 1048"/>
                <a:gd name="T32" fmla="*/ 258 w 618"/>
                <a:gd name="T33" fmla="*/ 792 h 1048"/>
                <a:gd name="T34" fmla="*/ 297 w 618"/>
                <a:gd name="T35" fmla="*/ 820 h 1048"/>
                <a:gd name="T36" fmla="*/ 280 w 618"/>
                <a:gd name="T37" fmla="*/ 892 h 1048"/>
                <a:gd name="T38" fmla="*/ 309 w 618"/>
                <a:gd name="T39" fmla="*/ 936 h 1048"/>
                <a:gd name="T40" fmla="*/ 302 w 618"/>
                <a:gd name="T41" fmla="*/ 980 h 1048"/>
                <a:gd name="T42" fmla="*/ 330 w 618"/>
                <a:gd name="T43" fmla="*/ 1030 h 1048"/>
                <a:gd name="T44" fmla="*/ 325 w 618"/>
                <a:gd name="T45" fmla="*/ 1047 h 1048"/>
                <a:gd name="T46" fmla="*/ 275 w 618"/>
                <a:gd name="T47" fmla="*/ 1000 h 1048"/>
                <a:gd name="T48" fmla="*/ 225 w 618"/>
                <a:gd name="T49" fmla="*/ 969 h 1048"/>
                <a:gd name="T50" fmla="*/ 269 w 618"/>
                <a:gd name="T51" fmla="*/ 967 h 1048"/>
                <a:gd name="T52" fmla="*/ 299 w 618"/>
                <a:gd name="T53" fmla="*/ 958 h 1048"/>
                <a:gd name="T54" fmla="*/ 286 w 618"/>
                <a:gd name="T55" fmla="*/ 917 h 1048"/>
                <a:gd name="T56" fmla="*/ 243 w 618"/>
                <a:gd name="T57" fmla="*/ 906 h 1048"/>
                <a:gd name="T58" fmla="*/ 187 w 618"/>
                <a:gd name="T59" fmla="*/ 896 h 1048"/>
                <a:gd name="T60" fmla="*/ 256 w 618"/>
                <a:gd name="T61" fmla="*/ 883 h 1048"/>
                <a:gd name="T62" fmla="*/ 285 w 618"/>
                <a:gd name="T63" fmla="*/ 871 h 1048"/>
                <a:gd name="T64" fmla="*/ 289 w 618"/>
                <a:gd name="T65" fmla="*/ 840 h 1048"/>
                <a:gd name="T66" fmla="*/ 270 w 618"/>
                <a:gd name="T67" fmla="*/ 814 h 1048"/>
                <a:gd name="T68" fmla="*/ 247 w 618"/>
                <a:gd name="T69" fmla="*/ 803 h 1048"/>
                <a:gd name="T70" fmla="*/ 175 w 618"/>
                <a:gd name="T71" fmla="*/ 803 h 1048"/>
                <a:gd name="T72" fmla="*/ 231 w 618"/>
                <a:gd name="T73" fmla="*/ 784 h 1048"/>
                <a:gd name="T74" fmla="*/ 256 w 618"/>
                <a:gd name="T75" fmla="*/ 775 h 1048"/>
                <a:gd name="T76" fmla="*/ 250 w 618"/>
                <a:gd name="T77" fmla="*/ 741 h 1048"/>
                <a:gd name="T78" fmla="*/ 219 w 618"/>
                <a:gd name="T79" fmla="*/ 731 h 1048"/>
                <a:gd name="T80" fmla="*/ 155 w 618"/>
                <a:gd name="T81" fmla="*/ 703 h 1048"/>
                <a:gd name="T82" fmla="*/ 202 w 618"/>
                <a:gd name="T83" fmla="*/ 705 h 1048"/>
                <a:gd name="T84" fmla="*/ 236 w 618"/>
                <a:gd name="T85" fmla="*/ 712 h 1048"/>
                <a:gd name="T86" fmla="*/ 236 w 618"/>
                <a:gd name="T87" fmla="*/ 665 h 1048"/>
                <a:gd name="T88" fmla="*/ 198 w 618"/>
                <a:gd name="T89" fmla="*/ 644 h 1048"/>
                <a:gd name="T90" fmla="*/ 181 w 618"/>
                <a:gd name="T91" fmla="*/ 635 h 1048"/>
                <a:gd name="T92" fmla="*/ 150 w 618"/>
                <a:gd name="T93" fmla="*/ 614 h 1048"/>
                <a:gd name="T94" fmla="*/ 97 w 618"/>
                <a:gd name="T95" fmla="*/ 574 h 1048"/>
                <a:gd name="T96" fmla="*/ 47 w 618"/>
                <a:gd name="T97" fmla="*/ 526 h 1048"/>
                <a:gd name="T98" fmla="*/ 11 w 618"/>
                <a:gd name="T99" fmla="*/ 481 h 1048"/>
                <a:gd name="T100" fmla="*/ 3 w 618"/>
                <a:gd name="T101" fmla="*/ 449 h 1048"/>
                <a:gd name="T102" fmla="*/ 32 w 618"/>
                <a:gd name="T103" fmla="*/ 401 h 1048"/>
                <a:gd name="T104" fmla="*/ 62 w 618"/>
                <a:gd name="T105" fmla="*/ 356 h 1048"/>
                <a:gd name="T106" fmla="*/ 110 w 618"/>
                <a:gd name="T107" fmla="*/ 276 h 1048"/>
                <a:gd name="T108" fmla="*/ 181 w 618"/>
                <a:gd name="T109" fmla="*/ 157 h 1048"/>
                <a:gd name="T110" fmla="*/ 258 w 618"/>
                <a:gd name="T111" fmla="*/ 50 h 1048"/>
                <a:gd name="T112" fmla="*/ 325 w 618"/>
                <a:gd name="T113" fmla="*/ 3 h 1048"/>
                <a:gd name="T114" fmla="*/ 446 w 618"/>
                <a:gd name="T115" fmla="*/ 12 h 1048"/>
                <a:gd name="T116" fmla="*/ 497 w 618"/>
                <a:gd name="T117" fmla="*/ 32 h 1048"/>
                <a:gd name="T118" fmla="*/ 548 w 618"/>
                <a:gd name="T119" fmla="*/ 69 h 1048"/>
                <a:gd name="T120" fmla="*/ 589 w 618"/>
                <a:gd name="T121" fmla="*/ 113 h 1048"/>
                <a:gd name="T122" fmla="*/ 612 w 618"/>
                <a:gd name="T123" fmla="*/ 166 h 1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18"/>
                <a:gd name="T187" fmla="*/ 0 h 1048"/>
                <a:gd name="T188" fmla="*/ 618 w 618"/>
                <a:gd name="T189" fmla="*/ 1048 h 10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18" h="1048">
                  <a:moveTo>
                    <a:pt x="618" y="205"/>
                  </a:moveTo>
                  <a:lnTo>
                    <a:pt x="618" y="215"/>
                  </a:lnTo>
                  <a:lnTo>
                    <a:pt x="617" y="225"/>
                  </a:lnTo>
                  <a:lnTo>
                    <a:pt x="615" y="234"/>
                  </a:lnTo>
                  <a:lnTo>
                    <a:pt x="612" y="243"/>
                  </a:lnTo>
                  <a:lnTo>
                    <a:pt x="611" y="251"/>
                  </a:lnTo>
                  <a:lnTo>
                    <a:pt x="612" y="260"/>
                  </a:lnTo>
                  <a:lnTo>
                    <a:pt x="609" y="266"/>
                  </a:lnTo>
                  <a:lnTo>
                    <a:pt x="606" y="270"/>
                  </a:lnTo>
                  <a:lnTo>
                    <a:pt x="601" y="275"/>
                  </a:lnTo>
                  <a:lnTo>
                    <a:pt x="597" y="280"/>
                  </a:lnTo>
                  <a:lnTo>
                    <a:pt x="593" y="285"/>
                  </a:lnTo>
                  <a:lnTo>
                    <a:pt x="588" y="289"/>
                  </a:lnTo>
                  <a:lnTo>
                    <a:pt x="585" y="294"/>
                  </a:lnTo>
                  <a:lnTo>
                    <a:pt x="584" y="295"/>
                  </a:lnTo>
                  <a:lnTo>
                    <a:pt x="581" y="296"/>
                  </a:lnTo>
                  <a:lnTo>
                    <a:pt x="580" y="298"/>
                  </a:lnTo>
                  <a:lnTo>
                    <a:pt x="578" y="299"/>
                  </a:lnTo>
                  <a:lnTo>
                    <a:pt x="576" y="301"/>
                  </a:lnTo>
                  <a:lnTo>
                    <a:pt x="574" y="304"/>
                  </a:lnTo>
                  <a:lnTo>
                    <a:pt x="571" y="306"/>
                  </a:lnTo>
                  <a:lnTo>
                    <a:pt x="569" y="308"/>
                  </a:lnTo>
                  <a:lnTo>
                    <a:pt x="566" y="311"/>
                  </a:lnTo>
                  <a:lnTo>
                    <a:pt x="564" y="314"/>
                  </a:lnTo>
                  <a:lnTo>
                    <a:pt x="560" y="317"/>
                  </a:lnTo>
                  <a:lnTo>
                    <a:pt x="557" y="319"/>
                  </a:lnTo>
                  <a:lnTo>
                    <a:pt x="554" y="322"/>
                  </a:lnTo>
                  <a:lnTo>
                    <a:pt x="552" y="326"/>
                  </a:lnTo>
                  <a:lnTo>
                    <a:pt x="548" y="329"/>
                  </a:lnTo>
                  <a:lnTo>
                    <a:pt x="545" y="332"/>
                  </a:lnTo>
                  <a:lnTo>
                    <a:pt x="542" y="336"/>
                  </a:lnTo>
                  <a:lnTo>
                    <a:pt x="538" y="339"/>
                  </a:lnTo>
                  <a:lnTo>
                    <a:pt x="535" y="342"/>
                  </a:lnTo>
                  <a:lnTo>
                    <a:pt x="532" y="346"/>
                  </a:lnTo>
                  <a:lnTo>
                    <a:pt x="528" y="349"/>
                  </a:lnTo>
                  <a:lnTo>
                    <a:pt x="525" y="352"/>
                  </a:lnTo>
                  <a:lnTo>
                    <a:pt x="523" y="356"/>
                  </a:lnTo>
                  <a:lnTo>
                    <a:pt x="519" y="358"/>
                  </a:lnTo>
                  <a:lnTo>
                    <a:pt x="516" y="361"/>
                  </a:lnTo>
                  <a:lnTo>
                    <a:pt x="514" y="364"/>
                  </a:lnTo>
                  <a:lnTo>
                    <a:pt x="511" y="367"/>
                  </a:lnTo>
                  <a:lnTo>
                    <a:pt x="508" y="370"/>
                  </a:lnTo>
                  <a:lnTo>
                    <a:pt x="505" y="372"/>
                  </a:lnTo>
                  <a:lnTo>
                    <a:pt x="503" y="374"/>
                  </a:lnTo>
                  <a:lnTo>
                    <a:pt x="501" y="378"/>
                  </a:lnTo>
                  <a:lnTo>
                    <a:pt x="498" y="379"/>
                  </a:lnTo>
                  <a:lnTo>
                    <a:pt x="497" y="381"/>
                  </a:lnTo>
                  <a:lnTo>
                    <a:pt x="495" y="383"/>
                  </a:lnTo>
                  <a:lnTo>
                    <a:pt x="494" y="384"/>
                  </a:lnTo>
                  <a:lnTo>
                    <a:pt x="493" y="386"/>
                  </a:lnTo>
                  <a:lnTo>
                    <a:pt x="492" y="387"/>
                  </a:lnTo>
                  <a:lnTo>
                    <a:pt x="491" y="388"/>
                  </a:lnTo>
                  <a:lnTo>
                    <a:pt x="490" y="391"/>
                  </a:lnTo>
                  <a:lnTo>
                    <a:pt x="487" y="395"/>
                  </a:lnTo>
                  <a:lnTo>
                    <a:pt x="485" y="399"/>
                  </a:lnTo>
                  <a:lnTo>
                    <a:pt x="480" y="399"/>
                  </a:lnTo>
                  <a:lnTo>
                    <a:pt x="475" y="403"/>
                  </a:lnTo>
                  <a:lnTo>
                    <a:pt x="470" y="407"/>
                  </a:lnTo>
                  <a:lnTo>
                    <a:pt x="465" y="411"/>
                  </a:lnTo>
                  <a:lnTo>
                    <a:pt x="461" y="414"/>
                  </a:lnTo>
                  <a:lnTo>
                    <a:pt x="456" y="419"/>
                  </a:lnTo>
                  <a:lnTo>
                    <a:pt x="452" y="423"/>
                  </a:lnTo>
                  <a:lnTo>
                    <a:pt x="447" y="427"/>
                  </a:lnTo>
                  <a:lnTo>
                    <a:pt x="443" y="431"/>
                  </a:lnTo>
                  <a:lnTo>
                    <a:pt x="439" y="434"/>
                  </a:lnTo>
                  <a:lnTo>
                    <a:pt x="434" y="439"/>
                  </a:lnTo>
                  <a:lnTo>
                    <a:pt x="430" y="443"/>
                  </a:lnTo>
                  <a:lnTo>
                    <a:pt x="424" y="446"/>
                  </a:lnTo>
                  <a:lnTo>
                    <a:pt x="420" y="451"/>
                  </a:lnTo>
                  <a:lnTo>
                    <a:pt x="415" y="454"/>
                  </a:lnTo>
                  <a:lnTo>
                    <a:pt x="411" y="459"/>
                  </a:lnTo>
                  <a:lnTo>
                    <a:pt x="406" y="463"/>
                  </a:lnTo>
                  <a:lnTo>
                    <a:pt x="402" y="466"/>
                  </a:lnTo>
                  <a:lnTo>
                    <a:pt x="398" y="471"/>
                  </a:lnTo>
                  <a:lnTo>
                    <a:pt x="393" y="475"/>
                  </a:lnTo>
                  <a:lnTo>
                    <a:pt x="389" y="479"/>
                  </a:lnTo>
                  <a:lnTo>
                    <a:pt x="384" y="483"/>
                  </a:lnTo>
                  <a:lnTo>
                    <a:pt x="380" y="486"/>
                  </a:lnTo>
                  <a:lnTo>
                    <a:pt x="375" y="491"/>
                  </a:lnTo>
                  <a:lnTo>
                    <a:pt x="371" y="495"/>
                  </a:lnTo>
                  <a:lnTo>
                    <a:pt x="365" y="499"/>
                  </a:lnTo>
                  <a:lnTo>
                    <a:pt x="361" y="503"/>
                  </a:lnTo>
                  <a:lnTo>
                    <a:pt x="357" y="506"/>
                  </a:lnTo>
                  <a:lnTo>
                    <a:pt x="352" y="511"/>
                  </a:lnTo>
                  <a:lnTo>
                    <a:pt x="348" y="515"/>
                  </a:lnTo>
                  <a:lnTo>
                    <a:pt x="343" y="518"/>
                  </a:lnTo>
                  <a:lnTo>
                    <a:pt x="339" y="523"/>
                  </a:lnTo>
                  <a:lnTo>
                    <a:pt x="334" y="526"/>
                  </a:lnTo>
                  <a:lnTo>
                    <a:pt x="330" y="531"/>
                  </a:lnTo>
                  <a:lnTo>
                    <a:pt x="325" y="535"/>
                  </a:lnTo>
                  <a:lnTo>
                    <a:pt x="320" y="538"/>
                  </a:lnTo>
                  <a:lnTo>
                    <a:pt x="316" y="543"/>
                  </a:lnTo>
                  <a:lnTo>
                    <a:pt x="311" y="546"/>
                  </a:lnTo>
                  <a:lnTo>
                    <a:pt x="307" y="551"/>
                  </a:lnTo>
                  <a:lnTo>
                    <a:pt x="302" y="554"/>
                  </a:lnTo>
                  <a:lnTo>
                    <a:pt x="298" y="558"/>
                  </a:lnTo>
                  <a:lnTo>
                    <a:pt x="295" y="562"/>
                  </a:lnTo>
                  <a:lnTo>
                    <a:pt x="290" y="566"/>
                  </a:lnTo>
                  <a:lnTo>
                    <a:pt x="286" y="569"/>
                  </a:lnTo>
                  <a:lnTo>
                    <a:pt x="282" y="574"/>
                  </a:lnTo>
                  <a:lnTo>
                    <a:pt x="278" y="577"/>
                  </a:lnTo>
                  <a:lnTo>
                    <a:pt x="274" y="580"/>
                  </a:lnTo>
                  <a:lnTo>
                    <a:pt x="270" y="585"/>
                  </a:lnTo>
                  <a:lnTo>
                    <a:pt x="266" y="588"/>
                  </a:lnTo>
                  <a:lnTo>
                    <a:pt x="261" y="592"/>
                  </a:lnTo>
                  <a:lnTo>
                    <a:pt x="258" y="595"/>
                  </a:lnTo>
                  <a:lnTo>
                    <a:pt x="254" y="599"/>
                  </a:lnTo>
                  <a:lnTo>
                    <a:pt x="249" y="603"/>
                  </a:lnTo>
                  <a:lnTo>
                    <a:pt x="246" y="606"/>
                  </a:lnTo>
                  <a:lnTo>
                    <a:pt x="241" y="609"/>
                  </a:lnTo>
                  <a:lnTo>
                    <a:pt x="238" y="614"/>
                  </a:lnTo>
                  <a:lnTo>
                    <a:pt x="234" y="617"/>
                  </a:lnTo>
                  <a:lnTo>
                    <a:pt x="230" y="620"/>
                  </a:lnTo>
                  <a:lnTo>
                    <a:pt x="227" y="623"/>
                  </a:lnTo>
                  <a:lnTo>
                    <a:pt x="222" y="627"/>
                  </a:lnTo>
                  <a:lnTo>
                    <a:pt x="217" y="630"/>
                  </a:lnTo>
                  <a:lnTo>
                    <a:pt x="214" y="631"/>
                  </a:lnTo>
                  <a:lnTo>
                    <a:pt x="220" y="639"/>
                  </a:lnTo>
                  <a:lnTo>
                    <a:pt x="230" y="645"/>
                  </a:lnTo>
                  <a:lnTo>
                    <a:pt x="239" y="653"/>
                  </a:lnTo>
                  <a:lnTo>
                    <a:pt x="248" y="661"/>
                  </a:lnTo>
                  <a:lnTo>
                    <a:pt x="253" y="676"/>
                  </a:lnTo>
                  <a:lnTo>
                    <a:pt x="255" y="691"/>
                  </a:lnTo>
                  <a:lnTo>
                    <a:pt x="253" y="707"/>
                  </a:lnTo>
                  <a:lnTo>
                    <a:pt x="241" y="720"/>
                  </a:lnTo>
                  <a:lnTo>
                    <a:pt x="246" y="722"/>
                  </a:lnTo>
                  <a:lnTo>
                    <a:pt x="249" y="723"/>
                  </a:lnTo>
                  <a:lnTo>
                    <a:pt x="253" y="726"/>
                  </a:lnTo>
                  <a:lnTo>
                    <a:pt x="255" y="730"/>
                  </a:lnTo>
                  <a:lnTo>
                    <a:pt x="257" y="733"/>
                  </a:lnTo>
                  <a:lnTo>
                    <a:pt x="258" y="737"/>
                  </a:lnTo>
                  <a:lnTo>
                    <a:pt x="260" y="738"/>
                  </a:lnTo>
                  <a:lnTo>
                    <a:pt x="262" y="740"/>
                  </a:lnTo>
                  <a:lnTo>
                    <a:pt x="264" y="742"/>
                  </a:lnTo>
                  <a:lnTo>
                    <a:pt x="268" y="751"/>
                  </a:lnTo>
                  <a:lnTo>
                    <a:pt x="269" y="760"/>
                  </a:lnTo>
                  <a:lnTo>
                    <a:pt x="269" y="769"/>
                  </a:lnTo>
                  <a:lnTo>
                    <a:pt x="267" y="777"/>
                  </a:lnTo>
                  <a:lnTo>
                    <a:pt x="262" y="785"/>
                  </a:lnTo>
                  <a:lnTo>
                    <a:pt x="258" y="792"/>
                  </a:lnTo>
                  <a:lnTo>
                    <a:pt x="261" y="795"/>
                  </a:lnTo>
                  <a:lnTo>
                    <a:pt x="267" y="799"/>
                  </a:lnTo>
                  <a:lnTo>
                    <a:pt x="272" y="802"/>
                  </a:lnTo>
                  <a:lnTo>
                    <a:pt x="279" y="806"/>
                  </a:lnTo>
                  <a:lnTo>
                    <a:pt x="285" y="811"/>
                  </a:lnTo>
                  <a:lnTo>
                    <a:pt x="290" y="814"/>
                  </a:lnTo>
                  <a:lnTo>
                    <a:pt x="293" y="818"/>
                  </a:lnTo>
                  <a:lnTo>
                    <a:pt x="297" y="820"/>
                  </a:lnTo>
                  <a:lnTo>
                    <a:pt x="297" y="824"/>
                  </a:lnTo>
                  <a:lnTo>
                    <a:pt x="298" y="828"/>
                  </a:lnTo>
                  <a:lnTo>
                    <a:pt x="302" y="831"/>
                  </a:lnTo>
                  <a:lnTo>
                    <a:pt x="302" y="855"/>
                  </a:lnTo>
                  <a:lnTo>
                    <a:pt x="296" y="874"/>
                  </a:lnTo>
                  <a:lnTo>
                    <a:pt x="280" y="892"/>
                  </a:lnTo>
                  <a:lnTo>
                    <a:pt x="285" y="896"/>
                  </a:lnTo>
                  <a:lnTo>
                    <a:pt x="289" y="901"/>
                  </a:lnTo>
                  <a:lnTo>
                    <a:pt x="292" y="905"/>
                  </a:lnTo>
                  <a:lnTo>
                    <a:pt x="297" y="911"/>
                  </a:lnTo>
                  <a:lnTo>
                    <a:pt x="300" y="915"/>
                  </a:lnTo>
                  <a:lnTo>
                    <a:pt x="303" y="921"/>
                  </a:lnTo>
                  <a:lnTo>
                    <a:pt x="306" y="925"/>
                  </a:lnTo>
                  <a:lnTo>
                    <a:pt x="308" y="931"/>
                  </a:lnTo>
                  <a:lnTo>
                    <a:pt x="309" y="936"/>
                  </a:lnTo>
                  <a:lnTo>
                    <a:pt x="310" y="942"/>
                  </a:lnTo>
                  <a:lnTo>
                    <a:pt x="311" y="947"/>
                  </a:lnTo>
                  <a:lnTo>
                    <a:pt x="311" y="953"/>
                  </a:lnTo>
                  <a:lnTo>
                    <a:pt x="310" y="958"/>
                  </a:lnTo>
                  <a:lnTo>
                    <a:pt x="309" y="964"/>
                  </a:lnTo>
                  <a:lnTo>
                    <a:pt x="308" y="969"/>
                  </a:lnTo>
                  <a:lnTo>
                    <a:pt x="306" y="975"/>
                  </a:lnTo>
                  <a:lnTo>
                    <a:pt x="302" y="980"/>
                  </a:lnTo>
                  <a:lnTo>
                    <a:pt x="303" y="984"/>
                  </a:lnTo>
                  <a:lnTo>
                    <a:pt x="306" y="988"/>
                  </a:lnTo>
                  <a:lnTo>
                    <a:pt x="310" y="993"/>
                  </a:lnTo>
                  <a:lnTo>
                    <a:pt x="315" y="997"/>
                  </a:lnTo>
                  <a:lnTo>
                    <a:pt x="319" y="1001"/>
                  </a:lnTo>
                  <a:lnTo>
                    <a:pt x="322" y="1008"/>
                  </a:lnTo>
                  <a:lnTo>
                    <a:pt x="326" y="1015"/>
                  </a:lnTo>
                  <a:lnTo>
                    <a:pt x="329" y="1023"/>
                  </a:lnTo>
                  <a:lnTo>
                    <a:pt x="330" y="1030"/>
                  </a:lnTo>
                  <a:lnTo>
                    <a:pt x="332" y="1036"/>
                  </a:lnTo>
                  <a:lnTo>
                    <a:pt x="333" y="1040"/>
                  </a:lnTo>
                  <a:lnTo>
                    <a:pt x="336" y="1047"/>
                  </a:lnTo>
                  <a:lnTo>
                    <a:pt x="330" y="1047"/>
                  </a:lnTo>
                  <a:lnTo>
                    <a:pt x="327" y="1048"/>
                  </a:lnTo>
                  <a:lnTo>
                    <a:pt x="325" y="1047"/>
                  </a:lnTo>
                  <a:lnTo>
                    <a:pt x="320" y="1035"/>
                  </a:lnTo>
                  <a:lnTo>
                    <a:pt x="312" y="1013"/>
                  </a:lnTo>
                  <a:lnTo>
                    <a:pt x="291" y="992"/>
                  </a:lnTo>
                  <a:lnTo>
                    <a:pt x="289" y="995"/>
                  </a:lnTo>
                  <a:lnTo>
                    <a:pt x="287" y="996"/>
                  </a:lnTo>
                  <a:lnTo>
                    <a:pt x="286" y="997"/>
                  </a:lnTo>
                  <a:lnTo>
                    <a:pt x="275" y="1000"/>
                  </a:lnTo>
                  <a:lnTo>
                    <a:pt x="259" y="1003"/>
                  </a:lnTo>
                  <a:lnTo>
                    <a:pt x="244" y="1005"/>
                  </a:lnTo>
                  <a:lnTo>
                    <a:pt x="227" y="1004"/>
                  </a:lnTo>
                  <a:lnTo>
                    <a:pt x="215" y="1000"/>
                  </a:lnTo>
                  <a:lnTo>
                    <a:pt x="208" y="992"/>
                  </a:lnTo>
                  <a:lnTo>
                    <a:pt x="209" y="983"/>
                  </a:lnTo>
                  <a:lnTo>
                    <a:pt x="216" y="975"/>
                  </a:lnTo>
                  <a:lnTo>
                    <a:pt x="225" y="969"/>
                  </a:lnTo>
                  <a:lnTo>
                    <a:pt x="229" y="966"/>
                  </a:lnTo>
                  <a:lnTo>
                    <a:pt x="234" y="964"/>
                  </a:lnTo>
                  <a:lnTo>
                    <a:pt x="239" y="963"/>
                  </a:lnTo>
                  <a:lnTo>
                    <a:pt x="245" y="963"/>
                  </a:lnTo>
                  <a:lnTo>
                    <a:pt x="251" y="964"/>
                  </a:lnTo>
                  <a:lnTo>
                    <a:pt x="257" y="964"/>
                  </a:lnTo>
                  <a:lnTo>
                    <a:pt x="264" y="966"/>
                  </a:lnTo>
                  <a:lnTo>
                    <a:pt x="269" y="967"/>
                  </a:lnTo>
                  <a:lnTo>
                    <a:pt x="275" y="969"/>
                  </a:lnTo>
                  <a:lnTo>
                    <a:pt x="280" y="972"/>
                  </a:lnTo>
                  <a:lnTo>
                    <a:pt x="286" y="974"/>
                  </a:lnTo>
                  <a:lnTo>
                    <a:pt x="291" y="975"/>
                  </a:lnTo>
                  <a:lnTo>
                    <a:pt x="295" y="969"/>
                  </a:lnTo>
                  <a:lnTo>
                    <a:pt x="297" y="964"/>
                  </a:lnTo>
                  <a:lnTo>
                    <a:pt x="299" y="958"/>
                  </a:lnTo>
                  <a:lnTo>
                    <a:pt x="299" y="954"/>
                  </a:lnTo>
                  <a:lnTo>
                    <a:pt x="300" y="948"/>
                  </a:lnTo>
                  <a:lnTo>
                    <a:pt x="299" y="944"/>
                  </a:lnTo>
                  <a:lnTo>
                    <a:pt x="299" y="939"/>
                  </a:lnTo>
                  <a:lnTo>
                    <a:pt x="297" y="935"/>
                  </a:lnTo>
                  <a:lnTo>
                    <a:pt x="295" y="931"/>
                  </a:lnTo>
                  <a:lnTo>
                    <a:pt x="292" y="926"/>
                  </a:lnTo>
                  <a:lnTo>
                    <a:pt x="289" y="922"/>
                  </a:lnTo>
                  <a:lnTo>
                    <a:pt x="286" y="917"/>
                  </a:lnTo>
                  <a:lnTo>
                    <a:pt x="281" y="914"/>
                  </a:lnTo>
                  <a:lnTo>
                    <a:pt x="278" y="910"/>
                  </a:lnTo>
                  <a:lnTo>
                    <a:pt x="274" y="905"/>
                  </a:lnTo>
                  <a:lnTo>
                    <a:pt x="268" y="902"/>
                  </a:lnTo>
                  <a:lnTo>
                    <a:pt x="264" y="897"/>
                  </a:lnTo>
                  <a:lnTo>
                    <a:pt x="259" y="901"/>
                  </a:lnTo>
                  <a:lnTo>
                    <a:pt x="251" y="904"/>
                  </a:lnTo>
                  <a:lnTo>
                    <a:pt x="243" y="906"/>
                  </a:lnTo>
                  <a:lnTo>
                    <a:pt x="233" y="910"/>
                  </a:lnTo>
                  <a:lnTo>
                    <a:pt x="223" y="912"/>
                  </a:lnTo>
                  <a:lnTo>
                    <a:pt x="213" y="913"/>
                  </a:lnTo>
                  <a:lnTo>
                    <a:pt x="203" y="913"/>
                  </a:lnTo>
                  <a:lnTo>
                    <a:pt x="195" y="912"/>
                  </a:lnTo>
                  <a:lnTo>
                    <a:pt x="189" y="908"/>
                  </a:lnTo>
                  <a:lnTo>
                    <a:pt x="186" y="903"/>
                  </a:lnTo>
                  <a:lnTo>
                    <a:pt x="187" y="896"/>
                  </a:lnTo>
                  <a:lnTo>
                    <a:pt x="192" y="890"/>
                  </a:lnTo>
                  <a:lnTo>
                    <a:pt x="197" y="884"/>
                  </a:lnTo>
                  <a:lnTo>
                    <a:pt x="203" y="881"/>
                  </a:lnTo>
                  <a:lnTo>
                    <a:pt x="218" y="876"/>
                  </a:lnTo>
                  <a:lnTo>
                    <a:pt x="236" y="876"/>
                  </a:lnTo>
                  <a:lnTo>
                    <a:pt x="253" y="881"/>
                  </a:lnTo>
                  <a:lnTo>
                    <a:pt x="256" y="883"/>
                  </a:lnTo>
                  <a:lnTo>
                    <a:pt x="260" y="884"/>
                  </a:lnTo>
                  <a:lnTo>
                    <a:pt x="264" y="886"/>
                  </a:lnTo>
                  <a:lnTo>
                    <a:pt x="268" y="884"/>
                  </a:lnTo>
                  <a:lnTo>
                    <a:pt x="272" y="882"/>
                  </a:lnTo>
                  <a:lnTo>
                    <a:pt x="276" y="880"/>
                  </a:lnTo>
                  <a:lnTo>
                    <a:pt x="279" y="877"/>
                  </a:lnTo>
                  <a:lnTo>
                    <a:pt x="282" y="874"/>
                  </a:lnTo>
                  <a:lnTo>
                    <a:pt x="285" y="871"/>
                  </a:lnTo>
                  <a:lnTo>
                    <a:pt x="287" y="867"/>
                  </a:lnTo>
                  <a:lnTo>
                    <a:pt x="288" y="864"/>
                  </a:lnTo>
                  <a:lnTo>
                    <a:pt x="289" y="861"/>
                  </a:lnTo>
                  <a:lnTo>
                    <a:pt x="290" y="857"/>
                  </a:lnTo>
                  <a:lnTo>
                    <a:pt x="290" y="854"/>
                  </a:lnTo>
                  <a:lnTo>
                    <a:pt x="290" y="851"/>
                  </a:lnTo>
                  <a:lnTo>
                    <a:pt x="290" y="846"/>
                  </a:lnTo>
                  <a:lnTo>
                    <a:pt x="290" y="843"/>
                  </a:lnTo>
                  <a:lnTo>
                    <a:pt x="289" y="840"/>
                  </a:lnTo>
                  <a:lnTo>
                    <a:pt x="288" y="836"/>
                  </a:lnTo>
                  <a:lnTo>
                    <a:pt x="287" y="833"/>
                  </a:lnTo>
                  <a:lnTo>
                    <a:pt x="285" y="830"/>
                  </a:lnTo>
                  <a:lnTo>
                    <a:pt x="284" y="826"/>
                  </a:lnTo>
                  <a:lnTo>
                    <a:pt x="281" y="824"/>
                  </a:lnTo>
                  <a:lnTo>
                    <a:pt x="279" y="821"/>
                  </a:lnTo>
                  <a:lnTo>
                    <a:pt x="276" y="819"/>
                  </a:lnTo>
                  <a:lnTo>
                    <a:pt x="274" y="816"/>
                  </a:lnTo>
                  <a:lnTo>
                    <a:pt x="270" y="814"/>
                  </a:lnTo>
                  <a:lnTo>
                    <a:pt x="268" y="812"/>
                  </a:lnTo>
                  <a:lnTo>
                    <a:pt x="265" y="811"/>
                  </a:lnTo>
                  <a:lnTo>
                    <a:pt x="261" y="810"/>
                  </a:lnTo>
                  <a:lnTo>
                    <a:pt x="258" y="809"/>
                  </a:lnTo>
                  <a:lnTo>
                    <a:pt x="256" y="806"/>
                  </a:lnTo>
                  <a:lnTo>
                    <a:pt x="251" y="804"/>
                  </a:lnTo>
                  <a:lnTo>
                    <a:pt x="247" y="803"/>
                  </a:lnTo>
                  <a:lnTo>
                    <a:pt x="233" y="810"/>
                  </a:lnTo>
                  <a:lnTo>
                    <a:pt x="218" y="813"/>
                  </a:lnTo>
                  <a:lnTo>
                    <a:pt x="202" y="814"/>
                  </a:lnTo>
                  <a:lnTo>
                    <a:pt x="186" y="814"/>
                  </a:lnTo>
                  <a:lnTo>
                    <a:pt x="184" y="812"/>
                  </a:lnTo>
                  <a:lnTo>
                    <a:pt x="178" y="809"/>
                  </a:lnTo>
                  <a:lnTo>
                    <a:pt x="175" y="803"/>
                  </a:lnTo>
                  <a:lnTo>
                    <a:pt x="175" y="797"/>
                  </a:lnTo>
                  <a:lnTo>
                    <a:pt x="177" y="791"/>
                  </a:lnTo>
                  <a:lnTo>
                    <a:pt x="183" y="788"/>
                  </a:lnTo>
                  <a:lnTo>
                    <a:pt x="190" y="784"/>
                  </a:lnTo>
                  <a:lnTo>
                    <a:pt x="198" y="783"/>
                  </a:lnTo>
                  <a:lnTo>
                    <a:pt x="207" y="782"/>
                  </a:lnTo>
                  <a:lnTo>
                    <a:pt x="216" y="782"/>
                  </a:lnTo>
                  <a:lnTo>
                    <a:pt x="225" y="783"/>
                  </a:lnTo>
                  <a:lnTo>
                    <a:pt x="231" y="784"/>
                  </a:lnTo>
                  <a:lnTo>
                    <a:pt x="236" y="787"/>
                  </a:lnTo>
                  <a:lnTo>
                    <a:pt x="240" y="787"/>
                  </a:lnTo>
                  <a:lnTo>
                    <a:pt x="244" y="788"/>
                  </a:lnTo>
                  <a:lnTo>
                    <a:pt x="247" y="787"/>
                  </a:lnTo>
                  <a:lnTo>
                    <a:pt x="250" y="783"/>
                  </a:lnTo>
                  <a:lnTo>
                    <a:pt x="254" y="780"/>
                  </a:lnTo>
                  <a:lnTo>
                    <a:pt x="256" y="775"/>
                  </a:lnTo>
                  <a:lnTo>
                    <a:pt x="257" y="771"/>
                  </a:lnTo>
                  <a:lnTo>
                    <a:pt x="258" y="768"/>
                  </a:lnTo>
                  <a:lnTo>
                    <a:pt x="258" y="763"/>
                  </a:lnTo>
                  <a:lnTo>
                    <a:pt x="258" y="759"/>
                  </a:lnTo>
                  <a:lnTo>
                    <a:pt x="257" y="754"/>
                  </a:lnTo>
                  <a:lnTo>
                    <a:pt x="256" y="751"/>
                  </a:lnTo>
                  <a:lnTo>
                    <a:pt x="254" y="748"/>
                  </a:lnTo>
                  <a:lnTo>
                    <a:pt x="253" y="743"/>
                  </a:lnTo>
                  <a:lnTo>
                    <a:pt x="250" y="741"/>
                  </a:lnTo>
                  <a:lnTo>
                    <a:pt x="247" y="738"/>
                  </a:lnTo>
                  <a:lnTo>
                    <a:pt x="245" y="736"/>
                  </a:lnTo>
                  <a:lnTo>
                    <a:pt x="241" y="733"/>
                  </a:lnTo>
                  <a:lnTo>
                    <a:pt x="239" y="732"/>
                  </a:lnTo>
                  <a:lnTo>
                    <a:pt x="236" y="731"/>
                  </a:lnTo>
                  <a:lnTo>
                    <a:pt x="230" y="730"/>
                  </a:lnTo>
                  <a:lnTo>
                    <a:pt x="225" y="731"/>
                  </a:lnTo>
                  <a:lnTo>
                    <a:pt x="219" y="731"/>
                  </a:lnTo>
                  <a:lnTo>
                    <a:pt x="195" y="734"/>
                  </a:lnTo>
                  <a:lnTo>
                    <a:pt x="164" y="729"/>
                  </a:lnTo>
                  <a:lnTo>
                    <a:pt x="147" y="715"/>
                  </a:lnTo>
                  <a:lnTo>
                    <a:pt x="147" y="711"/>
                  </a:lnTo>
                  <a:lnTo>
                    <a:pt x="150" y="708"/>
                  </a:lnTo>
                  <a:lnTo>
                    <a:pt x="152" y="706"/>
                  </a:lnTo>
                  <a:lnTo>
                    <a:pt x="155" y="703"/>
                  </a:lnTo>
                  <a:lnTo>
                    <a:pt x="158" y="702"/>
                  </a:lnTo>
                  <a:lnTo>
                    <a:pt x="163" y="701"/>
                  </a:lnTo>
                  <a:lnTo>
                    <a:pt x="168" y="700"/>
                  </a:lnTo>
                  <a:lnTo>
                    <a:pt x="173" y="700"/>
                  </a:lnTo>
                  <a:lnTo>
                    <a:pt x="178" y="701"/>
                  </a:lnTo>
                  <a:lnTo>
                    <a:pt x="184" y="701"/>
                  </a:lnTo>
                  <a:lnTo>
                    <a:pt x="190" y="702"/>
                  </a:lnTo>
                  <a:lnTo>
                    <a:pt x="196" y="703"/>
                  </a:lnTo>
                  <a:lnTo>
                    <a:pt x="202" y="705"/>
                  </a:lnTo>
                  <a:lnTo>
                    <a:pt x="207" y="706"/>
                  </a:lnTo>
                  <a:lnTo>
                    <a:pt x="212" y="708"/>
                  </a:lnTo>
                  <a:lnTo>
                    <a:pt x="217" y="709"/>
                  </a:lnTo>
                  <a:lnTo>
                    <a:pt x="222" y="711"/>
                  </a:lnTo>
                  <a:lnTo>
                    <a:pt x="225" y="712"/>
                  </a:lnTo>
                  <a:lnTo>
                    <a:pt x="228" y="713"/>
                  </a:lnTo>
                  <a:lnTo>
                    <a:pt x="230" y="715"/>
                  </a:lnTo>
                  <a:lnTo>
                    <a:pt x="236" y="712"/>
                  </a:lnTo>
                  <a:lnTo>
                    <a:pt x="240" y="707"/>
                  </a:lnTo>
                  <a:lnTo>
                    <a:pt x="243" y="700"/>
                  </a:lnTo>
                  <a:lnTo>
                    <a:pt x="244" y="692"/>
                  </a:lnTo>
                  <a:lnTo>
                    <a:pt x="244" y="685"/>
                  </a:lnTo>
                  <a:lnTo>
                    <a:pt x="243" y="677"/>
                  </a:lnTo>
                  <a:lnTo>
                    <a:pt x="241" y="670"/>
                  </a:lnTo>
                  <a:lnTo>
                    <a:pt x="239" y="668"/>
                  </a:lnTo>
                  <a:lnTo>
                    <a:pt x="236" y="665"/>
                  </a:lnTo>
                  <a:lnTo>
                    <a:pt x="231" y="661"/>
                  </a:lnTo>
                  <a:lnTo>
                    <a:pt x="226" y="657"/>
                  </a:lnTo>
                  <a:lnTo>
                    <a:pt x="220" y="654"/>
                  </a:lnTo>
                  <a:lnTo>
                    <a:pt x="216" y="650"/>
                  </a:lnTo>
                  <a:lnTo>
                    <a:pt x="210" y="647"/>
                  </a:lnTo>
                  <a:lnTo>
                    <a:pt x="206" y="645"/>
                  </a:lnTo>
                  <a:lnTo>
                    <a:pt x="203" y="643"/>
                  </a:lnTo>
                  <a:lnTo>
                    <a:pt x="198" y="644"/>
                  </a:lnTo>
                  <a:lnTo>
                    <a:pt x="195" y="644"/>
                  </a:lnTo>
                  <a:lnTo>
                    <a:pt x="192" y="643"/>
                  </a:lnTo>
                  <a:lnTo>
                    <a:pt x="189" y="641"/>
                  </a:lnTo>
                  <a:lnTo>
                    <a:pt x="187" y="639"/>
                  </a:lnTo>
                  <a:lnTo>
                    <a:pt x="186" y="637"/>
                  </a:lnTo>
                  <a:lnTo>
                    <a:pt x="183" y="637"/>
                  </a:lnTo>
                  <a:lnTo>
                    <a:pt x="181" y="635"/>
                  </a:lnTo>
                  <a:lnTo>
                    <a:pt x="181" y="631"/>
                  </a:lnTo>
                  <a:lnTo>
                    <a:pt x="176" y="630"/>
                  </a:lnTo>
                  <a:lnTo>
                    <a:pt x="173" y="628"/>
                  </a:lnTo>
                  <a:lnTo>
                    <a:pt x="168" y="626"/>
                  </a:lnTo>
                  <a:lnTo>
                    <a:pt x="164" y="623"/>
                  </a:lnTo>
                  <a:lnTo>
                    <a:pt x="159" y="620"/>
                  </a:lnTo>
                  <a:lnTo>
                    <a:pt x="154" y="617"/>
                  </a:lnTo>
                  <a:lnTo>
                    <a:pt x="150" y="614"/>
                  </a:lnTo>
                  <a:lnTo>
                    <a:pt x="144" y="609"/>
                  </a:lnTo>
                  <a:lnTo>
                    <a:pt x="138" y="606"/>
                  </a:lnTo>
                  <a:lnTo>
                    <a:pt x="133" y="602"/>
                  </a:lnTo>
                  <a:lnTo>
                    <a:pt x="127" y="597"/>
                  </a:lnTo>
                  <a:lnTo>
                    <a:pt x="122" y="593"/>
                  </a:lnTo>
                  <a:lnTo>
                    <a:pt x="115" y="588"/>
                  </a:lnTo>
                  <a:lnTo>
                    <a:pt x="110" y="584"/>
                  </a:lnTo>
                  <a:lnTo>
                    <a:pt x="103" y="578"/>
                  </a:lnTo>
                  <a:lnTo>
                    <a:pt x="97" y="574"/>
                  </a:lnTo>
                  <a:lnTo>
                    <a:pt x="92" y="568"/>
                  </a:lnTo>
                  <a:lnTo>
                    <a:pt x="85" y="563"/>
                  </a:lnTo>
                  <a:lnTo>
                    <a:pt x="80" y="558"/>
                  </a:lnTo>
                  <a:lnTo>
                    <a:pt x="74" y="553"/>
                  </a:lnTo>
                  <a:lnTo>
                    <a:pt x="69" y="547"/>
                  </a:lnTo>
                  <a:lnTo>
                    <a:pt x="62" y="542"/>
                  </a:lnTo>
                  <a:lnTo>
                    <a:pt x="56" y="536"/>
                  </a:lnTo>
                  <a:lnTo>
                    <a:pt x="52" y="531"/>
                  </a:lnTo>
                  <a:lnTo>
                    <a:pt x="47" y="526"/>
                  </a:lnTo>
                  <a:lnTo>
                    <a:pt x="41" y="521"/>
                  </a:lnTo>
                  <a:lnTo>
                    <a:pt x="37" y="515"/>
                  </a:lnTo>
                  <a:lnTo>
                    <a:pt x="32" y="510"/>
                  </a:lnTo>
                  <a:lnTo>
                    <a:pt x="28" y="504"/>
                  </a:lnTo>
                  <a:lnTo>
                    <a:pt x="23" y="500"/>
                  </a:lnTo>
                  <a:lnTo>
                    <a:pt x="20" y="494"/>
                  </a:lnTo>
                  <a:lnTo>
                    <a:pt x="17" y="490"/>
                  </a:lnTo>
                  <a:lnTo>
                    <a:pt x="13" y="485"/>
                  </a:lnTo>
                  <a:lnTo>
                    <a:pt x="11" y="481"/>
                  </a:lnTo>
                  <a:lnTo>
                    <a:pt x="9" y="476"/>
                  </a:lnTo>
                  <a:lnTo>
                    <a:pt x="7" y="472"/>
                  </a:lnTo>
                  <a:lnTo>
                    <a:pt x="4" y="468"/>
                  </a:lnTo>
                  <a:lnTo>
                    <a:pt x="3" y="464"/>
                  </a:lnTo>
                  <a:lnTo>
                    <a:pt x="3" y="460"/>
                  </a:lnTo>
                  <a:lnTo>
                    <a:pt x="0" y="458"/>
                  </a:lnTo>
                  <a:lnTo>
                    <a:pt x="1" y="453"/>
                  </a:lnTo>
                  <a:lnTo>
                    <a:pt x="3" y="449"/>
                  </a:lnTo>
                  <a:lnTo>
                    <a:pt x="7" y="443"/>
                  </a:lnTo>
                  <a:lnTo>
                    <a:pt x="10" y="438"/>
                  </a:lnTo>
                  <a:lnTo>
                    <a:pt x="14" y="431"/>
                  </a:lnTo>
                  <a:lnTo>
                    <a:pt x="18" y="425"/>
                  </a:lnTo>
                  <a:lnTo>
                    <a:pt x="21" y="419"/>
                  </a:lnTo>
                  <a:lnTo>
                    <a:pt x="25" y="413"/>
                  </a:lnTo>
                  <a:lnTo>
                    <a:pt x="29" y="407"/>
                  </a:lnTo>
                  <a:lnTo>
                    <a:pt x="32" y="401"/>
                  </a:lnTo>
                  <a:lnTo>
                    <a:pt x="37" y="394"/>
                  </a:lnTo>
                  <a:lnTo>
                    <a:pt x="40" y="389"/>
                  </a:lnTo>
                  <a:lnTo>
                    <a:pt x="43" y="383"/>
                  </a:lnTo>
                  <a:lnTo>
                    <a:pt x="48" y="377"/>
                  </a:lnTo>
                  <a:lnTo>
                    <a:pt x="51" y="371"/>
                  </a:lnTo>
                  <a:lnTo>
                    <a:pt x="54" y="366"/>
                  </a:lnTo>
                  <a:lnTo>
                    <a:pt x="59" y="360"/>
                  </a:lnTo>
                  <a:lnTo>
                    <a:pt x="62" y="356"/>
                  </a:lnTo>
                  <a:lnTo>
                    <a:pt x="65" y="350"/>
                  </a:lnTo>
                  <a:lnTo>
                    <a:pt x="69" y="343"/>
                  </a:lnTo>
                  <a:lnTo>
                    <a:pt x="74" y="337"/>
                  </a:lnTo>
                  <a:lnTo>
                    <a:pt x="79" y="328"/>
                  </a:lnTo>
                  <a:lnTo>
                    <a:pt x="84" y="319"/>
                  </a:lnTo>
                  <a:lnTo>
                    <a:pt x="90" y="309"/>
                  </a:lnTo>
                  <a:lnTo>
                    <a:pt x="96" y="299"/>
                  </a:lnTo>
                  <a:lnTo>
                    <a:pt x="102" y="287"/>
                  </a:lnTo>
                  <a:lnTo>
                    <a:pt x="110" y="276"/>
                  </a:lnTo>
                  <a:lnTo>
                    <a:pt x="116" y="264"/>
                  </a:lnTo>
                  <a:lnTo>
                    <a:pt x="124" y="251"/>
                  </a:lnTo>
                  <a:lnTo>
                    <a:pt x="131" y="238"/>
                  </a:lnTo>
                  <a:lnTo>
                    <a:pt x="140" y="225"/>
                  </a:lnTo>
                  <a:lnTo>
                    <a:pt x="147" y="212"/>
                  </a:lnTo>
                  <a:lnTo>
                    <a:pt x="155" y="198"/>
                  </a:lnTo>
                  <a:lnTo>
                    <a:pt x="164" y="185"/>
                  </a:lnTo>
                  <a:lnTo>
                    <a:pt x="172" y="171"/>
                  </a:lnTo>
                  <a:lnTo>
                    <a:pt x="181" y="157"/>
                  </a:lnTo>
                  <a:lnTo>
                    <a:pt x="189" y="144"/>
                  </a:lnTo>
                  <a:lnTo>
                    <a:pt x="198" y="131"/>
                  </a:lnTo>
                  <a:lnTo>
                    <a:pt x="207" y="119"/>
                  </a:lnTo>
                  <a:lnTo>
                    <a:pt x="215" y="105"/>
                  </a:lnTo>
                  <a:lnTo>
                    <a:pt x="224" y="93"/>
                  </a:lnTo>
                  <a:lnTo>
                    <a:pt x="233" y="82"/>
                  </a:lnTo>
                  <a:lnTo>
                    <a:pt x="241" y="71"/>
                  </a:lnTo>
                  <a:lnTo>
                    <a:pt x="249" y="60"/>
                  </a:lnTo>
                  <a:lnTo>
                    <a:pt x="258" y="50"/>
                  </a:lnTo>
                  <a:lnTo>
                    <a:pt x="266" y="41"/>
                  </a:lnTo>
                  <a:lnTo>
                    <a:pt x="275" y="33"/>
                  </a:lnTo>
                  <a:lnTo>
                    <a:pt x="282" y="25"/>
                  </a:lnTo>
                  <a:lnTo>
                    <a:pt x="290" y="19"/>
                  </a:lnTo>
                  <a:lnTo>
                    <a:pt x="297" y="13"/>
                  </a:lnTo>
                  <a:lnTo>
                    <a:pt x="305" y="9"/>
                  </a:lnTo>
                  <a:lnTo>
                    <a:pt x="311" y="6"/>
                  </a:lnTo>
                  <a:lnTo>
                    <a:pt x="318" y="4"/>
                  </a:lnTo>
                  <a:lnTo>
                    <a:pt x="325" y="3"/>
                  </a:lnTo>
                  <a:lnTo>
                    <a:pt x="330" y="3"/>
                  </a:lnTo>
                  <a:lnTo>
                    <a:pt x="336" y="6"/>
                  </a:lnTo>
                  <a:lnTo>
                    <a:pt x="363" y="1"/>
                  </a:lnTo>
                  <a:lnTo>
                    <a:pt x="398" y="0"/>
                  </a:lnTo>
                  <a:lnTo>
                    <a:pt x="424" y="6"/>
                  </a:lnTo>
                  <a:lnTo>
                    <a:pt x="435" y="9"/>
                  </a:lnTo>
                  <a:lnTo>
                    <a:pt x="446" y="12"/>
                  </a:lnTo>
                  <a:lnTo>
                    <a:pt x="457" y="17"/>
                  </a:lnTo>
                  <a:lnTo>
                    <a:pt x="463" y="18"/>
                  </a:lnTo>
                  <a:lnTo>
                    <a:pt x="468" y="20"/>
                  </a:lnTo>
                  <a:lnTo>
                    <a:pt x="474" y="22"/>
                  </a:lnTo>
                  <a:lnTo>
                    <a:pt x="480" y="24"/>
                  </a:lnTo>
                  <a:lnTo>
                    <a:pt x="486" y="27"/>
                  </a:lnTo>
                  <a:lnTo>
                    <a:pt x="492" y="29"/>
                  </a:lnTo>
                  <a:lnTo>
                    <a:pt x="497" y="32"/>
                  </a:lnTo>
                  <a:lnTo>
                    <a:pt x="503" y="35"/>
                  </a:lnTo>
                  <a:lnTo>
                    <a:pt x="509" y="39"/>
                  </a:lnTo>
                  <a:lnTo>
                    <a:pt x="515" y="42"/>
                  </a:lnTo>
                  <a:lnTo>
                    <a:pt x="521" y="47"/>
                  </a:lnTo>
                  <a:lnTo>
                    <a:pt x="526" y="51"/>
                  </a:lnTo>
                  <a:lnTo>
                    <a:pt x="532" y="54"/>
                  </a:lnTo>
                  <a:lnTo>
                    <a:pt x="537" y="59"/>
                  </a:lnTo>
                  <a:lnTo>
                    <a:pt x="543" y="63"/>
                  </a:lnTo>
                  <a:lnTo>
                    <a:pt x="548" y="69"/>
                  </a:lnTo>
                  <a:lnTo>
                    <a:pt x="554" y="73"/>
                  </a:lnTo>
                  <a:lnTo>
                    <a:pt x="558" y="78"/>
                  </a:lnTo>
                  <a:lnTo>
                    <a:pt x="564" y="83"/>
                  </a:lnTo>
                  <a:lnTo>
                    <a:pt x="568" y="88"/>
                  </a:lnTo>
                  <a:lnTo>
                    <a:pt x="573" y="93"/>
                  </a:lnTo>
                  <a:lnTo>
                    <a:pt x="577" y="97"/>
                  </a:lnTo>
                  <a:lnTo>
                    <a:pt x="581" y="103"/>
                  </a:lnTo>
                  <a:lnTo>
                    <a:pt x="586" y="109"/>
                  </a:lnTo>
                  <a:lnTo>
                    <a:pt x="589" y="113"/>
                  </a:lnTo>
                  <a:lnTo>
                    <a:pt x="593" y="119"/>
                  </a:lnTo>
                  <a:lnTo>
                    <a:pt x="596" y="123"/>
                  </a:lnTo>
                  <a:lnTo>
                    <a:pt x="598" y="129"/>
                  </a:lnTo>
                  <a:lnTo>
                    <a:pt x="601" y="133"/>
                  </a:lnTo>
                  <a:lnTo>
                    <a:pt x="604" y="144"/>
                  </a:lnTo>
                  <a:lnTo>
                    <a:pt x="607" y="155"/>
                  </a:lnTo>
                  <a:lnTo>
                    <a:pt x="612" y="166"/>
                  </a:lnTo>
                  <a:lnTo>
                    <a:pt x="615" y="179"/>
                  </a:lnTo>
                  <a:lnTo>
                    <a:pt x="617" y="193"/>
                  </a:lnTo>
                  <a:lnTo>
                    <a:pt x="618" y="20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6" name="AutoShape 38"/>
            <p:cNvSpPr>
              <a:spLocks/>
            </p:cNvSpPr>
            <p:nvPr/>
          </p:nvSpPr>
          <p:spPr bwMode="auto">
            <a:xfrm>
              <a:off x="4410" y="2891"/>
              <a:ext cx="419" cy="366"/>
            </a:xfrm>
            <a:custGeom>
              <a:avLst/>
              <a:gdLst>
                <a:gd name="T0" fmla="*/ 301 w 419"/>
                <a:gd name="T1" fmla="*/ 30 h 366"/>
                <a:gd name="T2" fmla="*/ 326 w 419"/>
                <a:gd name="T3" fmla="*/ 45 h 366"/>
                <a:gd name="T4" fmla="*/ 349 w 419"/>
                <a:gd name="T5" fmla="*/ 63 h 366"/>
                <a:gd name="T6" fmla="*/ 364 w 419"/>
                <a:gd name="T7" fmla="*/ 77 h 366"/>
                <a:gd name="T8" fmla="*/ 382 w 419"/>
                <a:gd name="T9" fmla="*/ 96 h 366"/>
                <a:gd name="T10" fmla="*/ 394 w 419"/>
                <a:gd name="T11" fmla="*/ 119 h 366"/>
                <a:gd name="T12" fmla="*/ 404 w 419"/>
                <a:gd name="T13" fmla="*/ 143 h 366"/>
                <a:gd name="T14" fmla="*/ 413 w 419"/>
                <a:gd name="T15" fmla="*/ 166 h 366"/>
                <a:gd name="T16" fmla="*/ 418 w 419"/>
                <a:gd name="T17" fmla="*/ 221 h 366"/>
                <a:gd name="T18" fmla="*/ 412 w 419"/>
                <a:gd name="T19" fmla="*/ 247 h 366"/>
                <a:gd name="T20" fmla="*/ 408 w 419"/>
                <a:gd name="T21" fmla="*/ 257 h 366"/>
                <a:gd name="T22" fmla="*/ 392 w 419"/>
                <a:gd name="T23" fmla="*/ 271 h 366"/>
                <a:gd name="T24" fmla="*/ 377 w 419"/>
                <a:gd name="T25" fmla="*/ 286 h 366"/>
                <a:gd name="T26" fmla="*/ 362 w 419"/>
                <a:gd name="T27" fmla="*/ 300 h 366"/>
                <a:gd name="T28" fmla="*/ 347 w 419"/>
                <a:gd name="T29" fmla="*/ 315 h 366"/>
                <a:gd name="T30" fmla="*/ 331 w 419"/>
                <a:gd name="T31" fmla="*/ 329 h 366"/>
                <a:gd name="T32" fmla="*/ 316 w 419"/>
                <a:gd name="T33" fmla="*/ 344 h 366"/>
                <a:gd name="T34" fmla="*/ 301 w 419"/>
                <a:gd name="T35" fmla="*/ 358 h 366"/>
                <a:gd name="T36" fmla="*/ 288 w 419"/>
                <a:gd name="T37" fmla="*/ 359 h 366"/>
                <a:gd name="T38" fmla="*/ 273 w 419"/>
                <a:gd name="T39" fmla="*/ 339 h 366"/>
                <a:gd name="T40" fmla="*/ 257 w 419"/>
                <a:gd name="T41" fmla="*/ 321 h 366"/>
                <a:gd name="T42" fmla="*/ 244 w 419"/>
                <a:gd name="T43" fmla="*/ 305 h 366"/>
                <a:gd name="T44" fmla="*/ 238 w 419"/>
                <a:gd name="T45" fmla="*/ 299 h 366"/>
                <a:gd name="T46" fmla="*/ 223 w 419"/>
                <a:gd name="T47" fmla="*/ 284 h 366"/>
                <a:gd name="T48" fmla="*/ 216 w 419"/>
                <a:gd name="T49" fmla="*/ 277 h 366"/>
                <a:gd name="T50" fmla="*/ 203 w 419"/>
                <a:gd name="T51" fmla="*/ 267 h 366"/>
                <a:gd name="T52" fmla="*/ 187 w 419"/>
                <a:gd name="T53" fmla="*/ 255 h 366"/>
                <a:gd name="T54" fmla="*/ 172 w 419"/>
                <a:gd name="T55" fmla="*/ 242 h 366"/>
                <a:gd name="T56" fmla="*/ 154 w 419"/>
                <a:gd name="T57" fmla="*/ 229 h 366"/>
                <a:gd name="T58" fmla="*/ 136 w 419"/>
                <a:gd name="T59" fmla="*/ 216 h 366"/>
                <a:gd name="T60" fmla="*/ 117 w 419"/>
                <a:gd name="T61" fmla="*/ 205 h 366"/>
                <a:gd name="T62" fmla="*/ 101 w 419"/>
                <a:gd name="T63" fmla="*/ 194 h 366"/>
                <a:gd name="T64" fmla="*/ 84 w 419"/>
                <a:gd name="T65" fmla="*/ 185 h 366"/>
                <a:gd name="T66" fmla="*/ 70 w 419"/>
                <a:gd name="T67" fmla="*/ 178 h 366"/>
                <a:gd name="T68" fmla="*/ 40 w 419"/>
                <a:gd name="T69" fmla="*/ 172 h 366"/>
                <a:gd name="T70" fmla="*/ 0 w 419"/>
                <a:gd name="T71" fmla="*/ 161 h 366"/>
                <a:gd name="T72" fmla="*/ 11 w 419"/>
                <a:gd name="T73" fmla="*/ 145 h 366"/>
                <a:gd name="T74" fmla="*/ 23 w 419"/>
                <a:gd name="T75" fmla="*/ 126 h 366"/>
                <a:gd name="T76" fmla="*/ 37 w 419"/>
                <a:gd name="T77" fmla="*/ 105 h 366"/>
                <a:gd name="T78" fmla="*/ 51 w 419"/>
                <a:gd name="T79" fmla="*/ 84 h 366"/>
                <a:gd name="T80" fmla="*/ 67 w 419"/>
                <a:gd name="T81" fmla="*/ 64 h 366"/>
                <a:gd name="T82" fmla="*/ 83 w 419"/>
                <a:gd name="T83" fmla="*/ 44 h 366"/>
                <a:gd name="T84" fmla="*/ 100 w 419"/>
                <a:gd name="T85" fmla="*/ 28 h 366"/>
                <a:gd name="T86" fmla="*/ 116 w 419"/>
                <a:gd name="T87" fmla="*/ 16 h 366"/>
                <a:gd name="T88" fmla="*/ 134 w 419"/>
                <a:gd name="T89" fmla="*/ 7 h 366"/>
                <a:gd name="T90" fmla="*/ 141 w 419"/>
                <a:gd name="T91" fmla="*/ 7 h 366"/>
                <a:gd name="T92" fmla="*/ 172 w 419"/>
                <a:gd name="T93" fmla="*/ 3 h 366"/>
                <a:gd name="T94" fmla="*/ 238 w 419"/>
                <a:gd name="T95" fmla="*/ 8 h 3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9"/>
                <a:gd name="T145" fmla="*/ 0 h 366"/>
                <a:gd name="T146" fmla="*/ 419 w 419"/>
                <a:gd name="T147" fmla="*/ 366 h 3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9" h="366">
                  <a:moveTo>
                    <a:pt x="288" y="22"/>
                  </a:moveTo>
                  <a:lnTo>
                    <a:pt x="288" y="22"/>
                  </a:lnTo>
                  <a:lnTo>
                    <a:pt x="295" y="26"/>
                  </a:lnTo>
                  <a:lnTo>
                    <a:pt x="301" y="30"/>
                  </a:lnTo>
                  <a:lnTo>
                    <a:pt x="307" y="33"/>
                  </a:lnTo>
                  <a:lnTo>
                    <a:pt x="313" y="38"/>
                  </a:lnTo>
                  <a:lnTo>
                    <a:pt x="320" y="41"/>
                  </a:lnTo>
                  <a:lnTo>
                    <a:pt x="326" y="45"/>
                  </a:lnTo>
                  <a:lnTo>
                    <a:pt x="332" y="50"/>
                  </a:lnTo>
                  <a:lnTo>
                    <a:pt x="338" y="54"/>
                  </a:lnTo>
                  <a:lnTo>
                    <a:pt x="343" y="59"/>
                  </a:lnTo>
                  <a:lnTo>
                    <a:pt x="349" y="63"/>
                  </a:lnTo>
                  <a:lnTo>
                    <a:pt x="354" y="68"/>
                  </a:lnTo>
                  <a:lnTo>
                    <a:pt x="360" y="72"/>
                  </a:lnTo>
                  <a:lnTo>
                    <a:pt x="364" y="77"/>
                  </a:lnTo>
                  <a:lnTo>
                    <a:pt x="370" y="81"/>
                  </a:lnTo>
                  <a:lnTo>
                    <a:pt x="374" y="86"/>
                  </a:lnTo>
                  <a:lnTo>
                    <a:pt x="378" y="91"/>
                  </a:lnTo>
                  <a:lnTo>
                    <a:pt x="382" y="96"/>
                  </a:lnTo>
                  <a:lnTo>
                    <a:pt x="385" y="102"/>
                  </a:lnTo>
                  <a:lnTo>
                    <a:pt x="389" y="108"/>
                  </a:lnTo>
                  <a:lnTo>
                    <a:pt x="392" y="113"/>
                  </a:lnTo>
                  <a:lnTo>
                    <a:pt x="394" y="119"/>
                  </a:lnTo>
                  <a:lnTo>
                    <a:pt x="398" y="125"/>
                  </a:lnTo>
                  <a:lnTo>
                    <a:pt x="400" y="131"/>
                  </a:lnTo>
                  <a:lnTo>
                    <a:pt x="402" y="136"/>
                  </a:lnTo>
                  <a:lnTo>
                    <a:pt x="404" y="143"/>
                  </a:lnTo>
                  <a:lnTo>
                    <a:pt x="407" y="149"/>
                  </a:lnTo>
                  <a:lnTo>
                    <a:pt x="409" y="154"/>
                  </a:lnTo>
                  <a:lnTo>
                    <a:pt x="411" y="161"/>
                  </a:lnTo>
                  <a:lnTo>
                    <a:pt x="413" y="166"/>
                  </a:lnTo>
                  <a:lnTo>
                    <a:pt x="415" y="172"/>
                  </a:lnTo>
                  <a:lnTo>
                    <a:pt x="419" y="194"/>
                  </a:lnTo>
                  <a:lnTo>
                    <a:pt x="418" y="221"/>
                  </a:lnTo>
                  <a:lnTo>
                    <a:pt x="415" y="244"/>
                  </a:lnTo>
                  <a:lnTo>
                    <a:pt x="411" y="245"/>
                  </a:lnTo>
                  <a:lnTo>
                    <a:pt x="412" y="247"/>
                  </a:lnTo>
                  <a:lnTo>
                    <a:pt x="415" y="249"/>
                  </a:lnTo>
                  <a:lnTo>
                    <a:pt x="411" y="254"/>
                  </a:lnTo>
                  <a:lnTo>
                    <a:pt x="408" y="257"/>
                  </a:lnTo>
                  <a:lnTo>
                    <a:pt x="404" y="260"/>
                  </a:lnTo>
                  <a:lnTo>
                    <a:pt x="400" y="264"/>
                  </a:lnTo>
                  <a:lnTo>
                    <a:pt x="397" y="267"/>
                  </a:lnTo>
                  <a:lnTo>
                    <a:pt x="392" y="271"/>
                  </a:lnTo>
                  <a:lnTo>
                    <a:pt x="389" y="275"/>
                  </a:lnTo>
                  <a:lnTo>
                    <a:pt x="384" y="278"/>
                  </a:lnTo>
                  <a:lnTo>
                    <a:pt x="381" y="281"/>
                  </a:lnTo>
                  <a:lnTo>
                    <a:pt x="377" y="286"/>
                  </a:lnTo>
                  <a:lnTo>
                    <a:pt x="373" y="289"/>
                  </a:lnTo>
                  <a:lnTo>
                    <a:pt x="369" y="293"/>
                  </a:lnTo>
                  <a:lnTo>
                    <a:pt x="366" y="296"/>
                  </a:lnTo>
                  <a:lnTo>
                    <a:pt x="362" y="300"/>
                  </a:lnTo>
                  <a:lnTo>
                    <a:pt x="358" y="304"/>
                  </a:lnTo>
                  <a:lnTo>
                    <a:pt x="354" y="307"/>
                  </a:lnTo>
                  <a:lnTo>
                    <a:pt x="350" y="310"/>
                  </a:lnTo>
                  <a:lnTo>
                    <a:pt x="347" y="315"/>
                  </a:lnTo>
                  <a:lnTo>
                    <a:pt x="342" y="318"/>
                  </a:lnTo>
                  <a:lnTo>
                    <a:pt x="339" y="321"/>
                  </a:lnTo>
                  <a:lnTo>
                    <a:pt x="335" y="325"/>
                  </a:lnTo>
                  <a:lnTo>
                    <a:pt x="331" y="329"/>
                  </a:lnTo>
                  <a:lnTo>
                    <a:pt x="327" y="332"/>
                  </a:lnTo>
                  <a:lnTo>
                    <a:pt x="323" y="336"/>
                  </a:lnTo>
                  <a:lnTo>
                    <a:pt x="320" y="340"/>
                  </a:lnTo>
                  <a:lnTo>
                    <a:pt x="316" y="344"/>
                  </a:lnTo>
                  <a:lnTo>
                    <a:pt x="312" y="347"/>
                  </a:lnTo>
                  <a:lnTo>
                    <a:pt x="308" y="351"/>
                  </a:lnTo>
                  <a:lnTo>
                    <a:pt x="305" y="355"/>
                  </a:lnTo>
                  <a:lnTo>
                    <a:pt x="301" y="358"/>
                  </a:lnTo>
                  <a:lnTo>
                    <a:pt x="297" y="362"/>
                  </a:lnTo>
                  <a:lnTo>
                    <a:pt x="294" y="366"/>
                  </a:lnTo>
                  <a:lnTo>
                    <a:pt x="288" y="359"/>
                  </a:lnTo>
                  <a:lnTo>
                    <a:pt x="282" y="350"/>
                  </a:lnTo>
                  <a:lnTo>
                    <a:pt x="277" y="344"/>
                  </a:lnTo>
                  <a:lnTo>
                    <a:pt x="273" y="339"/>
                  </a:lnTo>
                  <a:lnTo>
                    <a:pt x="269" y="335"/>
                  </a:lnTo>
                  <a:lnTo>
                    <a:pt x="265" y="330"/>
                  </a:lnTo>
                  <a:lnTo>
                    <a:pt x="261" y="326"/>
                  </a:lnTo>
                  <a:lnTo>
                    <a:pt x="257" y="321"/>
                  </a:lnTo>
                  <a:lnTo>
                    <a:pt x="254" y="317"/>
                  </a:lnTo>
                  <a:lnTo>
                    <a:pt x="250" y="312"/>
                  </a:lnTo>
                  <a:lnTo>
                    <a:pt x="247" y="309"/>
                  </a:lnTo>
                  <a:lnTo>
                    <a:pt x="244" y="305"/>
                  </a:lnTo>
                  <a:lnTo>
                    <a:pt x="243" y="305"/>
                  </a:lnTo>
                  <a:lnTo>
                    <a:pt x="240" y="303"/>
                  </a:lnTo>
                  <a:lnTo>
                    <a:pt x="238" y="299"/>
                  </a:lnTo>
                  <a:lnTo>
                    <a:pt x="235" y="296"/>
                  </a:lnTo>
                  <a:lnTo>
                    <a:pt x="230" y="291"/>
                  </a:lnTo>
                  <a:lnTo>
                    <a:pt x="227" y="288"/>
                  </a:lnTo>
                  <a:lnTo>
                    <a:pt x="223" y="284"/>
                  </a:lnTo>
                  <a:lnTo>
                    <a:pt x="219" y="280"/>
                  </a:lnTo>
                  <a:lnTo>
                    <a:pt x="217" y="278"/>
                  </a:lnTo>
                  <a:lnTo>
                    <a:pt x="216" y="277"/>
                  </a:lnTo>
                  <a:lnTo>
                    <a:pt x="213" y="275"/>
                  </a:lnTo>
                  <a:lnTo>
                    <a:pt x="209" y="273"/>
                  </a:lnTo>
                  <a:lnTo>
                    <a:pt x="206" y="269"/>
                  </a:lnTo>
                  <a:lnTo>
                    <a:pt x="203" y="267"/>
                  </a:lnTo>
                  <a:lnTo>
                    <a:pt x="199" y="264"/>
                  </a:lnTo>
                  <a:lnTo>
                    <a:pt x="195" y="260"/>
                  </a:lnTo>
                  <a:lnTo>
                    <a:pt x="192" y="258"/>
                  </a:lnTo>
                  <a:lnTo>
                    <a:pt x="187" y="255"/>
                  </a:lnTo>
                  <a:lnTo>
                    <a:pt x="184" y="252"/>
                  </a:lnTo>
                  <a:lnTo>
                    <a:pt x="179" y="248"/>
                  </a:lnTo>
                  <a:lnTo>
                    <a:pt x="175" y="245"/>
                  </a:lnTo>
                  <a:lnTo>
                    <a:pt x="172" y="242"/>
                  </a:lnTo>
                  <a:lnTo>
                    <a:pt x="167" y="238"/>
                  </a:lnTo>
                  <a:lnTo>
                    <a:pt x="163" y="236"/>
                  </a:lnTo>
                  <a:lnTo>
                    <a:pt x="158" y="233"/>
                  </a:lnTo>
                  <a:lnTo>
                    <a:pt x="154" y="229"/>
                  </a:lnTo>
                  <a:lnTo>
                    <a:pt x="150" y="226"/>
                  </a:lnTo>
                  <a:lnTo>
                    <a:pt x="145" y="223"/>
                  </a:lnTo>
                  <a:lnTo>
                    <a:pt x="141" y="219"/>
                  </a:lnTo>
                  <a:lnTo>
                    <a:pt x="136" y="216"/>
                  </a:lnTo>
                  <a:lnTo>
                    <a:pt x="131" y="214"/>
                  </a:lnTo>
                  <a:lnTo>
                    <a:pt x="126" y="211"/>
                  </a:lnTo>
                  <a:lnTo>
                    <a:pt x="122" y="207"/>
                  </a:lnTo>
                  <a:lnTo>
                    <a:pt x="117" y="205"/>
                  </a:lnTo>
                  <a:lnTo>
                    <a:pt x="113" y="202"/>
                  </a:lnTo>
                  <a:lnTo>
                    <a:pt x="109" y="199"/>
                  </a:lnTo>
                  <a:lnTo>
                    <a:pt x="105" y="196"/>
                  </a:lnTo>
                  <a:lnTo>
                    <a:pt x="101" y="194"/>
                  </a:lnTo>
                  <a:lnTo>
                    <a:pt x="96" y="192"/>
                  </a:lnTo>
                  <a:lnTo>
                    <a:pt x="92" y="190"/>
                  </a:lnTo>
                  <a:lnTo>
                    <a:pt x="89" y="187"/>
                  </a:lnTo>
                  <a:lnTo>
                    <a:pt x="84" y="185"/>
                  </a:lnTo>
                  <a:lnTo>
                    <a:pt x="81" y="184"/>
                  </a:lnTo>
                  <a:lnTo>
                    <a:pt x="76" y="182"/>
                  </a:lnTo>
                  <a:lnTo>
                    <a:pt x="73" y="181"/>
                  </a:lnTo>
                  <a:lnTo>
                    <a:pt x="70" y="178"/>
                  </a:lnTo>
                  <a:lnTo>
                    <a:pt x="67" y="177"/>
                  </a:lnTo>
                  <a:lnTo>
                    <a:pt x="57" y="175"/>
                  </a:lnTo>
                  <a:lnTo>
                    <a:pt x="40" y="172"/>
                  </a:lnTo>
                  <a:lnTo>
                    <a:pt x="22" y="166"/>
                  </a:lnTo>
                  <a:lnTo>
                    <a:pt x="8" y="163"/>
                  </a:lnTo>
                  <a:lnTo>
                    <a:pt x="0" y="161"/>
                  </a:lnTo>
                  <a:lnTo>
                    <a:pt x="2" y="157"/>
                  </a:lnTo>
                  <a:lnTo>
                    <a:pt x="6" y="153"/>
                  </a:lnTo>
                  <a:lnTo>
                    <a:pt x="8" y="150"/>
                  </a:lnTo>
                  <a:lnTo>
                    <a:pt x="11" y="145"/>
                  </a:lnTo>
                  <a:lnTo>
                    <a:pt x="13" y="141"/>
                  </a:lnTo>
                  <a:lnTo>
                    <a:pt x="17" y="136"/>
                  </a:lnTo>
                  <a:lnTo>
                    <a:pt x="20" y="131"/>
                  </a:lnTo>
                  <a:lnTo>
                    <a:pt x="23" y="126"/>
                  </a:lnTo>
                  <a:lnTo>
                    <a:pt x="27" y="121"/>
                  </a:lnTo>
                  <a:lnTo>
                    <a:pt x="30" y="116"/>
                  </a:lnTo>
                  <a:lnTo>
                    <a:pt x="33" y="111"/>
                  </a:lnTo>
                  <a:lnTo>
                    <a:pt x="37" y="105"/>
                  </a:lnTo>
                  <a:lnTo>
                    <a:pt x="40" y="101"/>
                  </a:lnTo>
                  <a:lnTo>
                    <a:pt x="43" y="95"/>
                  </a:lnTo>
                  <a:lnTo>
                    <a:pt x="48" y="90"/>
                  </a:lnTo>
                  <a:lnTo>
                    <a:pt x="51" y="84"/>
                  </a:lnTo>
                  <a:lnTo>
                    <a:pt x="55" y="80"/>
                  </a:lnTo>
                  <a:lnTo>
                    <a:pt x="59" y="74"/>
                  </a:lnTo>
                  <a:lnTo>
                    <a:pt x="63" y="69"/>
                  </a:lnTo>
                  <a:lnTo>
                    <a:pt x="67" y="64"/>
                  </a:lnTo>
                  <a:lnTo>
                    <a:pt x="71" y="59"/>
                  </a:lnTo>
                  <a:lnTo>
                    <a:pt x="74" y="54"/>
                  </a:lnTo>
                  <a:lnTo>
                    <a:pt x="79" y="49"/>
                  </a:lnTo>
                  <a:lnTo>
                    <a:pt x="83" y="44"/>
                  </a:lnTo>
                  <a:lnTo>
                    <a:pt x="86" y="40"/>
                  </a:lnTo>
                  <a:lnTo>
                    <a:pt x="91" y="36"/>
                  </a:lnTo>
                  <a:lnTo>
                    <a:pt x="95" y="32"/>
                  </a:lnTo>
                  <a:lnTo>
                    <a:pt x="100" y="28"/>
                  </a:lnTo>
                  <a:lnTo>
                    <a:pt x="104" y="24"/>
                  </a:lnTo>
                  <a:lnTo>
                    <a:pt x="107" y="21"/>
                  </a:lnTo>
                  <a:lnTo>
                    <a:pt x="112" y="18"/>
                  </a:lnTo>
                  <a:lnTo>
                    <a:pt x="116" y="16"/>
                  </a:lnTo>
                  <a:lnTo>
                    <a:pt x="121" y="12"/>
                  </a:lnTo>
                  <a:lnTo>
                    <a:pt x="125" y="10"/>
                  </a:lnTo>
                  <a:lnTo>
                    <a:pt x="130" y="9"/>
                  </a:lnTo>
                  <a:lnTo>
                    <a:pt x="134" y="7"/>
                  </a:lnTo>
                  <a:lnTo>
                    <a:pt x="139" y="6"/>
                  </a:lnTo>
                  <a:lnTo>
                    <a:pt x="139" y="7"/>
                  </a:lnTo>
                  <a:lnTo>
                    <a:pt x="141" y="7"/>
                  </a:lnTo>
                  <a:lnTo>
                    <a:pt x="144" y="6"/>
                  </a:lnTo>
                  <a:lnTo>
                    <a:pt x="156" y="6"/>
                  </a:lnTo>
                  <a:lnTo>
                    <a:pt x="172" y="3"/>
                  </a:lnTo>
                  <a:lnTo>
                    <a:pt x="188" y="0"/>
                  </a:lnTo>
                  <a:lnTo>
                    <a:pt x="208" y="2"/>
                  </a:lnTo>
                  <a:lnTo>
                    <a:pt x="238" y="8"/>
                  </a:lnTo>
                  <a:lnTo>
                    <a:pt x="269" y="14"/>
                  </a:lnTo>
                  <a:lnTo>
                    <a:pt x="288" y="22"/>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7" name="AutoShape 39"/>
            <p:cNvSpPr>
              <a:spLocks/>
            </p:cNvSpPr>
            <p:nvPr/>
          </p:nvSpPr>
          <p:spPr bwMode="auto">
            <a:xfrm>
              <a:off x="4527" y="2930"/>
              <a:ext cx="267" cy="248"/>
            </a:xfrm>
            <a:custGeom>
              <a:avLst/>
              <a:gdLst>
                <a:gd name="T0" fmla="*/ 78 w 267"/>
                <a:gd name="T1" fmla="*/ 2 h 248"/>
                <a:gd name="T2" fmla="*/ 109 w 267"/>
                <a:gd name="T3" fmla="*/ 11 h 248"/>
                <a:gd name="T4" fmla="*/ 140 w 267"/>
                <a:gd name="T5" fmla="*/ 25 h 248"/>
                <a:gd name="T6" fmla="*/ 170 w 267"/>
                <a:gd name="T7" fmla="*/ 42 h 248"/>
                <a:gd name="T8" fmla="*/ 196 w 267"/>
                <a:gd name="T9" fmla="*/ 61 h 248"/>
                <a:gd name="T10" fmla="*/ 209 w 267"/>
                <a:gd name="T11" fmla="*/ 70 h 248"/>
                <a:gd name="T12" fmla="*/ 221 w 267"/>
                <a:gd name="T13" fmla="*/ 80 h 248"/>
                <a:gd name="T14" fmla="*/ 233 w 267"/>
                <a:gd name="T15" fmla="*/ 91 h 248"/>
                <a:gd name="T16" fmla="*/ 243 w 267"/>
                <a:gd name="T17" fmla="*/ 104 h 248"/>
                <a:gd name="T18" fmla="*/ 252 w 267"/>
                <a:gd name="T19" fmla="*/ 118 h 248"/>
                <a:gd name="T20" fmla="*/ 260 w 267"/>
                <a:gd name="T21" fmla="*/ 133 h 248"/>
                <a:gd name="T22" fmla="*/ 267 w 267"/>
                <a:gd name="T23" fmla="*/ 162 h 248"/>
                <a:gd name="T24" fmla="*/ 263 w 267"/>
                <a:gd name="T25" fmla="*/ 184 h 248"/>
                <a:gd name="T26" fmla="*/ 254 w 267"/>
                <a:gd name="T27" fmla="*/ 194 h 248"/>
                <a:gd name="T28" fmla="*/ 239 w 267"/>
                <a:gd name="T29" fmla="*/ 203 h 248"/>
                <a:gd name="T30" fmla="*/ 214 w 267"/>
                <a:gd name="T31" fmla="*/ 214 h 248"/>
                <a:gd name="T32" fmla="*/ 210 w 267"/>
                <a:gd name="T33" fmla="*/ 217 h 248"/>
                <a:gd name="T34" fmla="*/ 210 w 267"/>
                <a:gd name="T35" fmla="*/ 216 h 248"/>
                <a:gd name="T36" fmla="*/ 188 w 267"/>
                <a:gd name="T37" fmla="*/ 232 h 248"/>
                <a:gd name="T38" fmla="*/ 177 w 267"/>
                <a:gd name="T39" fmla="*/ 244 h 248"/>
                <a:gd name="T40" fmla="*/ 150 w 267"/>
                <a:gd name="T41" fmla="*/ 247 h 248"/>
                <a:gd name="T42" fmla="*/ 144 w 267"/>
                <a:gd name="T43" fmla="*/ 234 h 248"/>
                <a:gd name="T44" fmla="*/ 134 w 267"/>
                <a:gd name="T45" fmla="*/ 224 h 248"/>
                <a:gd name="T46" fmla="*/ 132 w 267"/>
                <a:gd name="T47" fmla="*/ 216 h 248"/>
                <a:gd name="T48" fmla="*/ 128 w 267"/>
                <a:gd name="T49" fmla="*/ 213 h 248"/>
                <a:gd name="T50" fmla="*/ 121 w 267"/>
                <a:gd name="T51" fmla="*/ 206 h 248"/>
                <a:gd name="T52" fmla="*/ 112 w 267"/>
                <a:gd name="T53" fmla="*/ 198 h 248"/>
                <a:gd name="T54" fmla="*/ 100 w 267"/>
                <a:gd name="T55" fmla="*/ 189 h 248"/>
                <a:gd name="T56" fmla="*/ 88 w 267"/>
                <a:gd name="T57" fmla="*/ 179 h 248"/>
                <a:gd name="T58" fmla="*/ 75 w 267"/>
                <a:gd name="T59" fmla="*/ 170 h 248"/>
                <a:gd name="T60" fmla="*/ 62 w 267"/>
                <a:gd name="T61" fmla="*/ 160 h 248"/>
                <a:gd name="T62" fmla="*/ 50 w 267"/>
                <a:gd name="T63" fmla="*/ 152 h 248"/>
                <a:gd name="T64" fmla="*/ 39 w 267"/>
                <a:gd name="T65" fmla="*/ 144 h 248"/>
                <a:gd name="T66" fmla="*/ 30 w 267"/>
                <a:gd name="T67" fmla="*/ 138 h 248"/>
                <a:gd name="T68" fmla="*/ 24 w 267"/>
                <a:gd name="T69" fmla="*/ 134 h 248"/>
                <a:gd name="T70" fmla="*/ 22 w 267"/>
                <a:gd name="T71" fmla="*/ 133 h 248"/>
                <a:gd name="T72" fmla="*/ 7 w 267"/>
                <a:gd name="T73" fmla="*/ 123 h 248"/>
                <a:gd name="T74" fmla="*/ 0 w 267"/>
                <a:gd name="T75" fmla="*/ 114 h 248"/>
                <a:gd name="T76" fmla="*/ 4 w 267"/>
                <a:gd name="T77" fmla="*/ 101 h 248"/>
                <a:gd name="T78" fmla="*/ 8 w 267"/>
                <a:gd name="T79" fmla="*/ 90 h 248"/>
                <a:gd name="T80" fmla="*/ 18 w 267"/>
                <a:gd name="T81" fmla="*/ 55 h 248"/>
                <a:gd name="T82" fmla="*/ 22 w 267"/>
                <a:gd name="T83" fmla="*/ 28 h 248"/>
                <a:gd name="T84" fmla="*/ 35 w 267"/>
                <a:gd name="T85" fmla="*/ 1 h 248"/>
                <a:gd name="T86" fmla="*/ 60 w 267"/>
                <a:gd name="T87" fmla="*/ 0 h 2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67"/>
                <a:gd name="T133" fmla="*/ 0 h 248"/>
                <a:gd name="T134" fmla="*/ 267 w 267"/>
                <a:gd name="T135" fmla="*/ 248 h 2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67" h="248">
                  <a:moveTo>
                    <a:pt x="60" y="0"/>
                  </a:moveTo>
                  <a:lnTo>
                    <a:pt x="69" y="1"/>
                  </a:lnTo>
                  <a:lnTo>
                    <a:pt x="78" y="2"/>
                  </a:lnTo>
                  <a:lnTo>
                    <a:pt x="88" y="4"/>
                  </a:lnTo>
                  <a:lnTo>
                    <a:pt x="98" y="8"/>
                  </a:lnTo>
                  <a:lnTo>
                    <a:pt x="109" y="11"/>
                  </a:lnTo>
                  <a:lnTo>
                    <a:pt x="119" y="15"/>
                  </a:lnTo>
                  <a:lnTo>
                    <a:pt x="130" y="20"/>
                  </a:lnTo>
                  <a:lnTo>
                    <a:pt x="140" y="25"/>
                  </a:lnTo>
                  <a:lnTo>
                    <a:pt x="150" y="31"/>
                  </a:lnTo>
                  <a:lnTo>
                    <a:pt x="160" y="36"/>
                  </a:lnTo>
                  <a:lnTo>
                    <a:pt x="170" y="42"/>
                  </a:lnTo>
                  <a:lnTo>
                    <a:pt x="180" y="49"/>
                  </a:lnTo>
                  <a:lnTo>
                    <a:pt x="188" y="54"/>
                  </a:lnTo>
                  <a:lnTo>
                    <a:pt x="196" y="61"/>
                  </a:lnTo>
                  <a:lnTo>
                    <a:pt x="204" y="66"/>
                  </a:lnTo>
                  <a:lnTo>
                    <a:pt x="209" y="70"/>
                  </a:lnTo>
                  <a:lnTo>
                    <a:pt x="213" y="73"/>
                  </a:lnTo>
                  <a:lnTo>
                    <a:pt x="218" y="75"/>
                  </a:lnTo>
                  <a:lnTo>
                    <a:pt x="221" y="80"/>
                  </a:lnTo>
                  <a:lnTo>
                    <a:pt x="225" y="83"/>
                  </a:lnTo>
                  <a:lnTo>
                    <a:pt x="229" y="86"/>
                  </a:lnTo>
                  <a:lnTo>
                    <a:pt x="233" y="91"/>
                  </a:lnTo>
                  <a:lnTo>
                    <a:pt x="236" y="95"/>
                  </a:lnTo>
                  <a:lnTo>
                    <a:pt x="240" y="100"/>
                  </a:lnTo>
                  <a:lnTo>
                    <a:pt x="243" y="104"/>
                  </a:lnTo>
                  <a:lnTo>
                    <a:pt x="245" y="108"/>
                  </a:lnTo>
                  <a:lnTo>
                    <a:pt x="249" y="113"/>
                  </a:lnTo>
                  <a:lnTo>
                    <a:pt x="252" y="118"/>
                  </a:lnTo>
                  <a:lnTo>
                    <a:pt x="254" y="123"/>
                  </a:lnTo>
                  <a:lnTo>
                    <a:pt x="257" y="128"/>
                  </a:lnTo>
                  <a:lnTo>
                    <a:pt x="260" y="133"/>
                  </a:lnTo>
                  <a:lnTo>
                    <a:pt x="265" y="146"/>
                  </a:lnTo>
                  <a:lnTo>
                    <a:pt x="267" y="162"/>
                  </a:lnTo>
                  <a:lnTo>
                    <a:pt x="265" y="177"/>
                  </a:lnTo>
                  <a:lnTo>
                    <a:pt x="263" y="184"/>
                  </a:lnTo>
                  <a:lnTo>
                    <a:pt x="260" y="189"/>
                  </a:lnTo>
                  <a:lnTo>
                    <a:pt x="254" y="194"/>
                  </a:lnTo>
                  <a:lnTo>
                    <a:pt x="252" y="195"/>
                  </a:lnTo>
                  <a:lnTo>
                    <a:pt x="246" y="198"/>
                  </a:lnTo>
                  <a:lnTo>
                    <a:pt x="239" y="203"/>
                  </a:lnTo>
                  <a:lnTo>
                    <a:pt x="230" y="206"/>
                  </a:lnTo>
                  <a:lnTo>
                    <a:pt x="221" y="210"/>
                  </a:lnTo>
                  <a:lnTo>
                    <a:pt x="214" y="214"/>
                  </a:lnTo>
                  <a:lnTo>
                    <a:pt x="210" y="216"/>
                  </a:lnTo>
                  <a:lnTo>
                    <a:pt x="210" y="217"/>
                  </a:lnTo>
                  <a:lnTo>
                    <a:pt x="210" y="218"/>
                  </a:lnTo>
                  <a:lnTo>
                    <a:pt x="210" y="216"/>
                  </a:lnTo>
                  <a:lnTo>
                    <a:pt x="202" y="223"/>
                  </a:lnTo>
                  <a:lnTo>
                    <a:pt x="194" y="228"/>
                  </a:lnTo>
                  <a:lnTo>
                    <a:pt x="188" y="232"/>
                  </a:lnTo>
                  <a:lnTo>
                    <a:pt x="181" y="237"/>
                  </a:lnTo>
                  <a:lnTo>
                    <a:pt x="177" y="244"/>
                  </a:lnTo>
                  <a:lnTo>
                    <a:pt x="162" y="247"/>
                  </a:lnTo>
                  <a:lnTo>
                    <a:pt x="154" y="248"/>
                  </a:lnTo>
                  <a:lnTo>
                    <a:pt x="150" y="247"/>
                  </a:lnTo>
                  <a:lnTo>
                    <a:pt x="149" y="244"/>
                  </a:lnTo>
                  <a:lnTo>
                    <a:pt x="148" y="239"/>
                  </a:lnTo>
                  <a:lnTo>
                    <a:pt x="144" y="234"/>
                  </a:lnTo>
                  <a:lnTo>
                    <a:pt x="138" y="227"/>
                  </a:lnTo>
                  <a:lnTo>
                    <a:pt x="134" y="224"/>
                  </a:lnTo>
                  <a:lnTo>
                    <a:pt x="132" y="220"/>
                  </a:lnTo>
                  <a:lnTo>
                    <a:pt x="132" y="216"/>
                  </a:lnTo>
                  <a:lnTo>
                    <a:pt x="131" y="215"/>
                  </a:lnTo>
                  <a:lnTo>
                    <a:pt x="130" y="214"/>
                  </a:lnTo>
                  <a:lnTo>
                    <a:pt x="128" y="213"/>
                  </a:lnTo>
                  <a:lnTo>
                    <a:pt x="127" y="210"/>
                  </a:lnTo>
                  <a:lnTo>
                    <a:pt x="123" y="208"/>
                  </a:lnTo>
                  <a:lnTo>
                    <a:pt x="121" y="206"/>
                  </a:lnTo>
                  <a:lnTo>
                    <a:pt x="119" y="204"/>
                  </a:lnTo>
                  <a:lnTo>
                    <a:pt x="116" y="200"/>
                  </a:lnTo>
                  <a:lnTo>
                    <a:pt x="112" y="198"/>
                  </a:lnTo>
                  <a:lnTo>
                    <a:pt x="108" y="195"/>
                  </a:lnTo>
                  <a:lnTo>
                    <a:pt x="105" y="193"/>
                  </a:lnTo>
                  <a:lnTo>
                    <a:pt x="100" y="189"/>
                  </a:lnTo>
                  <a:lnTo>
                    <a:pt x="97" y="186"/>
                  </a:lnTo>
                  <a:lnTo>
                    <a:pt x="92" y="183"/>
                  </a:lnTo>
                  <a:lnTo>
                    <a:pt x="88" y="179"/>
                  </a:lnTo>
                  <a:lnTo>
                    <a:pt x="84" y="176"/>
                  </a:lnTo>
                  <a:lnTo>
                    <a:pt x="79" y="173"/>
                  </a:lnTo>
                  <a:lnTo>
                    <a:pt x="75" y="170"/>
                  </a:lnTo>
                  <a:lnTo>
                    <a:pt x="71" y="167"/>
                  </a:lnTo>
                  <a:lnTo>
                    <a:pt x="67" y="164"/>
                  </a:lnTo>
                  <a:lnTo>
                    <a:pt x="62" y="160"/>
                  </a:lnTo>
                  <a:lnTo>
                    <a:pt x="58" y="157"/>
                  </a:lnTo>
                  <a:lnTo>
                    <a:pt x="54" y="155"/>
                  </a:lnTo>
                  <a:lnTo>
                    <a:pt x="50" y="152"/>
                  </a:lnTo>
                  <a:lnTo>
                    <a:pt x="46" y="149"/>
                  </a:lnTo>
                  <a:lnTo>
                    <a:pt x="43" y="146"/>
                  </a:lnTo>
                  <a:lnTo>
                    <a:pt x="39" y="144"/>
                  </a:lnTo>
                  <a:lnTo>
                    <a:pt x="36" y="142"/>
                  </a:lnTo>
                  <a:lnTo>
                    <a:pt x="33" y="139"/>
                  </a:lnTo>
                  <a:lnTo>
                    <a:pt x="30" y="138"/>
                  </a:lnTo>
                  <a:lnTo>
                    <a:pt x="28" y="136"/>
                  </a:lnTo>
                  <a:lnTo>
                    <a:pt x="26" y="135"/>
                  </a:lnTo>
                  <a:lnTo>
                    <a:pt x="24" y="134"/>
                  </a:lnTo>
                  <a:lnTo>
                    <a:pt x="23" y="134"/>
                  </a:lnTo>
                  <a:lnTo>
                    <a:pt x="22" y="133"/>
                  </a:lnTo>
                  <a:lnTo>
                    <a:pt x="13" y="127"/>
                  </a:lnTo>
                  <a:lnTo>
                    <a:pt x="7" y="123"/>
                  </a:lnTo>
                  <a:lnTo>
                    <a:pt x="3" y="119"/>
                  </a:lnTo>
                  <a:lnTo>
                    <a:pt x="2" y="116"/>
                  </a:lnTo>
                  <a:lnTo>
                    <a:pt x="0" y="114"/>
                  </a:lnTo>
                  <a:lnTo>
                    <a:pt x="2" y="111"/>
                  </a:lnTo>
                  <a:lnTo>
                    <a:pt x="3" y="106"/>
                  </a:lnTo>
                  <a:lnTo>
                    <a:pt x="4" y="101"/>
                  </a:lnTo>
                  <a:lnTo>
                    <a:pt x="5" y="94"/>
                  </a:lnTo>
                  <a:lnTo>
                    <a:pt x="8" y="90"/>
                  </a:lnTo>
                  <a:lnTo>
                    <a:pt x="12" y="80"/>
                  </a:lnTo>
                  <a:lnTo>
                    <a:pt x="15" y="69"/>
                  </a:lnTo>
                  <a:lnTo>
                    <a:pt x="18" y="55"/>
                  </a:lnTo>
                  <a:lnTo>
                    <a:pt x="20" y="43"/>
                  </a:lnTo>
                  <a:lnTo>
                    <a:pt x="22" y="34"/>
                  </a:lnTo>
                  <a:lnTo>
                    <a:pt x="22" y="28"/>
                  </a:lnTo>
                  <a:lnTo>
                    <a:pt x="27" y="10"/>
                  </a:lnTo>
                  <a:lnTo>
                    <a:pt x="35" y="1"/>
                  </a:lnTo>
                  <a:lnTo>
                    <a:pt x="55" y="0"/>
                  </a:lnTo>
                  <a:lnTo>
                    <a:pt x="6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8" name="AutoShape 40"/>
            <p:cNvSpPr>
              <a:spLocks/>
            </p:cNvSpPr>
            <p:nvPr/>
          </p:nvSpPr>
          <p:spPr bwMode="auto">
            <a:xfrm>
              <a:off x="4542" y="2941"/>
              <a:ext cx="150" cy="149"/>
            </a:xfrm>
            <a:custGeom>
              <a:avLst/>
              <a:gdLst>
                <a:gd name="T0" fmla="*/ 149 w 150"/>
                <a:gd name="T1" fmla="*/ 45 h 149"/>
                <a:gd name="T2" fmla="*/ 145 w 150"/>
                <a:gd name="T3" fmla="*/ 44 h 149"/>
                <a:gd name="T4" fmla="*/ 145 w 150"/>
                <a:gd name="T5" fmla="*/ 48 h 149"/>
                <a:gd name="T6" fmla="*/ 143 w 150"/>
                <a:gd name="T7" fmla="*/ 54 h 149"/>
                <a:gd name="T8" fmla="*/ 139 w 150"/>
                <a:gd name="T9" fmla="*/ 62 h 149"/>
                <a:gd name="T10" fmla="*/ 135 w 150"/>
                <a:gd name="T11" fmla="*/ 70 h 149"/>
                <a:gd name="T12" fmla="*/ 128 w 150"/>
                <a:gd name="T13" fmla="*/ 80 h 149"/>
                <a:gd name="T14" fmla="*/ 122 w 150"/>
                <a:gd name="T15" fmla="*/ 90 h 149"/>
                <a:gd name="T16" fmla="*/ 114 w 150"/>
                <a:gd name="T17" fmla="*/ 99 h 149"/>
                <a:gd name="T18" fmla="*/ 106 w 150"/>
                <a:gd name="T19" fmla="*/ 108 h 149"/>
                <a:gd name="T20" fmla="*/ 100 w 150"/>
                <a:gd name="T21" fmla="*/ 117 h 149"/>
                <a:gd name="T22" fmla="*/ 93 w 150"/>
                <a:gd name="T23" fmla="*/ 126 h 149"/>
                <a:gd name="T24" fmla="*/ 87 w 150"/>
                <a:gd name="T25" fmla="*/ 133 h 149"/>
                <a:gd name="T26" fmla="*/ 84 w 150"/>
                <a:gd name="T27" fmla="*/ 138 h 149"/>
                <a:gd name="T28" fmla="*/ 78 w 150"/>
                <a:gd name="T29" fmla="*/ 142 h 149"/>
                <a:gd name="T30" fmla="*/ 73 w 150"/>
                <a:gd name="T31" fmla="*/ 149 h 149"/>
                <a:gd name="T32" fmla="*/ 69 w 150"/>
                <a:gd name="T33" fmla="*/ 149 h 149"/>
                <a:gd name="T34" fmla="*/ 67 w 150"/>
                <a:gd name="T35" fmla="*/ 144 h 149"/>
                <a:gd name="T36" fmla="*/ 64 w 150"/>
                <a:gd name="T37" fmla="*/ 143 h 149"/>
                <a:gd name="T38" fmla="*/ 54 w 150"/>
                <a:gd name="T39" fmla="*/ 137 h 149"/>
                <a:gd name="T40" fmla="*/ 42 w 150"/>
                <a:gd name="T41" fmla="*/ 131 h 149"/>
                <a:gd name="T42" fmla="*/ 29 w 150"/>
                <a:gd name="T43" fmla="*/ 123 h 149"/>
                <a:gd name="T44" fmla="*/ 16 w 150"/>
                <a:gd name="T45" fmla="*/ 115 h 149"/>
                <a:gd name="T46" fmla="*/ 7 w 150"/>
                <a:gd name="T47" fmla="*/ 107 h 149"/>
                <a:gd name="T48" fmla="*/ 1 w 150"/>
                <a:gd name="T49" fmla="*/ 102 h 149"/>
                <a:gd name="T50" fmla="*/ 1 w 150"/>
                <a:gd name="T51" fmla="*/ 100 h 149"/>
                <a:gd name="T52" fmla="*/ 3 w 150"/>
                <a:gd name="T53" fmla="*/ 92 h 149"/>
                <a:gd name="T54" fmla="*/ 7 w 150"/>
                <a:gd name="T55" fmla="*/ 89 h 149"/>
                <a:gd name="T56" fmla="*/ 8 w 150"/>
                <a:gd name="T57" fmla="*/ 74 h 149"/>
                <a:gd name="T58" fmla="*/ 7 w 150"/>
                <a:gd name="T59" fmla="*/ 72 h 149"/>
                <a:gd name="T60" fmla="*/ 15 w 150"/>
                <a:gd name="T61" fmla="*/ 36 h 149"/>
                <a:gd name="T62" fmla="*/ 23 w 150"/>
                <a:gd name="T63" fmla="*/ 5 h 149"/>
                <a:gd name="T64" fmla="*/ 25 w 150"/>
                <a:gd name="T65" fmla="*/ 5 h 149"/>
                <a:gd name="T66" fmla="*/ 34 w 150"/>
                <a:gd name="T67" fmla="*/ 0 h 149"/>
                <a:gd name="T68" fmla="*/ 50 w 150"/>
                <a:gd name="T69" fmla="*/ 2 h 149"/>
                <a:gd name="T70" fmla="*/ 85 w 150"/>
                <a:gd name="T71" fmla="*/ 12 h 149"/>
                <a:gd name="T72" fmla="*/ 117 w 150"/>
                <a:gd name="T73" fmla="*/ 28 h 149"/>
                <a:gd name="T74" fmla="*/ 125 w 150"/>
                <a:gd name="T75" fmla="*/ 31 h 149"/>
                <a:gd name="T76" fmla="*/ 142 w 150"/>
                <a:gd name="T77" fmla="*/ 40 h 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
                <a:gd name="T118" fmla="*/ 0 h 149"/>
                <a:gd name="T119" fmla="*/ 150 w 150"/>
                <a:gd name="T120" fmla="*/ 149 h 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 h="149">
                  <a:moveTo>
                    <a:pt x="150" y="44"/>
                  </a:moveTo>
                  <a:lnTo>
                    <a:pt x="149" y="45"/>
                  </a:lnTo>
                  <a:lnTo>
                    <a:pt x="147" y="45"/>
                  </a:lnTo>
                  <a:lnTo>
                    <a:pt x="145" y="44"/>
                  </a:lnTo>
                  <a:lnTo>
                    <a:pt x="145" y="48"/>
                  </a:lnTo>
                  <a:lnTo>
                    <a:pt x="144" y="50"/>
                  </a:lnTo>
                  <a:lnTo>
                    <a:pt x="143" y="54"/>
                  </a:lnTo>
                  <a:lnTo>
                    <a:pt x="142" y="58"/>
                  </a:lnTo>
                  <a:lnTo>
                    <a:pt x="139" y="62"/>
                  </a:lnTo>
                  <a:lnTo>
                    <a:pt x="137" y="65"/>
                  </a:lnTo>
                  <a:lnTo>
                    <a:pt x="135" y="70"/>
                  </a:lnTo>
                  <a:lnTo>
                    <a:pt x="132" y="75"/>
                  </a:lnTo>
                  <a:lnTo>
                    <a:pt x="128" y="80"/>
                  </a:lnTo>
                  <a:lnTo>
                    <a:pt x="125" y="84"/>
                  </a:lnTo>
                  <a:lnTo>
                    <a:pt x="122" y="90"/>
                  </a:lnTo>
                  <a:lnTo>
                    <a:pt x="117" y="94"/>
                  </a:lnTo>
                  <a:lnTo>
                    <a:pt x="114" y="99"/>
                  </a:lnTo>
                  <a:lnTo>
                    <a:pt x="111" y="104"/>
                  </a:lnTo>
                  <a:lnTo>
                    <a:pt x="106" y="108"/>
                  </a:lnTo>
                  <a:lnTo>
                    <a:pt x="103" y="113"/>
                  </a:lnTo>
                  <a:lnTo>
                    <a:pt x="100" y="117"/>
                  </a:lnTo>
                  <a:lnTo>
                    <a:pt x="96" y="122"/>
                  </a:lnTo>
                  <a:lnTo>
                    <a:pt x="93" y="126"/>
                  </a:lnTo>
                  <a:lnTo>
                    <a:pt x="90" y="130"/>
                  </a:lnTo>
                  <a:lnTo>
                    <a:pt x="87" y="133"/>
                  </a:lnTo>
                  <a:lnTo>
                    <a:pt x="85" y="136"/>
                  </a:lnTo>
                  <a:lnTo>
                    <a:pt x="84" y="138"/>
                  </a:lnTo>
                  <a:lnTo>
                    <a:pt x="78" y="142"/>
                  </a:lnTo>
                  <a:lnTo>
                    <a:pt x="75" y="145"/>
                  </a:lnTo>
                  <a:lnTo>
                    <a:pt x="73" y="149"/>
                  </a:lnTo>
                  <a:lnTo>
                    <a:pt x="69" y="149"/>
                  </a:lnTo>
                  <a:lnTo>
                    <a:pt x="67" y="147"/>
                  </a:lnTo>
                  <a:lnTo>
                    <a:pt x="67" y="144"/>
                  </a:lnTo>
                  <a:lnTo>
                    <a:pt x="64" y="143"/>
                  </a:lnTo>
                  <a:lnTo>
                    <a:pt x="60" y="140"/>
                  </a:lnTo>
                  <a:lnTo>
                    <a:pt x="54" y="137"/>
                  </a:lnTo>
                  <a:lnTo>
                    <a:pt x="49" y="134"/>
                  </a:lnTo>
                  <a:lnTo>
                    <a:pt x="42" y="131"/>
                  </a:lnTo>
                  <a:lnTo>
                    <a:pt x="35" y="126"/>
                  </a:lnTo>
                  <a:lnTo>
                    <a:pt x="29" y="123"/>
                  </a:lnTo>
                  <a:lnTo>
                    <a:pt x="22" y="118"/>
                  </a:lnTo>
                  <a:lnTo>
                    <a:pt x="16" y="115"/>
                  </a:lnTo>
                  <a:lnTo>
                    <a:pt x="11" y="111"/>
                  </a:lnTo>
                  <a:lnTo>
                    <a:pt x="7" y="107"/>
                  </a:lnTo>
                  <a:lnTo>
                    <a:pt x="3" y="105"/>
                  </a:lnTo>
                  <a:lnTo>
                    <a:pt x="1" y="102"/>
                  </a:lnTo>
                  <a:lnTo>
                    <a:pt x="1" y="100"/>
                  </a:lnTo>
                  <a:lnTo>
                    <a:pt x="0" y="95"/>
                  </a:lnTo>
                  <a:lnTo>
                    <a:pt x="3" y="92"/>
                  </a:lnTo>
                  <a:lnTo>
                    <a:pt x="7" y="89"/>
                  </a:lnTo>
                  <a:lnTo>
                    <a:pt x="5" y="81"/>
                  </a:lnTo>
                  <a:lnTo>
                    <a:pt x="8" y="74"/>
                  </a:lnTo>
                  <a:lnTo>
                    <a:pt x="7" y="72"/>
                  </a:lnTo>
                  <a:lnTo>
                    <a:pt x="12" y="54"/>
                  </a:lnTo>
                  <a:lnTo>
                    <a:pt x="15" y="36"/>
                  </a:lnTo>
                  <a:lnTo>
                    <a:pt x="19" y="20"/>
                  </a:lnTo>
                  <a:lnTo>
                    <a:pt x="23" y="5"/>
                  </a:lnTo>
                  <a:lnTo>
                    <a:pt x="25" y="5"/>
                  </a:lnTo>
                  <a:lnTo>
                    <a:pt x="30" y="3"/>
                  </a:lnTo>
                  <a:lnTo>
                    <a:pt x="34" y="0"/>
                  </a:lnTo>
                  <a:lnTo>
                    <a:pt x="50" y="2"/>
                  </a:lnTo>
                  <a:lnTo>
                    <a:pt x="67" y="7"/>
                  </a:lnTo>
                  <a:lnTo>
                    <a:pt x="85" y="12"/>
                  </a:lnTo>
                  <a:lnTo>
                    <a:pt x="103" y="20"/>
                  </a:lnTo>
                  <a:lnTo>
                    <a:pt x="117" y="28"/>
                  </a:lnTo>
                  <a:lnTo>
                    <a:pt x="125" y="31"/>
                  </a:lnTo>
                  <a:lnTo>
                    <a:pt x="133" y="35"/>
                  </a:lnTo>
                  <a:lnTo>
                    <a:pt x="142" y="40"/>
                  </a:lnTo>
                  <a:lnTo>
                    <a:pt x="150" y="44"/>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9" name="AutoShape 41"/>
            <p:cNvSpPr>
              <a:spLocks/>
            </p:cNvSpPr>
            <p:nvPr/>
          </p:nvSpPr>
          <p:spPr bwMode="auto">
            <a:xfrm>
              <a:off x="4626" y="2991"/>
              <a:ext cx="157" cy="166"/>
            </a:xfrm>
            <a:custGeom>
              <a:avLst/>
              <a:gdLst>
                <a:gd name="T0" fmla="*/ 65 w 157"/>
                <a:gd name="T1" fmla="*/ 164 h 166"/>
                <a:gd name="T2" fmla="*/ 55 w 157"/>
                <a:gd name="T3" fmla="*/ 166 h 166"/>
                <a:gd name="T4" fmla="*/ 50 w 157"/>
                <a:gd name="T5" fmla="*/ 162 h 166"/>
                <a:gd name="T6" fmla="*/ 41 w 157"/>
                <a:gd name="T7" fmla="*/ 149 h 166"/>
                <a:gd name="T8" fmla="*/ 32 w 157"/>
                <a:gd name="T9" fmla="*/ 137 h 166"/>
                <a:gd name="T10" fmla="*/ 22 w 157"/>
                <a:gd name="T11" fmla="*/ 126 h 166"/>
                <a:gd name="T12" fmla="*/ 17 w 157"/>
                <a:gd name="T13" fmla="*/ 122 h 166"/>
                <a:gd name="T14" fmla="*/ 4 w 157"/>
                <a:gd name="T15" fmla="*/ 115 h 166"/>
                <a:gd name="T16" fmla="*/ 0 w 157"/>
                <a:gd name="T17" fmla="*/ 111 h 166"/>
                <a:gd name="T18" fmla="*/ 1 w 157"/>
                <a:gd name="T19" fmla="*/ 107 h 166"/>
                <a:gd name="T20" fmla="*/ 6 w 157"/>
                <a:gd name="T21" fmla="*/ 102 h 166"/>
                <a:gd name="T22" fmla="*/ 11 w 157"/>
                <a:gd name="T23" fmla="*/ 94 h 166"/>
                <a:gd name="T24" fmla="*/ 18 w 157"/>
                <a:gd name="T25" fmla="*/ 84 h 166"/>
                <a:gd name="T26" fmla="*/ 24 w 157"/>
                <a:gd name="T27" fmla="*/ 75 h 166"/>
                <a:gd name="T28" fmla="*/ 33 w 157"/>
                <a:gd name="T29" fmla="*/ 64 h 166"/>
                <a:gd name="T30" fmla="*/ 41 w 157"/>
                <a:gd name="T31" fmla="*/ 54 h 166"/>
                <a:gd name="T32" fmla="*/ 49 w 157"/>
                <a:gd name="T33" fmla="*/ 44 h 166"/>
                <a:gd name="T34" fmla="*/ 55 w 157"/>
                <a:gd name="T35" fmla="*/ 35 h 166"/>
                <a:gd name="T36" fmla="*/ 62 w 157"/>
                <a:gd name="T37" fmla="*/ 27 h 166"/>
                <a:gd name="T38" fmla="*/ 66 w 157"/>
                <a:gd name="T39" fmla="*/ 22 h 166"/>
                <a:gd name="T40" fmla="*/ 78 w 157"/>
                <a:gd name="T41" fmla="*/ 5 h 166"/>
                <a:gd name="T42" fmla="*/ 76 w 157"/>
                <a:gd name="T43" fmla="*/ 3 h 166"/>
                <a:gd name="T44" fmla="*/ 78 w 157"/>
                <a:gd name="T45" fmla="*/ 0 h 166"/>
                <a:gd name="T46" fmla="*/ 85 w 157"/>
                <a:gd name="T47" fmla="*/ 4 h 166"/>
                <a:gd name="T48" fmla="*/ 93 w 157"/>
                <a:gd name="T49" fmla="*/ 10 h 166"/>
                <a:gd name="T50" fmla="*/ 102 w 157"/>
                <a:gd name="T51" fmla="*/ 16 h 166"/>
                <a:gd name="T52" fmla="*/ 110 w 157"/>
                <a:gd name="T53" fmla="*/ 24 h 166"/>
                <a:gd name="T54" fmla="*/ 119 w 157"/>
                <a:gd name="T55" fmla="*/ 32 h 166"/>
                <a:gd name="T56" fmla="*/ 126 w 157"/>
                <a:gd name="T57" fmla="*/ 40 h 166"/>
                <a:gd name="T58" fmla="*/ 133 w 157"/>
                <a:gd name="T59" fmla="*/ 49 h 166"/>
                <a:gd name="T60" fmla="*/ 140 w 157"/>
                <a:gd name="T61" fmla="*/ 57 h 166"/>
                <a:gd name="T62" fmla="*/ 145 w 157"/>
                <a:gd name="T63" fmla="*/ 66 h 166"/>
                <a:gd name="T64" fmla="*/ 150 w 157"/>
                <a:gd name="T65" fmla="*/ 75 h 166"/>
                <a:gd name="T66" fmla="*/ 154 w 157"/>
                <a:gd name="T67" fmla="*/ 84 h 166"/>
                <a:gd name="T68" fmla="*/ 155 w 157"/>
                <a:gd name="T69" fmla="*/ 88 h 166"/>
                <a:gd name="T70" fmla="*/ 157 w 157"/>
                <a:gd name="T71" fmla="*/ 108 h 166"/>
                <a:gd name="T72" fmla="*/ 155 w 157"/>
                <a:gd name="T73" fmla="*/ 116 h 166"/>
                <a:gd name="T74" fmla="*/ 151 w 157"/>
                <a:gd name="T75" fmla="*/ 119 h 166"/>
                <a:gd name="T76" fmla="*/ 143 w 157"/>
                <a:gd name="T77" fmla="*/ 124 h 166"/>
                <a:gd name="T78" fmla="*/ 133 w 157"/>
                <a:gd name="T79" fmla="*/ 131 h 166"/>
                <a:gd name="T80" fmla="*/ 121 w 157"/>
                <a:gd name="T81" fmla="*/ 137 h 166"/>
                <a:gd name="T82" fmla="*/ 107 w 157"/>
                <a:gd name="T83" fmla="*/ 145 h 166"/>
                <a:gd name="T84" fmla="*/ 95 w 157"/>
                <a:gd name="T85" fmla="*/ 152 h 166"/>
                <a:gd name="T86" fmla="*/ 83 w 157"/>
                <a:gd name="T87" fmla="*/ 158 h 166"/>
                <a:gd name="T88" fmla="*/ 73 w 157"/>
                <a:gd name="T89" fmla="*/ 163 h 166"/>
                <a:gd name="T90" fmla="*/ 66 w 157"/>
                <a:gd name="T91" fmla="*/ 166 h 16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7"/>
                <a:gd name="T139" fmla="*/ 0 h 166"/>
                <a:gd name="T140" fmla="*/ 157 w 157"/>
                <a:gd name="T141" fmla="*/ 166 h 16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7" h="166">
                  <a:moveTo>
                    <a:pt x="66" y="166"/>
                  </a:moveTo>
                  <a:lnTo>
                    <a:pt x="65" y="164"/>
                  </a:lnTo>
                  <a:lnTo>
                    <a:pt x="61" y="165"/>
                  </a:lnTo>
                  <a:lnTo>
                    <a:pt x="55" y="166"/>
                  </a:lnTo>
                  <a:lnTo>
                    <a:pt x="50" y="162"/>
                  </a:lnTo>
                  <a:lnTo>
                    <a:pt x="45" y="156"/>
                  </a:lnTo>
                  <a:lnTo>
                    <a:pt x="41" y="149"/>
                  </a:lnTo>
                  <a:lnTo>
                    <a:pt x="37" y="143"/>
                  </a:lnTo>
                  <a:lnTo>
                    <a:pt x="32" y="137"/>
                  </a:lnTo>
                  <a:lnTo>
                    <a:pt x="28" y="132"/>
                  </a:lnTo>
                  <a:lnTo>
                    <a:pt x="22" y="126"/>
                  </a:lnTo>
                  <a:lnTo>
                    <a:pt x="17" y="122"/>
                  </a:lnTo>
                  <a:lnTo>
                    <a:pt x="10" y="119"/>
                  </a:lnTo>
                  <a:lnTo>
                    <a:pt x="4" y="115"/>
                  </a:lnTo>
                  <a:lnTo>
                    <a:pt x="0" y="111"/>
                  </a:lnTo>
                  <a:lnTo>
                    <a:pt x="0" y="109"/>
                  </a:lnTo>
                  <a:lnTo>
                    <a:pt x="1" y="107"/>
                  </a:lnTo>
                  <a:lnTo>
                    <a:pt x="3" y="104"/>
                  </a:lnTo>
                  <a:lnTo>
                    <a:pt x="6" y="102"/>
                  </a:lnTo>
                  <a:lnTo>
                    <a:pt x="8" y="97"/>
                  </a:lnTo>
                  <a:lnTo>
                    <a:pt x="11" y="94"/>
                  </a:lnTo>
                  <a:lnTo>
                    <a:pt x="14" y="90"/>
                  </a:lnTo>
                  <a:lnTo>
                    <a:pt x="18" y="84"/>
                  </a:lnTo>
                  <a:lnTo>
                    <a:pt x="21" y="80"/>
                  </a:lnTo>
                  <a:lnTo>
                    <a:pt x="24" y="75"/>
                  </a:lnTo>
                  <a:lnTo>
                    <a:pt x="29" y="70"/>
                  </a:lnTo>
                  <a:lnTo>
                    <a:pt x="33" y="64"/>
                  </a:lnTo>
                  <a:lnTo>
                    <a:pt x="37" y="60"/>
                  </a:lnTo>
                  <a:lnTo>
                    <a:pt x="41" y="54"/>
                  </a:lnTo>
                  <a:lnTo>
                    <a:pt x="44" y="50"/>
                  </a:lnTo>
                  <a:lnTo>
                    <a:pt x="49" y="44"/>
                  </a:lnTo>
                  <a:lnTo>
                    <a:pt x="52" y="40"/>
                  </a:lnTo>
                  <a:lnTo>
                    <a:pt x="55" y="35"/>
                  </a:lnTo>
                  <a:lnTo>
                    <a:pt x="59" y="32"/>
                  </a:lnTo>
                  <a:lnTo>
                    <a:pt x="62" y="27"/>
                  </a:lnTo>
                  <a:lnTo>
                    <a:pt x="64" y="25"/>
                  </a:lnTo>
                  <a:lnTo>
                    <a:pt x="66" y="22"/>
                  </a:lnTo>
                  <a:lnTo>
                    <a:pt x="78" y="5"/>
                  </a:lnTo>
                  <a:lnTo>
                    <a:pt x="76" y="3"/>
                  </a:lnTo>
                  <a:lnTo>
                    <a:pt x="78" y="0"/>
                  </a:lnTo>
                  <a:lnTo>
                    <a:pt x="81" y="2"/>
                  </a:lnTo>
                  <a:lnTo>
                    <a:pt x="85" y="4"/>
                  </a:lnTo>
                  <a:lnTo>
                    <a:pt x="90" y="8"/>
                  </a:lnTo>
                  <a:lnTo>
                    <a:pt x="93" y="10"/>
                  </a:lnTo>
                  <a:lnTo>
                    <a:pt x="97" y="13"/>
                  </a:lnTo>
                  <a:lnTo>
                    <a:pt x="102" y="16"/>
                  </a:lnTo>
                  <a:lnTo>
                    <a:pt x="106" y="20"/>
                  </a:lnTo>
                  <a:lnTo>
                    <a:pt x="110" y="24"/>
                  </a:lnTo>
                  <a:lnTo>
                    <a:pt x="114" y="27"/>
                  </a:lnTo>
                  <a:lnTo>
                    <a:pt x="119" y="32"/>
                  </a:lnTo>
                  <a:lnTo>
                    <a:pt x="122" y="35"/>
                  </a:lnTo>
                  <a:lnTo>
                    <a:pt x="126" y="40"/>
                  </a:lnTo>
                  <a:lnTo>
                    <a:pt x="130" y="44"/>
                  </a:lnTo>
                  <a:lnTo>
                    <a:pt x="133" y="49"/>
                  </a:lnTo>
                  <a:lnTo>
                    <a:pt x="136" y="53"/>
                  </a:lnTo>
                  <a:lnTo>
                    <a:pt x="140" y="57"/>
                  </a:lnTo>
                  <a:lnTo>
                    <a:pt x="143" y="62"/>
                  </a:lnTo>
                  <a:lnTo>
                    <a:pt x="145" y="66"/>
                  </a:lnTo>
                  <a:lnTo>
                    <a:pt x="147" y="71"/>
                  </a:lnTo>
                  <a:lnTo>
                    <a:pt x="150" y="75"/>
                  </a:lnTo>
                  <a:lnTo>
                    <a:pt x="152" y="80"/>
                  </a:lnTo>
                  <a:lnTo>
                    <a:pt x="154" y="84"/>
                  </a:lnTo>
                  <a:lnTo>
                    <a:pt x="155" y="88"/>
                  </a:lnTo>
                  <a:lnTo>
                    <a:pt x="156" y="97"/>
                  </a:lnTo>
                  <a:lnTo>
                    <a:pt x="157" y="108"/>
                  </a:lnTo>
                  <a:lnTo>
                    <a:pt x="155" y="116"/>
                  </a:lnTo>
                  <a:lnTo>
                    <a:pt x="153" y="117"/>
                  </a:lnTo>
                  <a:lnTo>
                    <a:pt x="151" y="119"/>
                  </a:lnTo>
                  <a:lnTo>
                    <a:pt x="147" y="122"/>
                  </a:lnTo>
                  <a:lnTo>
                    <a:pt x="143" y="124"/>
                  </a:lnTo>
                  <a:lnTo>
                    <a:pt x="138" y="127"/>
                  </a:lnTo>
                  <a:lnTo>
                    <a:pt x="133" y="131"/>
                  </a:lnTo>
                  <a:lnTo>
                    <a:pt x="127" y="134"/>
                  </a:lnTo>
                  <a:lnTo>
                    <a:pt x="121" y="137"/>
                  </a:lnTo>
                  <a:lnTo>
                    <a:pt x="114" y="142"/>
                  </a:lnTo>
                  <a:lnTo>
                    <a:pt x="107" y="145"/>
                  </a:lnTo>
                  <a:lnTo>
                    <a:pt x="101" y="148"/>
                  </a:lnTo>
                  <a:lnTo>
                    <a:pt x="95" y="152"/>
                  </a:lnTo>
                  <a:lnTo>
                    <a:pt x="89" y="155"/>
                  </a:lnTo>
                  <a:lnTo>
                    <a:pt x="83" y="158"/>
                  </a:lnTo>
                  <a:lnTo>
                    <a:pt x="78" y="160"/>
                  </a:lnTo>
                  <a:lnTo>
                    <a:pt x="73" y="163"/>
                  </a:lnTo>
                  <a:lnTo>
                    <a:pt x="69" y="165"/>
                  </a:lnTo>
                  <a:lnTo>
                    <a:pt x="66" y="166"/>
                  </a:lnTo>
                  <a:close/>
                </a:path>
              </a:pathLst>
            </a:cu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0" name="AutoShape 42"/>
            <p:cNvSpPr>
              <a:spLocks/>
            </p:cNvSpPr>
            <p:nvPr/>
          </p:nvSpPr>
          <p:spPr bwMode="auto">
            <a:xfrm>
              <a:off x="4237" y="3063"/>
              <a:ext cx="455" cy="443"/>
            </a:xfrm>
            <a:custGeom>
              <a:avLst/>
              <a:gdLst>
                <a:gd name="T0" fmla="*/ 444 w 455"/>
                <a:gd name="T1" fmla="*/ 216 h 443"/>
                <a:gd name="T2" fmla="*/ 421 w 455"/>
                <a:gd name="T3" fmla="*/ 237 h 443"/>
                <a:gd name="T4" fmla="*/ 391 w 455"/>
                <a:gd name="T5" fmla="*/ 265 h 443"/>
                <a:gd name="T6" fmla="*/ 357 w 455"/>
                <a:gd name="T7" fmla="*/ 296 h 443"/>
                <a:gd name="T8" fmla="*/ 320 w 455"/>
                <a:gd name="T9" fmla="*/ 330 h 443"/>
                <a:gd name="T10" fmla="*/ 284 w 455"/>
                <a:gd name="T11" fmla="*/ 363 h 443"/>
                <a:gd name="T12" fmla="*/ 249 w 455"/>
                <a:gd name="T13" fmla="*/ 393 h 443"/>
                <a:gd name="T14" fmla="*/ 221 w 455"/>
                <a:gd name="T15" fmla="*/ 419 h 443"/>
                <a:gd name="T16" fmla="*/ 200 w 455"/>
                <a:gd name="T17" fmla="*/ 435 h 443"/>
                <a:gd name="T18" fmla="*/ 190 w 455"/>
                <a:gd name="T19" fmla="*/ 443 h 443"/>
                <a:gd name="T20" fmla="*/ 168 w 455"/>
                <a:gd name="T21" fmla="*/ 437 h 443"/>
                <a:gd name="T22" fmla="*/ 158 w 455"/>
                <a:gd name="T23" fmla="*/ 432 h 443"/>
                <a:gd name="T24" fmla="*/ 141 w 455"/>
                <a:gd name="T25" fmla="*/ 421 h 443"/>
                <a:gd name="T26" fmla="*/ 121 w 455"/>
                <a:gd name="T27" fmla="*/ 406 h 443"/>
                <a:gd name="T28" fmla="*/ 100 w 455"/>
                <a:gd name="T29" fmla="*/ 389 h 443"/>
                <a:gd name="T30" fmla="*/ 78 w 455"/>
                <a:gd name="T31" fmla="*/ 370 h 443"/>
                <a:gd name="T32" fmla="*/ 57 w 455"/>
                <a:gd name="T33" fmla="*/ 350 h 443"/>
                <a:gd name="T34" fmla="*/ 37 w 455"/>
                <a:gd name="T35" fmla="*/ 330 h 443"/>
                <a:gd name="T36" fmla="*/ 20 w 455"/>
                <a:gd name="T37" fmla="*/ 311 h 443"/>
                <a:gd name="T38" fmla="*/ 8 w 455"/>
                <a:gd name="T39" fmla="*/ 296 h 443"/>
                <a:gd name="T40" fmla="*/ 1 w 455"/>
                <a:gd name="T41" fmla="*/ 282 h 443"/>
                <a:gd name="T42" fmla="*/ 6 w 455"/>
                <a:gd name="T43" fmla="*/ 261 h 443"/>
                <a:gd name="T44" fmla="*/ 16 w 455"/>
                <a:gd name="T45" fmla="*/ 245 h 443"/>
                <a:gd name="T46" fmla="*/ 29 w 455"/>
                <a:gd name="T47" fmla="*/ 224 h 443"/>
                <a:gd name="T48" fmla="*/ 42 w 455"/>
                <a:gd name="T49" fmla="*/ 204 h 443"/>
                <a:gd name="T50" fmla="*/ 57 w 455"/>
                <a:gd name="T51" fmla="*/ 184 h 443"/>
                <a:gd name="T52" fmla="*/ 69 w 455"/>
                <a:gd name="T53" fmla="*/ 164 h 443"/>
                <a:gd name="T54" fmla="*/ 81 w 455"/>
                <a:gd name="T55" fmla="*/ 144 h 443"/>
                <a:gd name="T56" fmla="*/ 93 w 455"/>
                <a:gd name="T57" fmla="*/ 124 h 443"/>
                <a:gd name="T58" fmla="*/ 109 w 455"/>
                <a:gd name="T59" fmla="*/ 96 h 443"/>
                <a:gd name="T60" fmla="*/ 119 w 455"/>
                <a:gd name="T61" fmla="*/ 77 h 443"/>
                <a:gd name="T62" fmla="*/ 134 w 455"/>
                <a:gd name="T63" fmla="*/ 54 h 443"/>
                <a:gd name="T64" fmla="*/ 149 w 455"/>
                <a:gd name="T65" fmla="*/ 30 h 443"/>
                <a:gd name="T66" fmla="*/ 163 w 455"/>
                <a:gd name="T67" fmla="*/ 6 h 443"/>
                <a:gd name="T68" fmla="*/ 186 w 455"/>
                <a:gd name="T69" fmla="*/ 3 h 443"/>
                <a:gd name="T70" fmla="*/ 228 w 455"/>
                <a:gd name="T71" fmla="*/ 16 h 443"/>
                <a:gd name="T72" fmla="*/ 253 w 455"/>
                <a:gd name="T73" fmla="*/ 25 h 443"/>
                <a:gd name="T74" fmla="*/ 272 w 455"/>
                <a:gd name="T75" fmla="*/ 35 h 443"/>
                <a:gd name="T76" fmla="*/ 293 w 455"/>
                <a:gd name="T77" fmla="*/ 49 h 443"/>
                <a:gd name="T78" fmla="*/ 316 w 455"/>
                <a:gd name="T79" fmla="*/ 64 h 443"/>
                <a:gd name="T80" fmla="*/ 337 w 455"/>
                <a:gd name="T81" fmla="*/ 80 h 443"/>
                <a:gd name="T82" fmla="*/ 357 w 455"/>
                <a:gd name="T83" fmla="*/ 94 h 443"/>
                <a:gd name="T84" fmla="*/ 372 w 455"/>
                <a:gd name="T85" fmla="*/ 105 h 443"/>
                <a:gd name="T86" fmla="*/ 385 w 455"/>
                <a:gd name="T87" fmla="*/ 117 h 443"/>
                <a:gd name="T88" fmla="*/ 400 w 455"/>
                <a:gd name="T89" fmla="*/ 134 h 443"/>
                <a:gd name="T90" fmla="*/ 411 w 455"/>
                <a:gd name="T91" fmla="*/ 144 h 443"/>
                <a:gd name="T92" fmla="*/ 438 w 455"/>
                <a:gd name="T93" fmla="*/ 177 h 443"/>
                <a:gd name="T94" fmla="*/ 450 w 455"/>
                <a:gd name="T95" fmla="*/ 194 h 4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5"/>
                <a:gd name="T145" fmla="*/ 0 h 443"/>
                <a:gd name="T146" fmla="*/ 455 w 455"/>
                <a:gd name="T147" fmla="*/ 443 h 4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5" h="443">
                  <a:moveTo>
                    <a:pt x="455" y="205"/>
                  </a:moveTo>
                  <a:lnTo>
                    <a:pt x="452" y="208"/>
                  </a:lnTo>
                  <a:lnTo>
                    <a:pt x="449" y="211"/>
                  </a:lnTo>
                  <a:lnTo>
                    <a:pt x="444" y="216"/>
                  </a:lnTo>
                  <a:lnTo>
                    <a:pt x="439" y="220"/>
                  </a:lnTo>
                  <a:lnTo>
                    <a:pt x="434" y="225"/>
                  </a:lnTo>
                  <a:lnTo>
                    <a:pt x="428" y="230"/>
                  </a:lnTo>
                  <a:lnTo>
                    <a:pt x="421" y="237"/>
                  </a:lnTo>
                  <a:lnTo>
                    <a:pt x="415" y="244"/>
                  </a:lnTo>
                  <a:lnTo>
                    <a:pt x="407" y="250"/>
                  </a:lnTo>
                  <a:lnTo>
                    <a:pt x="399" y="257"/>
                  </a:lnTo>
                  <a:lnTo>
                    <a:pt x="391" y="265"/>
                  </a:lnTo>
                  <a:lnTo>
                    <a:pt x="383" y="272"/>
                  </a:lnTo>
                  <a:lnTo>
                    <a:pt x="375" y="280"/>
                  </a:lnTo>
                  <a:lnTo>
                    <a:pt x="366" y="288"/>
                  </a:lnTo>
                  <a:lnTo>
                    <a:pt x="357" y="296"/>
                  </a:lnTo>
                  <a:lnTo>
                    <a:pt x="348" y="304"/>
                  </a:lnTo>
                  <a:lnTo>
                    <a:pt x="338" y="313"/>
                  </a:lnTo>
                  <a:lnTo>
                    <a:pt x="329" y="321"/>
                  </a:lnTo>
                  <a:lnTo>
                    <a:pt x="320" y="330"/>
                  </a:lnTo>
                  <a:lnTo>
                    <a:pt x="310" y="338"/>
                  </a:lnTo>
                  <a:lnTo>
                    <a:pt x="302" y="347"/>
                  </a:lnTo>
                  <a:lnTo>
                    <a:pt x="293" y="354"/>
                  </a:lnTo>
                  <a:lnTo>
                    <a:pt x="284" y="363"/>
                  </a:lnTo>
                  <a:lnTo>
                    <a:pt x="275" y="371"/>
                  </a:lnTo>
                  <a:lnTo>
                    <a:pt x="266" y="379"/>
                  </a:lnTo>
                  <a:lnTo>
                    <a:pt x="257" y="385"/>
                  </a:lnTo>
                  <a:lnTo>
                    <a:pt x="249" y="393"/>
                  </a:lnTo>
                  <a:lnTo>
                    <a:pt x="242" y="400"/>
                  </a:lnTo>
                  <a:lnTo>
                    <a:pt x="234" y="406"/>
                  </a:lnTo>
                  <a:lnTo>
                    <a:pt x="227" y="412"/>
                  </a:lnTo>
                  <a:lnTo>
                    <a:pt x="221" y="419"/>
                  </a:lnTo>
                  <a:lnTo>
                    <a:pt x="215" y="423"/>
                  </a:lnTo>
                  <a:lnTo>
                    <a:pt x="210" y="427"/>
                  </a:lnTo>
                  <a:lnTo>
                    <a:pt x="204" y="432"/>
                  </a:lnTo>
                  <a:lnTo>
                    <a:pt x="200" y="435"/>
                  </a:lnTo>
                  <a:lnTo>
                    <a:pt x="196" y="438"/>
                  </a:lnTo>
                  <a:lnTo>
                    <a:pt x="193" y="441"/>
                  </a:lnTo>
                  <a:lnTo>
                    <a:pt x="191" y="442"/>
                  </a:lnTo>
                  <a:lnTo>
                    <a:pt x="190" y="443"/>
                  </a:lnTo>
                  <a:lnTo>
                    <a:pt x="182" y="443"/>
                  </a:lnTo>
                  <a:lnTo>
                    <a:pt x="175" y="437"/>
                  </a:lnTo>
                  <a:lnTo>
                    <a:pt x="168" y="437"/>
                  </a:lnTo>
                  <a:lnTo>
                    <a:pt x="164" y="436"/>
                  </a:lnTo>
                  <a:lnTo>
                    <a:pt x="161" y="434"/>
                  </a:lnTo>
                  <a:lnTo>
                    <a:pt x="158" y="432"/>
                  </a:lnTo>
                  <a:lnTo>
                    <a:pt x="153" y="430"/>
                  </a:lnTo>
                  <a:lnTo>
                    <a:pt x="150" y="427"/>
                  </a:lnTo>
                  <a:lnTo>
                    <a:pt x="145" y="424"/>
                  </a:lnTo>
                  <a:lnTo>
                    <a:pt x="141" y="421"/>
                  </a:lnTo>
                  <a:lnTo>
                    <a:pt x="137" y="417"/>
                  </a:lnTo>
                  <a:lnTo>
                    <a:pt x="131" y="414"/>
                  </a:lnTo>
                  <a:lnTo>
                    <a:pt x="127" y="410"/>
                  </a:lnTo>
                  <a:lnTo>
                    <a:pt x="121" y="406"/>
                  </a:lnTo>
                  <a:lnTo>
                    <a:pt x="115" y="402"/>
                  </a:lnTo>
                  <a:lnTo>
                    <a:pt x="111" y="397"/>
                  </a:lnTo>
                  <a:lnTo>
                    <a:pt x="106" y="393"/>
                  </a:lnTo>
                  <a:lnTo>
                    <a:pt x="100" y="389"/>
                  </a:lnTo>
                  <a:lnTo>
                    <a:pt x="94" y="384"/>
                  </a:lnTo>
                  <a:lnTo>
                    <a:pt x="89" y="379"/>
                  </a:lnTo>
                  <a:lnTo>
                    <a:pt x="83" y="374"/>
                  </a:lnTo>
                  <a:lnTo>
                    <a:pt x="78" y="370"/>
                  </a:lnTo>
                  <a:lnTo>
                    <a:pt x="72" y="364"/>
                  </a:lnTo>
                  <a:lnTo>
                    <a:pt x="67" y="360"/>
                  </a:lnTo>
                  <a:lnTo>
                    <a:pt x="61" y="354"/>
                  </a:lnTo>
                  <a:lnTo>
                    <a:pt x="57" y="350"/>
                  </a:lnTo>
                  <a:lnTo>
                    <a:pt x="51" y="344"/>
                  </a:lnTo>
                  <a:lnTo>
                    <a:pt x="46" y="340"/>
                  </a:lnTo>
                  <a:lnTo>
                    <a:pt x="41" y="334"/>
                  </a:lnTo>
                  <a:lnTo>
                    <a:pt x="37" y="330"/>
                  </a:lnTo>
                  <a:lnTo>
                    <a:pt x="32" y="325"/>
                  </a:lnTo>
                  <a:lnTo>
                    <a:pt x="28" y="321"/>
                  </a:lnTo>
                  <a:lnTo>
                    <a:pt x="24" y="316"/>
                  </a:lnTo>
                  <a:lnTo>
                    <a:pt x="20" y="311"/>
                  </a:lnTo>
                  <a:lnTo>
                    <a:pt x="17" y="308"/>
                  </a:lnTo>
                  <a:lnTo>
                    <a:pt x="14" y="303"/>
                  </a:lnTo>
                  <a:lnTo>
                    <a:pt x="10" y="299"/>
                  </a:lnTo>
                  <a:lnTo>
                    <a:pt x="8" y="296"/>
                  </a:lnTo>
                  <a:lnTo>
                    <a:pt x="6" y="292"/>
                  </a:lnTo>
                  <a:lnTo>
                    <a:pt x="4" y="289"/>
                  </a:lnTo>
                  <a:lnTo>
                    <a:pt x="3" y="286"/>
                  </a:lnTo>
                  <a:lnTo>
                    <a:pt x="1" y="282"/>
                  </a:lnTo>
                  <a:lnTo>
                    <a:pt x="0" y="275"/>
                  </a:lnTo>
                  <a:lnTo>
                    <a:pt x="3" y="268"/>
                  </a:lnTo>
                  <a:lnTo>
                    <a:pt x="6" y="261"/>
                  </a:lnTo>
                  <a:lnTo>
                    <a:pt x="9" y="255"/>
                  </a:lnTo>
                  <a:lnTo>
                    <a:pt x="12" y="249"/>
                  </a:lnTo>
                  <a:lnTo>
                    <a:pt x="16" y="245"/>
                  </a:lnTo>
                  <a:lnTo>
                    <a:pt x="19" y="239"/>
                  </a:lnTo>
                  <a:lnTo>
                    <a:pt x="22" y="234"/>
                  </a:lnTo>
                  <a:lnTo>
                    <a:pt x="26" y="229"/>
                  </a:lnTo>
                  <a:lnTo>
                    <a:pt x="29" y="224"/>
                  </a:lnTo>
                  <a:lnTo>
                    <a:pt x="32" y="218"/>
                  </a:lnTo>
                  <a:lnTo>
                    <a:pt x="36" y="214"/>
                  </a:lnTo>
                  <a:lnTo>
                    <a:pt x="39" y="208"/>
                  </a:lnTo>
                  <a:lnTo>
                    <a:pt x="42" y="204"/>
                  </a:lnTo>
                  <a:lnTo>
                    <a:pt x="47" y="198"/>
                  </a:lnTo>
                  <a:lnTo>
                    <a:pt x="50" y="194"/>
                  </a:lnTo>
                  <a:lnTo>
                    <a:pt x="53" y="188"/>
                  </a:lnTo>
                  <a:lnTo>
                    <a:pt x="57" y="184"/>
                  </a:lnTo>
                  <a:lnTo>
                    <a:pt x="60" y="178"/>
                  </a:lnTo>
                  <a:lnTo>
                    <a:pt x="63" y="174"/>
                  </a:lnTo>
                  <a:lnTo>
                    <a:pt x="67" y="168"/>
                  </a:lnTo>
                  <a:lnTo>
                    <a:pt x="69" y="164"/>
                  </a:lnTo>
                  <a:lnTo>
                    <a:pt x="72" y="158"/>
                  </a:lnTo>
                  <a:lnTo>
                    <a:pt x="76" y="154"/>
                  </a:lnTo>
                  <a:lnTo>
                    <a:pt x="79" y="148"/>
                  </a:lnTo>
                  <a:lnTo>
                    <a:pt x="81" y="144"/>
                  </a:lnTo>
                  <a:lnTo>
                    <a:pt x="84" y="138"/>
                  </a:lnTo>
                  <a:lnTo>
                    <a:pt x="89" y="132"/>
                  </a:lnTo>
                  <a:lnTo>
                    <a:pt x="93" y="124"/>
                  </a:lnTo>
                  <a:lnTo>
                    <a:pt x="98" y="117"/>
                  </a:lnTo>
                  <a:lnTo>
                    <a:pt x="101" y="109"/>
                  </a:lnTo>
                  <a:lnTo>
                    <a:pt x="106" y="103"/>
                  </a:lnTo>
                  <a:lnTo>
                    <a:pt x="109" y="96"/>
                  </a:lnTo>
                  <a:lnTo>
                    <a:pt x="112" y="88"/>
                  </a:lnTo>
                  <a:lnTo>
                    <a:pt x="115" y="83"/>
                  </a:lnTo>
                  <a:lnTo>
                    <a:pt x="119" y="77"/>
                  </a:lnTo>
                  <a:lnTo>
                    <a:pt x="123" y="71"/>
                  </a:lnTo>
                  <a:lnTo>
                    <a:pt x="127" y="65"/>
                  </a:lnTo>
                  <a:lnTo>
                    <a:pt x="130" y="60"/>
                  </a:lnTo>
                  <a:lnTo>
                    <a:pt x="134" y="54"/>
                  </a:lnTo>
                  <a:lnTo>
                    <a:pt x="138" y="47"/>
                  </a:lnTo>
                  <a:lnTo>
                    <a:pt x="141" y="42"/>
                  </a:lnTo>
                  <a:lnTo>
                    <a:pt x="145" y="36"/>
                  </a:lnTo>
                  <a:lnTo>
                    <a:pt x="149" y="30"/>
                  </a:lnTo>
                  <a:lnTo>
                    <a:pt x="152" y="24"/>
                  </a:lnTo>
                  <a:lnTo>
                    <a:pt x="156" y="19"/>
                  </a:lnTo>
                  <a:lnTo>
                    <a:pt x="160" y="12"/>
                  </a:lnTo>
                  <a:lnTo>
                    <a:pt x="163" y="6"/>
                  </a:lnTo>
                  <a:lnTo>
                    <a:pt x="168" y="0"/>
                  </a:lnTo>
                  <a:lnTo>
                    <a:pt x="176" y="1"/>
                  </a:lnTo>
                  <a:lnTo>
                    <a:pt x="186" y="3"/>
                  </a:lnTo>
                  <a:lnTo>
                    <a:pt x="195" y="5"/>
                  </a:lnTo>
                  <a:lnTo>
                    <a:pt x="212" y="10"/>
                  </a:lnTo>
                  <a:lnTo>
                    <a:pt x="228" y="16"/>
                  </a:lnTo>
                  <a:lnTo>
                    <a:pt x="245" y="22"/>
                  </a:lnTo>
                  <a:lnTo>
                    <a:pt x="248" y="24"/>
                  </a:lnTo>
                  <a:lnTo>
                    <a:pt x="253" y="25"/>
                  </a:lnTo>
                  <a:lnTo>
                    <a:pt x="257" y="27"/>
                  </a:lnTo>
                  <a:lnTo>
                    <a:pt x="262" y="30"/>
                  </a:lnTo>
                  <a:lnTo>
                    <a:pt x="266" y="33"/>
                  </a:lnTo>
                  <a:lnTo>
                    <a:pt x="272" y="35"/>
                  </a:lnTo>
                  <a:lnTo>
                    <a:pt x="276" y="39"/>
                  </a:lnTo>
                  <a:lnTo>
                    <a:pt x="282" y="42"/>
                  </a:lnTo>
                  <a:lnTo>
                    <a:pt x="287" y="45"/>
                  </a:lnTo>
                  <a:lnTo>
                    <a:pt x="293" y="49"/>
                  </a:lnTo>
                  <a:lnTo>
                    <a:pt x="298" y="53"/>
                  </a:lnTo>
                  <a:lnTo>
                    <a:pt x="304" y="56"/>
                  </a:lnTo>
                  <a:lnTo>
                    <a:pt x="309" y="60"/>
                  </a:lnTo>
                  <a:lnTo>
                    <a:pt x="316" y="64"/>
                  </a:lnTo>
                  <a:lnTo>
                    <a:pt x="321" y="68"/>
                  </a:lnTo>
                  <a:lnTo>
                    <a:pt x="327" y="72"/>
                  </a:lnTo>
                  <a:lnTo>
                    <a:pt x="333" y="76"/>
                  </a:lnTo>
                  <a:lnTo>
                    <a:pt x="337" y="80"/>
                  </a:lnTo>
                  <a:lnTo>
                    <a:pt x="343" y="83"/>
                  </a:lnTo>
                  <a:lnTo>
                    <a:pt x="348" y="87"/>
                  </a:lnTo>
                  <a:lnTo>
                    <a:pt x="352" y="91"/>
                  </a:lnTo>
                  <a:lnTo>
                    <a:pt x="357" y="94"/>
                  </a:lnTo>
                  <a:lnTo>
                    <a:pt x="361" y="97"/>
                  </a:lnTo>
                  <a:lnTo>
                    <a:pt x="365" y="101"/>
                  </a:lnTo>
                  <a:lnTo>
                    <a:pt x="369" y="103"/>
                  </a:lnTo>
                  <a:lnTo>
                    <a:pt x="372" y="105"/>
                  </a:lnTo>
                  <a:lnTo>
                    <a:pt x="377" y="109"/>
                  </a:lnTo>
                  <a:lnTo>
                    <a:pt x="381" y="114"/>
                  </a:lnTo>
                  <a:lnTo>
                    <a:pt x="385" y="117"/>
                  </a:lnTo>
                  <a:lnTo>
                    <a:pt x="389" y="122"/>
                  </a:lnTo>
                  <a:lnTo>
                    <a:pt x="392" y="126"/>
                  </a:lnTo>
                  <a:lnTo>
                    <a:pt x="397" y="129"/>
                  </a:lnTo>
                  <a:lnTo>
                    <a:pt x="400" y="134"/>
                  </a:lnTo>
                  <a:lnTo>
                    <a:pt x="403" y="137"/>
                  </a:lnTo>
                  <a:lnTo>
                    <a:pt x="407" y="140"/>
                  </a:lnTo>
                  <a:lnTo>
                    <a:pt x="411" y="144"/>
                  </a:lnTo>
                  <a:lnTo>
                    <a:pt x="428" y="166"/>
                  </a:lnTo>
                  <a:lnTo>
                    <a:pt x="430" y="169"/>
                  </a:lnTo>
                  <a:lnTo>
                    <a:pt x="433" y="173"/>
                  </a:lnTo>
                  <a:lnTo>
                    <a:pt x="438" y="177"/>
                  </a:lnTo>
                  <a:lnTo>
                    <a:pt x="441" y="180"/>
                  </a:lnTo>
                  <a:lnTo>
                    <a:pt x="444" y="185"/>
                  </a:lnTo>
                  <a:lnTo>
                    <a:pt x="448" y="189"/>
                  </a:lnTo>
                  <a:lnTo>
                    <a:pt x="450" y="194"/>
                  </a:lnTo>
                  <a:lnTo>
                    <a:pt x="453" y="198"/>
                  </a:lnTo>
                  <a:lnTo>
                    <a:pt x="454" y="201"/>
                  </a:lnTo>
                  <a:lnTo>
                    <a:pt x="455" y="205"/>
                  </a:lnTo>
                  <a:close/>
                </a:path>
              </a:pathLst>
            </a:custGeom>
            <a:solidFill>
              <a:srgbClr val="BFBFB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1" name="AutoShape 43"/>
            <p:cNvSpPr>
              <a:spLocks/>
            </p:cNvSpPr>
            <p:nvPr/>
          </p:nvSpPr>
          <p:spPr bwMode="auto">
            <a:xfrm>
              <a:off x="4388" y="3593"/>
              <a:ext cx="50" cy="10"/>
            </a:xfrm>
            <a:custGeom>
              <a:avLst/>
              <a:gdLst>
                <a:gd name="T0" fmla="*/ 50 w 50"/>
                <a:gd name="T1" fmla="*/ 7 h 10"/>
                <a:gd name="T2" fmla="*/ 33 w 50"/>
                <a:gd name="T3" fmla="*/ 10 h 10"/>
                <a:gd name="T4" fmla="*/ 19 w 50"/>
                <a:gd name="T5" fmla="*/ 8 h 10"/>
                <a:gd name="T6" fmla="*/ 0 w 50"/>
                <a:gd name="T7" fmla="*/ 2 h 10"/>
                <a:gd name="T8" fmla="*/ 0 w 50"/>
                <a:gd name="T9" fmla="*/ 2 h 10"/>
                <a:gd name="T10" fmla="*/ 17 w 50"/>
                <a:gd name="T11" fmla="*/ 0 h 10"/>
                <a:gd name="T12" fmla="*/ 36 w 50"/>
                <a:gd name="T13" fmla="*/ 3 h 10"/>
                <a:gd name="T14" fmla="*/ 50 w 50"/>
                <a:gd name="T15" fmla="*/ 7 h 10"/>
                <a:gd name="T16" fmla="*/ 0 60000 65536"/>
                <a:gd name="T17" fmla="*/ 0 60000 65536"/>
                <a:gd name="T18" fmla="*/ 0 60000 65536"/>
                <a:gd name="T19" fmla="*/ 0 60000 65536"/>
                <a:gd name="T20" fmla="*/ 0 60000 65536"/>
                <a:gd name="T21" fmla="*/ 0 60000 65536"/>
                <a:gd name="T22" fmla="*/ 0 60000 65536"/>
                <a:gd name="T23" fmla="*/ 0 60000 65536"/>
                <a:gd name="T24" fmla="*/ 0 w 50"/>
                <a:gd name="T25" fmla="*/ 0 h 10"/>
                <a:gd name="T26" fmla="*/ 50 w 50"/>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 h="10">
                  <a:moveTo>
                    <a:pt x="50" y="7"/>
                  </a:moveTo>
                  <a:lnTo>
                    <a:pt x="33" y="10"/>
                  </a:lnTo>
                  <a:lnTo>
                    <a:pt x="19" y="8"/>
                  </a:lnTo>
                  <a:lnTo>
                    <a:pt x="0" y="2"/>
                  </a:lnTo>
                  <a:lnTo>
                    <a:pt x="17" y="0"/>
                  </a:lnTo>
                  <a:lnTo>
                    <a:pt x="36" y="3"/>
                  </a:lnTo>
                  <a:lnTo>
                    <a:pt x="50" y="7"/>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2" name="AutoShape 44"/>
            <p:cNvSpPr>
              <a:spLocks/>
            </p:cNvSpPr>
            <p:nvPr/>
          </p:nvSpPr>
          <p:spPr bwMode="auto">
            <a:xfrm>
              <a:off x="4410" y="3674"/>
              <a:ext cx="44" cy="7"/>
            </a:xfrm>
            <a:custGeom>
              <a:avLst/>
              <a:gdLst>
                <a:gd name="T0" fmla="*/ 44 w 44"/>
                <a:gd name="T1" fmla="*/ 4 h 7"/>
                <a:gd name="T2" fmla="*/ 30 w 44"/>
                <a:gd name="T3" fmla="*/ 7 h 7"/>
                <a:gd name="T4" fmla="*/ 16 w 44"/>
                <a:gd name="T5" fmla="*/ 7 h 7"/>
                <a:gd name="T6" fmla="*/ 0 w 44"/>
                <a:gd name="T7" fmla="*/ 4 h 7"/>
                <a:gd name="T8" fmla="*/ 0 w 44"/>
                <a:gd name="T9" fmla="*/ 4 h 7"/>
                <a:gd name="T10" fmla="*/ 14 w 44"/>
                <a:gd name="T11" fmla="*/ 1 h 7"/>
                <a:gd name="T12" fmla="*/ 31 w 44"/>
                <a:gd name="T13" fmla="*/ 0 h 7"/>
                <a:gd name="T14" fmla="*/ 44 w 44"/>
                <a:gd name="T15" fmla="*/ 4 h 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7"/>
                <a:gd name="T26" fmla="*/ 44 w 4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7">
                  <a:moveTo>
                    <a:pt x="44" y="4"/>
                  </a:moveTo>
                  <a:lnTo>
                    <a:pt x="30" y="7"/>
                  </a:lnTo>
                  <a:lnTo>
                    <a:pt x="16" y="7"/>
                  </a:lnTo>
                  <a:lnTo>
                    <a:pt x="0" y="4"/>
                  </a:lnTo>
                  <a:lnTo>
                    <a:pt x="14" y="1"/>
                  </a:lnTo>
                  <a:lnTo>
                    <a:pt x="31" y="0"/>
                  </a:lnTo>
                  <a:lnTo>
                    <a:pt x="44" y="4"/>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3" name="AutoShape 45"/>
            <p:cNvSpPr>
              <a:spLocks/>
            </p:cNvSpPr>
            <p:nvPr/>
          </p:nvSpPr>
          <p:spPr bwMode="auto">
            <a:xfrm>
              <a:off x="4427" y="3767"/>
              <a:ext cx="44" cy="13"/>
            </a:xfrm>
            <a:custGeom>
              <a:avLst/>
              <a:gdLst>
                <a:gd name="T0" fmla="*/ 44 w 44"/>
                <a:gd name="T1" fmla="*/ 5 h 13"/>
                <a:gd name="T2" fmla="*/ 30 w 44"/>
                <a:gd name="T3" fmla="*/ 10 h 13"/>
                <a:gd name="T4" fmla="*/ 14 w 44"/>
                <a:gd name="T5" fmla="*/ 13 h 13"/>
                <a:gd name="T6" fmla="*/ 0 w 44"/>
                <a:gd name="T7" fmla="*/ 10 h 13"/>
                <a:gd name="T8" fmla="*/ 0 w 44"/>
                <a:gd name="T9" fmla="*/ 10 h 13"/>
                <a:gd name="T10" fmla="*/ 6 w 44"/>
                <a:gd name="T11" fmla="*/ 6 h 13"/>
                <a:gd name="T12" fmla="*/ 16 w 44"/>
                <a:gd name="T13" fmla="*/ 3 h 13"/>
                <a:gd name="T14" fmla="*/ 26 w 44"/>
                <a:gd name="T15" fmla="*/ 0 h 13"/>
                <a:gd name="T16" fmla="*/ 36 w 44"/>
                <a:gd name="T17" fmla="*/ 1 h 13"/>
                <a:gd name="T18" fmla="*/ 44 w 44"/>
                <a:gd name="T19" fmla="*/ 5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
                <a:gd name="T31" fmla="*/ 0 h 13"/>
                <a:gd name="T32" fmla="*/ 44 w 44"/>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 h="13">
                  <a:moveTo>
                    <a:pt x="44" y="5"/>
                  </a:moveTo>
                  <a:lnTo>
                    <a:pt x="30" y="10"/>
                  </a:lnTo>
                  <a:lnTo>
                    <a:pt x="14" y="13"/>
                  </a:lnTo>
                  <a:lnTo>
                    <a:pt x="0" y="10"/>
                  </a:lnTo>
                  <a:lnTo>
                    <a:pt x="6" y="6"/>
                  </a:lnTo>
                  <a:lnTo>
                    <a:pt x="16" y="3"/>
                  </a:lnTo>
                  <a:lnTo>
                    <a:pt x="26" y="0"/>
                  </a:lnTo>
                  <a:lnTo>
                    <a:pt x="36" y="1"/>
                  </a:lnTo>
                  <a:lnTo>
                    <a:pt x="44"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54" name="AutoShape 46"/>
            <p:cNvSpPr>
              <a:spLocks/>
            </p:cNvSpPr>
            <p:nvPr/>
          </p:nvSpPr>
          <p:spPr bwMode="auto">
            <a:xfrm>
              <a:off x="4443" y="3855"/>
              <a:ext cx="61" cy="17"/>
            </a:xfrm>
            <a:custGeom>
              <a:avLst/>
              <a:gdLst>
                <a:gd name="T0" fmla="*/ 61 w 61"/>
                <a:gd name="T1" fmla="*/ 11 h 17"/>
                <a:gd name="T2" fmla="*/ 41 w 61"/>
                <a:gd name="T3" fmla="*/ 15 h 17"/>
                <a:gd name="T4" fmla="*/ 17 w 61"/>
                <a:gd name="T5" fmla="*/ 17 h 17"/>
                <a:gd name="T6" fmla="*/ 0 w 61"/>
                <a:gd name="T7" fmla="*/ 11 h 17"/>
                <a:gd name="T8" fmla="*/ 0 w 61"/>
                <a:gd name="T9" fmla="*/ 11 h 17"/>
                <a:gd name="T10" fmla="*/ 6 w 61"/>
                <a:gd name="T11" fmla="*/ 4 h 17"/>
                <a:gd name="T12" fmla="*/ 15 w 61"/>
                <a:gd name="T13" fmla="*/ 1 h 17"/>
                <a:gd name="T14" fmla="*/ 24 w 61"/>
                <a:gd name="T15" fmla="*/ 0 h 17"/>
                <a:gd name="T16" fmla="*/ 34 w 61"/>
                <a:gd name="T17" fmla="*/ 0 h 17"/>
                <a:gd name="T18" fmla="*/ 34 w 61"/>
                <a:gd name="T19" fmla="*/ 0 h 17"/>
                <a:gd name="T20" fmla="*/ 40 w 61"/>
                <a:gd name="T21" fmla="*/ 4 h 17"/>
                <a:gd name="T22" fmla="*/ 50 w 61"/>
                <a:gd name="T23" fmla="*/ 7 h 17"/>
                <a:gd name="T24" fmla="*/ 61 w 61"/>
                <a:gd name="T25" fmla="*/ 11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17"/>
                <a:gd name="T41" fmla="*/ 61 w 61"/>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17">
                  <a:moveTo>
                    <a:pt x="61" y="11"/>
                  </a:moveTo>
                  <a:lnTo>
                    <a:pt x="41" y="15"/>
                  </a:lnTo>
                  <a:lnTo>
                    <a:pt x="17" y="17"/>
                  </a:lnTo>
                  <a:lnTo>
                    <a:pt x="0" y="11"/>
                  </a:lnTo>
                  <a:lnTo>
                    <a:pt x="6" y="4"/>
                  </a:lnTo>
                  <a:lnTo>
                    <a:pt x="15" y="1"/>
                  </a:lnTo>
                  <a:lnTo>
                    <a:pt x="24" y="0"/>
                  </a:lnTo>
                  <a:lnTo>
                    <a:pt x="34" y="0"/>
                  </a:lnTo>
                  <a:lnTo>
                    <a:pt x="40" y="4"/>
                  </a:lnTo>
                  <a:lnTo>
                    <a:pt x="50" y="7"/>
                  </a:lnTo>
                  <a:lnTo>
                    <a:pt x="61" y="11"/>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4"/>
          <p:cNvGrpSpPr>
            <a:grpSpLocks/>
          </p:cNvGrpSpPr>
          <p:nvPr/>
        </p:nvGrpSpPr>
        <p:grpSpPr bwMode="auto">
          <a:xfrm>
            <a:off x="7162800" y="609600"/>
            <a:ext cx="914400" cy="952500"/>
            <a:chOff x="4176" y="2928"/>
            <a:chExt cx="576" cy="600"/>
          </a:xfrm>
        </p:grpSpPr>
        <p:grpSp>
          <p:nvGrpSpPr>
            <p:cNvPr id="17415" name="Group 7"/>
            <p:cNvGrpSpPr>
              <a:grpSpLocks/>
            </p:cNvGrpSpPr>
            <p:nvPr/>
          </p:nvGrpSpPr>
          <p:grpSpPr bwMode="auto">
            <a:xfrm rot="-2765332">
              <a:off x="4055" y="3049"/>
              <a:ext cx="430" cy="187"/>
              <a:chOff x="2736" y="3324"/>
              <a:chExt cx="430" cy="187"/>
            </a:xfrm>
          </p:grpSpPr>
          <p:sp>
            <p:nvSpPr>
              <p:cNvPr id="17442" name="AutoShape 34"/>
              <p:cNvSpPr>
                <a:spLocks/>
              </p:cNvSpPr>
              <p:nvPr/>
            </p:nvSpPr>
            <p:spPr bwMode="auto">
              <a:xfrm>
                <a:off x="2736" y="3324"/>
                <a:ext cx="430" cy="187"/>
              </a:xfrm>
              <a:custGeom>
                <a:avLst/>
                <a:gdLst>
                  <a:gd name="T0" fmla="*/ 186 w 860"/>
                  <a:gd name="T1" fmla="*/ 87 h 373"/>
                  <a:gd name="T2" fmla="*/ 198 w 860"/>
                  <a:gd name="T3" fmla="*/ 79 h 373"/>
                  <a:gd name="T4" fmla="*/ 207 w 860"/>
                  <a:gd name="T5" fmla="*/ 67 h 373"/>
                  <a:gd name="T6" fmla="*/ 210 w 860"/>
                  <a:gd name="T7" fmla="*/ 51 h 373"/>
                  <a:gd name="T8" fmla="*/ 207 w 860"/>
                  <a:gd name="T9" fmla="*/ 25 h 373"/>
                  <a:gd name="T10" fmla="*/ 196 w 860"/>
                  <a:gd name="T11" fmla="*/ 14 h 373"/>
                  <a:gd name="T12" fmla="*/ 181 w 860"/>
                  <a:gd name="T13" fmla="*/ 9 h 373"/>
                  <a:gd name="T14" fmla="*/ 163 w 860"/>
                  <a:gd name="T15" fmla="*/ 11 h 373"/>
                  <a:gd name="T16" fmla="*/ 153 w 860"/>
                  <a:gd name="T17" fmla="*/ 17 h 373"/>
                  <a:gd name="T18" fmla="*/ 143 w 860"/>
                  <a:gd name="T19" fmla="*/ 27 h 373"/>
                  <a:gd name="T20" fmla="*/ 139 w 860"/>
                  <a:gd name="T21" fmla="*/ 36 h 373"/>
                  <a:gd name="T22" fmla="*/ 137 w 860"/>
                  <a:gd name="T23" fmla="*/ 60 h 373"/>
                  <a:gd name="T24" fmla="*/ 129 w 860"/>
                  <a:gd name="T25" fmla="*/ 60 h 373"/>
                  <a:gd name="T26" fmla="*/ 120 w 860"/>
                  <a:gd name="T27" fmla="*/ 56 h 373"/>
                  <a:gd name="T28" fmla="*/ 112 w 860"/>
                  <a:gd name="T29" fmla="*/ 52 h 373"/>
                  <a:gd name="T30" fmla="*/ 100 w 860"/>
                  <a:gd name="T31" fmla="*/ 55 h 373"/>
                  <a:gd name="T32" fmla="*/ 92 w 860"/>
                  <a:gd name="T33" fmla="*/ 58 h 373"/>
                  <a:gd name="T34" fmla="*/ 82 w 860"/>
                  <a:gd name="T35" fmla="*/ 57 h 373"/>
                  <a:gd name="T36" fmla="*/ 81 w 860"/>
                  <a:gd name="T37" fmla="*/ 37 h 373"/>
                  <a:gd name="T38" fmla="*/ 77 w 860"/>
                  <a:gd name="T39" fmla="*/ 31 h 373"/>
                  <a:gd name="T40" fmla="*/ 71 w 860"/>
                  <a:gd name="T41" fmla="*/ 23 h 373"/>
                  <a:gd name="T42" fmla="*/ 60 w 860"/>
                  <a:gd name="T43" fmla="*/ 14 h 373"/>
                  <a:gd name="T44" fmla="*/ 49 w 860"/>
                  <a:gd name="T45" fmla="*/ 5 h 373"/>
                  <a:gd name="T46" fmla="*/ 27 w 860"/>
                  <a:gd name="T47" fmla="*/ 4 h 373"/>
                  <a:gd name="T48" fmla="*/ 19 w 860"/>
                  <a:gd name="T49" fmla="*/ 10 h 373"/>
                  <a:gd name="T50" fmla="*/ 9 w 860"/>
                  <a:gd name="T51" fmla="*/ 21 h 373"/>
                  <a:gd name="T52" fmla="*/ 3 w 860"/>
                  <a:gd name="T53" fmla="*/ 33 h 373"/>
                  <a:gd name="T54" fmla="*/ 6 w 860"/>
                  <a:gd name="T55" fmla="*/ 59 h 373"/>
                  <a:gd name="T56" fmla="*/ 10 w 860"/>
                  <a:gd name="T57" fmla="*/ 68 h 373"/>
                  <a:gd name="T58" fmla="*/ 15 w 860"/>
                  <a:gd name="T59" fmla="*/ 76 h 373"/>
                  <a:gd name="T60" fmla="*/ 21 w 860"/>
                  <a:gd name="T61" fmla="*/ 80 h 373"/>
                  <a:gd name="T62" fmla="*/ 27 w 860"/>
                  <a:gd name="T63" fmla="*/ 83 h 373"/>
                  <a:gd name="T64" fmla="*/ 27 w 860"/>
                  <a:gd name="T65" fmla="*/ 86 h 373"/>
                  <a:gd name="T66" fmla="*/ 14 w 860"/>
                  <a:gd name="T67" fmla="*/ 78 h 373"/>
                  <a:gd name="T68" fmla="*/ 6 w 860"/>
                  <a:gd name="T69" fmla="*/ 66 h 373"/>
                  <a:gd name="T70" fmla="*/ 1 w 860"/>
                  <a:gd name="T71" fmla="*/ 48 h 373"/>
                  <a:gd name="T72" fmla="*/ 6 w 860"/>
                  <a:gd name="T73" fmla="*/ 19 h 373"/>
                  <a:gd name="T74" fmla="*/ 15 w 860"/>
                  <a:gd name="T75" fmla="*/ 8 h 373"/>
                  <a:gd name="T76" fmla="*/ 26 w 860"/>
                  <a:gd name="T77" fmla="*/ 2 h 373"/>
                  <a:gd name="T78" fmla="*/ 49 w 860"/>
                  <a:gd name="T79" fmla="*/ 2 h 373"/>
                  <a:gd name="T80" fmla="*/ 60 w 860"/>
                  <a:gd name="T81" fmla="*/ 8 h 373"/>
                  <a:gd name="T82" fmla="*/ 70 w 860"/>
                  <a:gd name="T83" fmla="*/ 17 h 373"/>
                  <a:gd name="T84" fmla="*/ 80 w 860"/>
                  <a:gd name="T85" fmla="*/ 28 h 373"/>
                  <a:gd name="T86" fmla="*/ 85 w 860"/>
                  <a:gd name="T87" fmla="*/ 37 h 373"/>
                  <a:gd name="T88" fmla="*/ 87 w 860"/>
                  <a:gd name="T89" fmla="*/ 47 h 373"/>
                  <a:gd name="T90" fmla="*/ 92 w 860"/>
                  <a:gd name="T91" fmla="*/ 53 h 373"/>
                  <a:gd name="T92" fmla="*/ 101 w 860"/>
                  <a:gd name="T93" fmla="*/ 50 h 373"/>
                  <a:gd name="T94" fmla="*/ 115 w 860"/>
                  <a:gd name="T95" fmla="*/ 48 h 373"/>
                  <a:gd name="T96" fmla="*/ 125 w 860"/>
                  <a:gd name="T97" fmla="*/ 53 h 373"/>
                  <a:gd name="T98" fmla="*/ 134 w 860"/>
                  <a:gd name="T99" fmla="*/ 55 h 373"/>
                  <a:gd name="T100" fmla="*/ 136 w 860"/>
                  <a:gd name="T101" fmla="*/ 34 h 373"/>
                  <a:gd name="T102" fmla="*/ 144 w 860"/>
                  <a:gd name="T103" fmla="*/ 22 h 373"/>
                  <a:gd name="T104" fmla="*/ 153 w 860"/>
                  <a:gd name="T105" fmla="*/ 13 h 373"/>
                  <a:gd name="T106" fmla="*/ 164 w 860"/>
                  <a:gd name="T107" fmla="*/ 7 h 373"/>
                  <a:gd name="T108" fmla="*/ 187 w 860"/>
                  <a:gd name="T109" fmla="*/ 6 h 373"/>
                  <a:gd name="T110" fmla="*/ 200 w 860"/>
                  <a:gd name="T111" fmla="*/ 13 h 373"/>
                  <a:gd name="T112" fmla="*/ 212 w 860"/>
                  <a:gd name="T113" fmla="*/ 27 h 373"/>
                  <a:gd name="T114" fmla="*/ 214 w 860"/>
                  <a:gd name="T115" fmla="*/ 53 h 373"/>
                  <a:gd name="T116" fmla="*/ 209 w 860"/>
                  <a:gd name="T117" fmla="*/ 71 h 373"/>
                  <a:gd name="T118" fmla="*/ 197 w 860"/>
                  <a:gd name="T119" fmla="*/ 84 h 373"/>
                  <a:gd name="T120" fmla="*/ 179 w 860"/>
                  <a:gd name="T121" fmla="*/ 93 h 3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60"/>
                  <a:gd name="T184" fmla="*/ 0 h 373"/>
                  <a:gd name="T185" fmla="*/ 860 w 860"/>
                  <a:gd name="T186" fmla="*/ 373 h 37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60" h="373">
                    <a:moveTo>
                      <a:pt x="702" y="358"/>
                    </a:moveTo>
                    <a:lnTo>
                      <a:pt x="705" y="358"/>
                    </a:lnTo>
                    <a:lnTo>
                      <a:pt x="707" y="357"/>
                    </a:lnTo>
                    <a:lnTo>
                      <a:pt x="713" y="357"/>
                    </a:lnTo>
                    <a:lnTo>
                      <a:pt x="714" y="355"/>
                    </a:lnTo>
                    <a:lnTo>
                      <a:pt x="717" y="355"/>
                    </a:lnTo>
                    <a:lnTo>
                      <a:pt x="719" y="354"/>
                    </a:lnTo>
                    <a:lnTo>
                      <a:pt x="722" y="354"/>
                    </a:lnTo>
                    <a:lnTo>
                      <a:pt x="723" y="352"/>
                    </a:lnTo>
                    <a:lnTo>
                      <a:pt x="726" y="352"/>
                    </a:lnTo>
                    <a:lnTo>
                      <a:pt x="728" y="351"/>
                    </a:lnTo>
                    <a:lnTo>
                      <a:pt x="731" y="351"/>
                    </a:lnTo>
                    <a:lnTo>
                      <a:pt x="732" y="349"/>
                    </a:lnTo>
                    <a:lnTo>
                      <a:pt x="735" y="349"/>
                    </a:lnTo>
                    <a:lnTo>
                      <a:pt x="737" y="348"/>
                    </a:lnTo>
                    <a:lnTo>
                      <a:pt x="740" y="348"/>
                    </a:lnTo>
                    <a:lnTo>
                      <a:pt x="741" y="346"/>
                    </a:lnTo>
                    <a:lnTo>
                      <a:pt x="744" y="346"/>
                    </a:lnTo>
                    <a:lnTo>
                      <a:pt x="747" y="343"/>
                    </a:lnTo>
                    <a:lnTo>
                      <a:pt x="750" y="343"/>
                    </a:lnTo>
                    <a:lnTo>
                      <a:pt x="751" y="342"/>
                    </a:lnTo>
                    <a:lnTo>
                      <a:pt x="754" y="342"/>
                    </a:lnTo>
                    <a:lnTo>
                      <a:pt x="757" y="339"/>
                    </a:lnTo>
                    <a:lnTo>
                      <a:pt x="759" y="339"/>
                    </a:lnTo>
                    <a:lnTo>
                      <a:pt x="762" y="338"/>
                    </a:lnTo>
                    <a:lnTo>
                      <a:pt x="765" y="335"/>
                    </a:lnTo>
                    <a:lnTo>
                      <a:pt x="768" y="335"/>
                    </a:lnTo>
                    <a:lnTo>
                      <a:pt x="771" y="332"/>
                    </a:lnTo>
                    <a:lnTo>
                      <a:pt x="774" y="329"/>
                    </a:lnTo>
                    <a:lnTo>
                      <a:pt x="777" y="329"/>
                    </a:lnTo>
                    <a:lnTo>
                      <a:pt x="780" y="326"/>
                    </a:lnTo>
                    <a:lnTo>
                      <a:pt x="782" y="323"/>
                    </a:lnTo>
                    <a:lnTo>
                      <a:pt x="785" y="320"/>
                    </a:lnTo>
                    <a:lnTo>
                      <a:pt x="788" y="317"/>
                    </a:lnTo>
                    <a:lnTo>
                      <a:pt x="790" y="315"/>
                    </a:lnTo>
                    <a:lnTo>
                      <a:pt x="791" y="315"/>
                    </a:lnTo>
                    <a:lnTo>
                      <a:pt x="794" y="312"/>
                    </a:lnTo>
                    <a:lnTo>
                      <a:pt x="794" y="309"/>
                    </a:lnTo>
                    <a:lnTo>
                      <a:pt x="797" y="306"/>
                    </a:lnTo>
                    <a:lnTo>
                      <a:pt x="800" y="303"/>
                    </a:lnTo>
                    <a:lnTo>
                      <a:pt x="803" y="301"/>
                    </a:lnTo>
                    <a:lnTo>
                      <a:pt x="806" y="298"/>
                    </a:lnTo>
                    <a:lnTo>
                      <a:pt x="809" y="295"/>
                    </a:lnTo>
                    <a:lnTo>
                      <a:pt x="811" y="292"/>
                    </a:lnTo>
                    <a:lnTo>
                      <a:pt x="812" y="290"/>
                    </a:lnTo>
                    <a:lnTo>
                      <a:pt x="812" y="289"/>
                    </a:lnTo>
                    <a:lnTo>
                      <a:pt x="815" y="286"/>
                    </a:lnTo>
                    <a:lnTo>
                      <a:pt x="817" y="283"/>
                    </a:lnTo>
                    <a:lnTo>
                      <a:pt x="820" y="280"/>
                    </a:lnTo>
                    <a:lnTo>
                      <a:pt x="820" y="277"/>
                    </a:lnTo>
                    <a:lnTo>
                      <a:pt x="823" y="274"/>
                    </a:lnTo>
                    <a:lnTo>
                      <a:pt x="823" y="271"/>
                    </a:lnTo>
                    <a:lnTo>
                      <a:pt x="825" y="268"/>
                    </a:lnTo>
                    <a:lnTo>
                      <a:pt x="827" y="265"/>
                    </a:lnTo>
                    <a:lnTo>
                      <a:pt x="827" y="263"/>
                    </a:lnTo>
                    <a:lnTo>
                      <a:pt x="828" y="262"/>
                    </a:lnTo>
                    <a:lnTo>
                      <a:pt x="828" y="259"/>
                    </a:lnTo>
                    <a:lnTo>
                      <a:pt x="830" y="258"/>
                    </a:lnTo>
                    <a:lnTo>
                      <a:pt x="831" y="255"/>
                    </a:lnTo>
                    <a:lnTo>
                      <a:pt x="831" y="253"/>
                    </a:lnTo>
                    <a:lnTo>
                      <a:pt x="833" y="250"/>
                    </a:lnTo>
                    <a:lnTo>
                      <a:pt x="833" y="249"/>
                    </a:lnTo>
                    <a:lnTo>
                      <a:pt x="834" y="246"/>
                    </a:lnTo>
                    <a:lnTo>
                      <a:pt x="834" y="244"/>
                    </a:lnTo>
                    <a:lnTo>
                      <a:pt x="836" y="241"/>
                    </a:lnTo>
                    <a:lnTo>
                      <a:pt x="836" y="237"/>
                    </a:lnTo>
                    <a:lnTo>
                      <a:pt x="837" y="235"/>
                    </a:lnTo>
                    <a:lnTo>
                      <a:pt x="837" y="231"/>
                    </a:lnTo>
                    <a:lnTo>
                      <a:pt x="839" y="228"/>
                    </a:lnTo>
                    <a:lnTo>
                      <a:pt x="839" y="221"/>
                    </a:lnTo>
                    <a:lnTo>
                      <a:pt x="840" y="221"/>
                    </a:lnTo>
                    <a:lnTo>
                      <a:pt x="840" y="204"/>
                    </a:lnTo>
                    <a:lnTo>
                      <a:pt x="842" y="201"/>
                    </a:lnTo>
                    <a:lnTo>
                      <a:pt x="842" y="172"/>
                    </a:lnTo>
                    <a:lnTo>
                      <a:pt x="840" y="169"/>
                    </a:lnTo>
                    <a:lnTo>
                      <a:pt x="840" y="152"/>
                    </a:lnTo>
                    <a:lnTo>
                      <a:pt x="839" y="150"/>
                    </a:lnTo>
                    <a:lnTo>
                      <a:pt x="839" y="141"/>
                    </a:lnTo>
                    <a:lnTo>
                      <a:pt x="837" y="138"/>
                    </a:lnTo>
                    <a:lnTo>
                      <a:pt x="837" y="135"/>
                    </a:lnTo>
                    <a:lnTo>
                      <a:pt x="836" y="130"/>
                    </a:lnTo>
                    <a:lnTo>
                      <a:pt x="836" y="124"/>
                    </a:lnTo>
                    <a:lnTo>
                      <a:pt x="834" y="121"/>
                    </a:lnTo>
                    <a:lnTo>
                      <a:pt x="834" y="120"/>
                    </a:lnTo>
                    <a:lnTo>
                      <a:pt x="831" y="114"/>
                    </a:lnTo>
                    <a:lnTo>
                      <a:pt x="831" y="111"/>
                    </a:lnTo>
                    <a:lnTo>
                      <a:pt x="830" y="108"/>
                    </a:lnTo>
                    <a:lnTo>
                      <a:pt x="830" y="105"/>
                    </a:lnTo>
                    <a:lnTo>
                      <a:pt x="828" y="104"/>
                    </a:lnTo>
                    <a:lnTo>
                      <a:pt x="825" y="98"/>
                    </a:lnTo>
                    <a:lnTo>
                      <a:pt x="825" y="96"/>
                    </a:lnTo>
                    <a:lnTo>
                      <a:pt x="824" y="93"/>
                    </a:lnTo>
                    <a:lnTo>
                      <a:pt x="823" y="92"/>
                    </a:lnTo>
                    <a:lnTo>
                      <a:pt x="820" y="86"/>
                    </a:lnTo>
                    <a:lnTo>
                      <a:pt x="818" y="84"/>
                    </a:lnTo>
                    <a:lnTo>
                      <a:pt x="815" y="81"/>
                    </a:lnTo>
                    <a:lnTo>
                      <a:pt x="812" y="78"/>
                    </a:lnTo>
                    <a:lnTo>
                      <a:pt x="811" y="77"/>
                    </a:lnTo>
                    <a:lnTo>
                      <a:pt x="809" y="74"/>
                    </a:lnTo>
                    <a:lnTo>
                      <a:pt x="806" y="73"/>
                    </a:lnTo>
                    <a:lnTo>
                      <a:pt x="803" y="70"/>
                    </a:lnTo>
                    <a:lnTo>
                      <a:pt x="800" y="68"/>
                    </a:lnTo>
                    <a:lnTo>
                      <a:pt x="799" y="67"/>
                    </a:lnTo>
                    <a:lnTo>
                      <a:pt x="796" y="64"/>
                    </a:lnTo>
                    <a:lnTo>
                      <a:pt x="794" y="62"/>
                    </a:lnTo>
                    <a:lnTo>
                      <a:pt x="788" y="59"/>
                    </a:lnTo>
                    <a:lnTo>
                      <a:pt x="787" y="58"/>
                    </a:lnTo>
                    <a:lnTo>
                      <a:pt x="781" y="55"/>
                    </a:lnTo>
                    <a:lnTo>
                      <a:pt x="780" y="53"/>
                    </a:lnTo>
                    <a:lnTo>
                      <a:pt x="777" y="52"/>
                    </a:lnTo>
                    <a:lnTo>
                      <a:pt x="774" y="52"/>
                    </a:lnTo>
                    <a:lnTo>
                      <a:pt x="772" y="50"/>
                    </a:lnTo>
                    <a:lnTo>
                      <a:pt x="766" y="47"/>
                    </a:lnTo>
                    <a:lnTo>
                      <a:pt x="760" y="44"/>
                    </a:lnTo>
                    <a:lnTo>
                      <a:pt x="759" y="44"/>
                    </a:lnTo>
                    <a:lnTo>
                      <a:pt x="753" y="41"/>
                    </a:lnTo>
                    <a:lnTo>
                      <a:pt x="750" y="41"/>
                    </a:lnTo>
                    <a:lnTo>
                      <a:pt x="747" y="40"/>
                    </a:lnTo>
                    <a:lnTo>
                      <a:pt x="745" y="38"/>
                    </a:lnTo>
                    <a:lnTo>
                      <a:pt x="742" y="38"/>
                    </a:lnTo>
                    <a:lnTo>
                      <a:pt x="740" y="37"/>
                    </a:lnTo>
                    <a:lnTo>
                      <a:pt x="737" y="37"/>
                    </a:lnTo>
                    <a:lnTo>
                      <a:pt x="734" y="36"/>
                    </a:lnTo>
                    <a:lnTo>
                      <a:pt x="729" y="36"/>
                    </a:lnTo>
                    <a:lnTo>
                      <a:pt x="726" y="34"/>
                    </a:lnTo>
                    <a:lnTo>
                      <a:pt x="722" y="34"/>
                    </a:lnTo>
                    <a:lnTo>
                      <a:pt x="719" y="33"/>
                    </a:lnTo>
                    <a:lnTo>
                      <a:pt x="711" y="33"/>
                    </a:lnTo>
                    <a:lnTo>
                      <a:pt x="708" y="31"/>
                    </a:lnTo>
                    <a:lnTo>
                      <a:pt x="694" y="31"/>
                    </a:lnTo>
                    <a:lnTo>
                      <a:pt x="692" y="33"/>
                    </a:lnTo>
                    <a:lnTo>
                      <a:pt x="682" y="33"/>
                    </a:lnTo>
                    <a:lnTo>
                      <a:pt x="680" y="34"/>
                    </a:lnTo>
                    <a:lnTo>
                      <a:pt x="676" y="34"/>
                    </a:lnTo>
                    <a:lnTo>
                      <a:pt x="673" y="36"/>
                    </a:lnTo>
                    <a:lnTo>
                      <a:pt x="670" y="36"/>
                    </a:lnTo>
                    <a:lnTo>
                      <a:pt x="668" y="37"/>
                    </a:lnTo>
                    <a:lnTo>
                      <a:pt x="665" y="37"/>
                    </a:lnTo>
                    <a:lnTo>
                      <a:pt x="662" y="38"/>
                    </a:lnTo>
                    <a:lnTo>
                      <a:pt x="661" y="38"/>
                    </a:lnTo>
                    <a:lnTo>
                      <a:pt x="658" y="40"/>
                    </a:lnTo>
                    <a:lnTo>
                      <a:pt x="657" y="40"/>
                    </a:lnTo>
                    <a:lnTo>
                      <a:pt x="654" y="41"/>
                    </a:lnTo>
                    <a:lnTo>
                      <a:pt x="652" y="43"/>
                    </a:lnTo>
                    <a:lnTo>
                      <a:pt x="649" y="43"/>
                    </a:lnTo>
                    <a:lnTo>
                      <a:pt x="646" y="44"/>
                    </a:lnTo>
                    <a:lnTo>
                      <a:pt x="645" y="46"/>
                    </a:lnTo>
                    <a:lnTo>
                      <a:pt x="642" y="46"/>
                    </a:lnTo>
                    <a:lnTo>
                      <a:pt x="640" y="47"/>
                    </a:lnTo>
                    <a:lnTo>
                      <a:pt x="637" y="49"/>
                    </a:lnTo>
                    <a:lnTo>
                      <a:pt x="636" y="49"/>
                    </a:lnTo>
                    <a:lnTo>
                      <a:pt x="633" y="50"/>
                    </a:lnTo>
                    <a:lnTo>
                      <a:pt x="630" y="53"/>
                    </a:lnTo>
                    <a:lnTo>
                      <a:pt x="627" y="55"/>
                    </a:lnTo>
                    <a:lnTo>
                      <a:pt x="625" y="55"/>
                    </a:lnTo>
                    <a:lnTo>
                      <a:pt x="622" y="56"/>
                    </a:lnTo>
                    <a:lnTo>
                      <a:pt x="619" y="59"/>
                    </a:lnTo>
                    <a:lnTo>
                      <a:pt x="617" y="61"/>
                    </a:lnTo>
                    <a:lnTo>
                      <a:pt x="615" y="62"/>
                    </a:lnTo>
                    <a:lnTo>
                      <a:pt x="614" y="62"/>
                    </a:lnTo>
                    <a:lnTo>
                      <a:pt x="612" y="64"/>
                    </a:lnTo>
                    <a:lnTo>
                      <a:pt x="609" y="65"/>
                    </a:lnTo>
                    <a:lnTo>
                      <a:pt x="608" y="67"/>
                    </a:lnTo>
                    <a:lnTo>
                      <a:pt x="608" y="68"/>
                    </a:lnTo>
                    <a:lnTo>
                      <a:pt x="605" y="68"/>
                    </a:lnTo>
                    <a:lnTo>
                      <a:pt x="602" y="71"/>
                    </a:lnTo>
                    <a:lnTo>
                      <a:pt x="599" y="74"/>
                    </a:lnTo>
                    <a:lnTo>
                      <a:pt x="596" y="77"/>
                    </a:lnTo>
                    <a:lnTo>
                      <a:pt x="594" y="78"/>
                    </a:lnTo>
                    <a:lnTo>
                      <a:pt x="593" y="81"/>
                    </a:lnTo>
                    <a:lnTo>
                      <a:pt x="590" y="84"/>
                    </a:lnTo>
                    <a:lnTo>
                      <a:pt x="587" y="87"/>
                    </a:lnTo>
                    <a:lnTo>
                      <a:pt x="585" y="89"/>
                    </a:lnTo>
                    <a:lnTo>
                      <a:pt x="584" y="92"/>
                    </a:lnTo>
                    <a:lnTo>
                      <a:pt x="581" y="95"/>
                    </a:lnTo>
                    <a:lnTo>
                      <a:pt x="579" y="96"/>
                    </a:lnTo>
                    <a:lnTo>
                      <a:pt x="578" y="99"/>
                    </a:lnTo>
                    <a:lnTo>
                      <a:pt x="575" y="102"/>
                    </a:lnTo>
                    <a:lnTo>
                      <a:pt x="574" y="105"/>
                    </a:lnTo>
                    <a:lnTo>
                      <a:pt x="572" y="107"/>
                    </a:lnTo>
                    <a:lnTo>
                      <a:pt x="572" y="108"/>
                    </a:lnTo>
                    <a:lnTo>
                      <a:pt x="571" y="111"/>
                    </a:lnTo>
                    <a:lnTo>
                      <a:pt x="568" y="114"/>
                    </a:lnTo>
                    <a:lnTo>
                      <a:pt x="566" y="117"/>
                    </a:lnTo>
                    <a:lnTo>
                      <a:pt x="566" y="118"/>
                    </a:lnTo>
                    <a:lnTo>
                      <a:pt x="565" y="120"/>
                    </a:lnTo>
                    <a:lnTo>
                      <a:pt x="563" y="123"/>
                    </a:lnTo>
                    <a:lnTo>
                      <a:pt x="563" y="124"/>
                    </a:lnTo>
                    <a:lnTo>
                      <a:pt x="562" y="126"/>
                    </a:lnTo>
                    <a:lnTo>
                      <a:pt x="560" y="129"/>
                    </a:lnTo>
                    <a:lnTo>
                      <a:pt x="560" y="130"/>
                    </a:lnTo>
                    <a:lnTo>
                      <a:pt x="559" y="132"/>
                    </a:lnTo>
                    <a:lnTo>
                      <a:pt x="557" y="135"/>
                    </a:lnTo>
                    <a:lnTo>
                      <a:pt x="557" y="136"/>
                    </a:lnTo>
                    <a:lnTo>
                      <a:pt x="556" y="138"/>
                    </a:lnTo>
                    <a:lnTo>
                      <a:pt x="556" y="139"/>
                    </a:lnTo>
                    <a:lnTo>
                      <a:pt x="554" y="142"/>
                    </a:lnTo>
                    <a:lnTo>
                      <a:pt x="554" y="144"/>
                    </a:lnTo>
                    <a:lnTo>
                      <a:pt x="553" y="145"/>
                    </a:lnTo>
                    <a:lnTo>
                      <a:pt x="553" y="147"/>
                    </a:lnTo>
                    <a:lnTo>
                      <a:pt x="551" y="150"/>
                    </a:lnTo>
                    <a:lnTo>
                      <a:pt x="551" y="152"/>
                    </a:lnTo>
                    <a:lnTo>
                      <a:pt x="550" y="154"/>
                    </a:lnTo>
                    <a:lnTo>
                      <a:pt x="550" y="155"/>
                    </a:lnTo>
                    <a:lnTo>
                      <a:pt x="548" y="157"/>
                    </a:lnTo>
                    <a:lnTo>
                      <a:pt x="548" y="163"/>
                    </a:lnTo>
                    <a:lnTo>
                      <a:pt x="547" y="164"/>
                    </a:lnTo>
                    <a:lnTo>
                      <a:pt x="547" y="192"/>
                    </a:lnTo>
                    <a:lnTo>
                      <a:pt x="548" y="194"/>
                    </a:lnTo>
                    <a:lnTo>
                      <a:pt x="548" y="207"/>
                    </a:lnTo>
                    <a:lnTo>
                      <a:pt x="550" y="210"/>
                    </a:lnTo>
                    <a:lnTo>
                      <a:pt x="550" y="229"/>
                    </a:lnTo>
                    <a:lnTo>
                      <a:pt x="548" y="229"/>
                    </a:lnTo>
                    <a:lnTo>
                      <a:pt x="548" y="234"/>
                    </a:lnTo>
                    <a:lnTo>
                      <a:pt x="547" y="234"/>
                    </a:lnTo>
                    <a:lnTo>
                      <a:pt x="547" y="237"/>
                    </a:lnTo>
                    <a:lnTo>
                      <a:pt x="545" y="237"/>
                    </a:lnTo>
                    <a:lnTo>
                      <a:pt x="545" y="238"/>
                    </a:lnTo>
                    <a:lnTo>
                      <a:pt x="544" y="240"/>
                    </a:lnTo>
                    <a:lnTo>
                      <a:pt x="544" y="241"/>
                    </a:lnTo>
                    <a:lnTo>
                      <a:pt x="542" y="241"/>
                    </a:lnTo>
                    <a:lnTo>
                      <a:pt x="542" y="243"/>
                    </a:lnTo>
                    <a:lnTo>
                      <a:pt x="539" y="243"/>
                    </a:lnTo>
                    <a:lnTo>
                      <a:pt x="539" y="244"/>
                    </a:lnTo>
                    <a:lnTo>
                      <a:pt x="528" y="244"/>
                    </a:lnTo>
                    <a:lnTo>
                      <a:pt x="526" y="243"/>
                    </a:lnTo>
                    <a:lnTo>
                      <a:pt x="523" y="243"/>
                    </a:lnTo>
                    <a:lnTo>
                      <a:pt x="522" y="241"/>
                    </a:lnTo>
                    <a:lnTo>
                      <a:pt x="519" y="241"/>
                    </a:lnTo>
                    <a:lnTo>
                      <a:pt x="517" y="240"/>
                    </a:lnTo>
                    <a:lnTo>
                      <a:pt x="516" y="240"/>
                    </a:lnTo>
                    <a:lnTo>
                      <a:pt x="514" y="238"/>
                    </a:lnTo>
                    <a:lnTo>
                      <a:pt x="513" y="238"/>
                    </a:lnTo>
                    <a:lnTo>
                      <a:pt x="513" y="237"/>
                    </a:lnTo>
                    <a:lnTo>
                      <a:pt x="510" y="237"/>
                    </a:lnTo>
                    <a:lnTo>
                      <a:pt x="508" y="235"/>
                    </a:lnTo>
                    <a:lnTo>
                      <a:pt x="507" y="235"/>
                    </a:lnTo>
                    <a:lnTo>
                      <a:pt x="507" y="234"/>
                    </a:lnTo>
                    <a:lnTo>
                      <a:pt x="505" y="234"/>
                    </a:lnTo>
                    <a:lnTo>
                      <a:pt x="504" y="232"/>
                    </a:lnTo>
                    <a:lnTo>
                      <a:pt x="502" y="232"/>
                    </a:lnTo>
                    <a:lnTo>
                      <a:pt x="499" y="229"/>
                    </a:lnTo>
                    <a:lnTo>
                      <a:pt x="498" y="229"/>
                    </a:lnTo>
                    <a:lnTo>
                      <a:pt x="496" y="228"/>
                    </a:lnTo>
                    <a:lnTo>
                      <a:pt x="495" y="228"/>
                    </a:lnTo>
                    <a:lnTo>
                      <a:pt x="492" y="225"/>
                    </a:lnTo>
                    <a:lnTo>
                      <a:pt x="491" y="225"/>
                    </a:lnTo>
                    <a:lnTo>
                      <a:pt x="489" y="224"/>
                    </a:lnTo>
                    <a:lnTo>
                      <a:pt x="488" y="224"/>
                    </a:lnTo>
                    <a:lnTo>
                      <a:pt x="488" y="222"/>
                    </a:lnTo>
                    <a:lnTo>
                      <a:pt x="485" y="222"/>
                    </a:lnTo>
                    <a:lnTo>
                      <a:pt x="483" y="221"/>
                    </a:lnTo>
                    <a:lnTo>
                      <a:pt x="482" y="221"/>
                    </a:lnTo>
                    <a:lnTo>
                      <a:pt x="482" y="219"/>
                    </a:lnTo>
                    <a:lnTo>
                      <a:pt x="479" y="219"/>
                    </a:lnTo>
                    <a:lnTo>
                      <a:pt x="477" y="218"/>
                    </a:lnTo>
                    <a:lnTo>
                      <a:pt x="476" y="218"/>
                    </a:lnTo>
                    <a:lnTo>
                      <a:pt x="474" y="216"/>
                    </a:lnTo>
                    <a:lnTo>
                      <a:pt x="471" y="216"/>
                    </a:lnTo>
                    <a:lnTo>
                      <a:pt x="471" y="215"/>
                    </a:lnTo>
                    <a:lnTo>
                      <a:pt x="468" y="215"/>
                    </a:lnTo>
                    <a:lnTo>
                      <a:pt x="467" y="213"/>
                    </a:lnTo>
                    <a:lnTo>
                      <a:pt x="464" y="213"/>
                    </a:lnTo>
                    <a:lnTo>
                      <a:pt x="462" y="212"/>
                    </a:lnTo>
                    <a:lnTo>
                      <a:pt x="459" y="212"/>
                    </a:lnTo>
                    <a:lnTo>
                      <a:pt x="458" y="210"/>
                    </a:lnTo>
                    <a:lnTo>
                      <a:pt x="453" y="210"/>
                    </a:lnTo>
                    <a:lnTo>
                      <a:pt x="453" y="209"/>
                    </a:lnTo>
                    <a:lnTo>
                      <a:pt x="448" y="209"/>
                    </a:lnTo>
                    <a:lnTo>
                      <a:pt x="448" y="207"/>
                    </a:lnTo>
                    <a:lnTo>
                      <a:pt x="439" y="207"/>
                    </a:lnTo>
                    <a:lnTo>
                      <a:pt x="437" y="206"/>
                    </a:lnTo>
                    <a:lnTo>
                      <a:pt x="430" y="206"/>
                    </a:lnTo>
                    <a:lnTo>
                      <a:pt x="430" y="207"/>
                    </a:lnTo>
                    <a:lnTo>
                      <a:pt x="421" y="207"/>
                    </a:lnTo>
                    <a:lnTo>
                      <a:pt x="421" y="209"/>
                    </a:lnTo>
                    <a:lnTo>
                      <a:pt x="418" y="209"/>
                    </a:lnTo>
                    <a:lnTo>
                      <a:pt x="416" y="210"/>
                    </a:lnTo>
                    <a:lnTo>
                      <a:pt x="413" y="210"/>
                    </a:lnTo>
                    <a:lnTo>
                      <a:pt x="413" y="212"/>
                    </a:lnTo>
                    <a:lnTo>
                      <a:pt x="411" y="212"/>
                    </a:lnTo>
                    <a:lnTo>
                      <a:pt x="411" y="213"/>
                    </a:lnTo>
                    <a:lnTo>
                      <a:pt x="408" y="213"/>
                    </a:lnTo>
                    <a:lnTo>
                      <a:pt x="406" y="215"/>
                    </a:lnTo>
                    <a:lnTo>
                      <a:pt x="405" y="215"/>
                    </a:lnTo>
                    <a:lnTo>
                      <a:pt x="403" y="216"/>
                    </a:lnTo>
                    <a:lnTo>
                      <a:pt x="402" y="216"/>
                    </a:lnTo>
                    <a:lnTo>
                      <a:pt x="400" y="218"/>
                    </a:lnTo>
                    <a:lnTo>
                      <a:pt x="399" y="218"/>
                    </a:lnTo>
                    <a:lnTo>
                      <a:pt x="397" y="219"/>
                    </a:lnTo>
                    <a:lnTo>
                      <a:pt x="396" y="219"/>
                    </a:lnTo>
                    <a:lnTo>
                      <a:pt x="396" y="221"/>
                    </a:lnTo>
                    <a:lnTo>
                      <a:pt x="393" y="221"/>
                    </a:lnTo>
                    <a:lnTo>
                      <a:pt x="393" y="222"/>
                    </a:lnTo>
                    <a:lnTo>
                      <a:pt x="390" y="222"/>
                    </a:lnTo>
                    <a:lnTo>
                      <a:pt x="388" y="224"/>
                    </a:lnTo>
                    <a:lnTo>
                      <a:pt x="385" y="224"/>
                    </a:lnTo>
                    <a:lnTo>
                      <a:pt x="385" y="225"/>
                    </a:lnTo>
                    <a:lnTo>
                      <a:pt x="381" y="225"/>
                    </a:lnTo>
                    <a:lnTo>
                      <a:pt x="379" y="226"/>
                    </a:lnTo>
                    <a:lnTo>
                      <a:pt x="376" y="226"/>
                    </a:lnTo>
                    <a:lnTo>
                      <a:pt x="375" y="228"/>
                    </a:lnTo>
                    <a:lnTo>
                      <a:pt x="370" y="228"/>
                    </a:lnTo>
                    <a:lnTo>
                      <a:pt x="370" y="229"/>
                    </a:lnTo>
                    <a:lnTo>
                      <a:pt x="368" y="229"/>
                    </a:lnTo>
                    <a:lnTo>
                      <a:pt x="366" y="231"/>
                    </a:lnTo>
                    <a:lnTo>
                      <a:pt x="363" y="231"/>
                    </a:lnTo>
                    <a:lnTo>
                      <a:pt x="362" y="232"/>
                    </a:lnTo>
                    <a:lnTo>
                      <a:pt x="357" y="232"/>
                    </a:lnTo>
                    <a:lnTo>
                      <a:pt x="356" y="234"/>
                    </a:lnTo>
                    <a:lnTo>
                      <a:pt x="351" y="234"/>
                    </a:lnTo>
                    <a:lnTo>
                      <a:pt x="351" y="235"/>
                    </a:lnTo>
                    <a:lnTo>
                      <a:pt x="344" y="235"/>
                    </a:lnTo>
                    <a:lnTo>
                      <a:pt x="342" y="237"/>
                    </a:lnTo>
                    <a:lnTo>
                      <a:pt x="335" y="237"/>
                    </a:lnTo>
                    <a:lnTo>
                      <a:pt x="333" y="235"/>
                    </a:lnTo>
                    <a:lnTo>
                      <a:pt x="330" y="235"/>
                    </a:lnTo>
                    <a:lnTo>
                      <a:pt x="330" y="234"/>
                    </a:lnTo>
                    <a:lnTo>
                      <a:pt x="329" y="234"/>
                    </a:lnTo>
                    <a:lnTo>
                      <a:pt x="329" y="232"/>
                    </a:lnTo>
                    <a:lnTo>
                      <a:pt x="328" y="232"/>
                    </a:lnTo>
                    <a:lnTo>
                      <a:pt x="328" y="229"/>
                    </a:lnTo>
                    <a:lnTo>
                      <a:pt x="326" y="229"/>
                    </a:lnTo>
                    <a:lnTo>
                      <a:pt x="326" y="225"/>
                    </a:lnTo>
                    <a:lnTo>
                      <a:pt x="325" y="224"/>
                    </a:lnTo>
                    <a:lnTo>
                      <a:pt x="325" y="210"/>
                    </a:lnTo>
                    <a:lnTo>
                      <a:pt x="323" y="209"/>
                    </a:lnTo>
                    <a:lnTo>
                      <a:pt x="323" y="203"/>
                    </a:lnTo>
                    <a:lnTo>
                      <a:pt x="325" y="201"/>
                    </a:lnTo>
                    <a:lnTo>
                      <a:pt x="325" y="191"/>
                    </a:lnTo>
                    <a:lnTo>
                      <a:pt x="326" y="189"/>
                    </a:lnTo>
                    <a:lnTo>
                      <a:pt x="326" y="178"/>
                    </a:lnTo>
                    <a:lnTo>
                      <a:pt x="328" y="178"/>
                    </a:lnTo>
                    <a:lnTo>
                      <a:pt x="328" y="169"/>
                    </a:lnTo>
                    <a:lnTo>
                      <a:pt x="326" y="167"/>
                    </a:lnTo>
                    <a:lnTo>
                      <a:pt x="326" y="160"/>
                    </a:lnTo>
                    <a:lnTo>
                      <a:pt x="325" y="158"/>
                    </a:lnTo>
                    <a:lnTo>
                      <a:pt x="325" y="154"/>
                    </a:lnTo>
                    <a:lnTo>
                      <a:pt x="323" y="152"/>
                    </a:lnTo>
                    <a:lnTo>
                      <a:pt x="323" y="150"/>
                    </a:lnTo>
                    <a:lnTo>
                      <a:pt x="322" y="150"/>
                    </a:lnTo>
                    <a:lnTo>
                      <a:pt x="322" y="147"/>
                    </a:lnTo>
                    <a:lnTo>
                      <a:pt x="320" y="147"/>
                    </a:lnTo>
                    <a:lnTo>
                      <a:pt x="320" y="144"/>
                    </a:lnTo>
                    <a:lnTo>
                      <a:pt x="319" y="144"/>
                    </a:lnTo>
                    <a:lnTo>
                      <a:pt x="319" y="141"/>
                    </a:lnTo>
                    <a:lnTo>
                      <a:pt x="317" y="141"/>
                    </a:lnTo>
                    <a:lnTo>
                      <a:pt x="317" y="139"/>
                    </a:lnTo>
                    <a:lnTo>
                      <a:pt x="316" y="138"/>
                    </a:lnTo>
                    <a:lnTo>
                      <a:pt x="316" y="136"/>
                    </a:lnTo>
                    <a:lnTo>
                      <a:pt x="314" y="135"/>
                    </a:lnTo>
                    <a:lnTo>
                      <a:pt x="314" y="133"/>
                    </a:lnTo>
                    <a:lnTo>
                      <a:pt x="313" y="133"/>
                    </a:lnTo>
                    <a:lnTo>
                      <a:pt x="313" y="130"/>
                    </a:lnTo>
                    <a:lnTo>
                      <a:pt x="311" y="130"/>
                    </a:lnTo>
                    <a:lnTo>
                      <a:pt x="311" y="129"/>
                    </a:lnTo>
                    <a:lnTo>
                      <a:pt x="310" y="127"/>
                    </a:lnTo>
                    <a:lnTo>
                      <a:pt x="310" y="126"/>
                    </a:lnTo>
                    <a:lnTo>
                      <a:pt x="308" y="126"/>
                    </a:lnTo>
                    <a:lnTo>
                      <a:pt x="308" y="123"/>
                    </a:lnTo>
                    <a:lnTo>
                      <a:pt x="307" y="123"/>
                    </a:lnTo>
                    <a:lnTo>
                      <a:pt x="307" y="121"/>
                    </a:lnTo>
                    <a:lnTo>
                      <a:pt x="305" y="120"/>
                    </a:lnTo>
                    <a:lnTo>
                      <a:pt x="305" y="118"/>
                    </a:lnTo>
                    <a:lnTo>
                      <a:pt x="304" y="118"/>
                    </a:lnTo>
                    <a:lnTo>
                      <a:pt x="304" y="117"/>
                    </a:lnTo>
                    <a:lnTo>
                      <a:pt x="301" y="114"/>
                    </a:lnTo>
                    <a:lnTo>
                      <a:pt x="301" y="113"/>
                    </a:lnTo>
                    <a:lnTo>
                      <a:pt x="298" y="110"/>
                    </a:lnTo>
                    <a:lnTo>
                      <a:pt x="298" y="108"/>
                    </a:lnTo>
                    <a:lnTo>
                      <a:pt x="295" y="105"/>
                    </a:lnTo>
                    <a:lnTo>
                      <a:pt x="293" y="104"/>
                    </a:lnTo>
                    <a:lnTo>
                      <a:pt x="293" y="102"/>
                    </a:lnTo>
                    <a:lnTo>
                      <a:pt x="292" y="102"/>
                    </a:lnTo>
                    <a:lnTo>
                      <a:pt x="292" y="101"/>
                    </a:lnTo>
                    <a:lnTo>
                      <a:pt x="289" y="98"/>
                    </a:lnTo>
                    <a:lnTo>
                      <a:pt x="286" y="95"/>
                    </a:lnTo>
                    <a:lnTo>
                      <a:pt x="283" y="92"/>
                    </a:lnTo>
                    <a:lnTo>
                      <a:pt x="283" y="90"/>
                    </a:lnTo>
                    <a:lnTo>
                      <a:pt x="282" y="90"/>
                    </a:lnTo>
                    <a:lnTo>
                      <a:pt x="279" y="87"/>
                    </a:lnTo>
                    <a:lnTo>
                      <a:pt x="276" y="84"/>
                    </a:lnTo>
                    <a:lnTo>
                      <a:pt x="273" y="81"/>
                    </a:lnTo>
                    <a:lnTo>
                      <a:pt x="271" y="80"/>
                    </a:lnTo>
                    <a:lnTo>
                      <a:pt x="268" y="78"/>
                    </a:lnTo>
                    <a:lnTo>
                      <a:pt x="265" y="75"/>
                    </a:lnTo>
                    <a:lnTo>
                      <a:pt x="262" y="73"/>
                    </a:lnTo>
                    <a:lnTo>
                      <a:pt x="261" y="71"/>
                    </a:lnTo>
                    <a:lnTo>
                      <a:pt x="259" y="68"/>
                    </a:lnTo>
                    <a:lnTo>
                      <a:pt x="256" y="67"/>
                    </a:lnTo>
                    <a:lnTo>
                      <a:pt x="253" y="64"/>
                    </a:lnTo>
                    <a:lnTo>
                      <a:pt x="250" y="62"/>
                    </a:lnTo>
                    <a:lnTo>
                      <a:pt x="247" y="59"/>
                    </a:lnTo>
                    <a:lnTo>
                      <a:pt x="246" y="56"/>
                    </a:lnTo>
                    <a:lnTo>
                      <a:pt x="243" y="55"/>
                    </a:lnTo>
                    <a:lnTo>
                      <a:pt x="242" y="53"/>
                    </a:lnTo>
                    <a:lnTo>
                      <a:pt x="239" y="52"/>
                    </a:lnTo>
                    <a:lnTo>
                      <a:pt x="233" y="46"/>
                    </a:lnTo>
                    <a:lnTo>
                      <a:pt x="231" y="44"/>
                    </a:lnTo>
                    <a:lnTo>
                      <a:pt x="228" y="43"/>
                    </a:lnTo>
                    <a:lnTo>
                      <a:pt x="225" y="40"/>
                    </a:lnTo>
                    <a:lnTo>
                      <a:pt x="222" y="38"/>
                    </a:lnTo>
                    <a:lnTo>
                      <a:pt x="221" y="37"/>
                    </a:lnTo>
                    <a:lnTo>
                      <a:pt x="218" y="36"/>
                    </a:lnTo>
                    <a:lnTo>
                      <a:pt x="216" y="34"/>
                    </a:lnTo>
                    <a:lnTo>
                      <a:pt x="213" y="33"/>
                    </a:lnTo>
                    <a:lnTo>
                      <a:pt x="210" y="30"/>
                    </a:lnTo>
                    <a:lnTo>
                      <a:pt x="207" y="28"/>
                    </a:lnTo>
                    <a:lnTo>
                      <a:pt x="206" y="27"/>
                    </a:lnTo>
                    <a:lnTo>
                      <a:pt x="203" y="25"/>
                    </a:lnTo>
                    <a:lnTo>
                      <a:pt x="202" y="24"/>
                    </a:lnTo>
                    <a:lnTo>
                      <a:pt x="199" y="24"/>
                    </a:lnTo>
                    <a:lnTo>
                      <a:pt x="196" y="21"/>
                    </a:lnTo>
                    <a:lnTo>
                      <a:pt x="193" y="19"/>
                    </a:lnTo>
                    <a:lnTo>
                      <a:pt x="191" y="19"/>
                    </a:lnTo>
                    <a:lnTo>
                      <a:pt x="190" y="18"/>
                    </a:lnTo>
                    <a:lnTo>
                      <a:pt x="187" y="18"/>
                    </a:lnTo>
                    <a:lnTo>
                      <a:pt x="184" y="16"/>
                    </a:lnTo>
                    <a:lnTo>
                      <a:pt x="182" y="16"/>
                    </a:lnTo>
                    <a:lnTo>
                      <a:pt x="181" y="15"/>
                    </a:lnTo>
                    <a:lnTo>
                      <a:pt x="178" y="15"/>
                    </a:lnTo>
                    <a:lnTo>
                      <a:pt x="176" y="13"/>
                    </a:lnTo>
                    <a:lnTo>
                      <a:pt x="172" y="13"/>
                    </a:lnTo>
                    <a:lnTo>
                      <a:pt x="170" y="12"/>
                    </a:lnTo>
                    <a:lnTo>
                      <a:pt x="165" y="12"/>
                    </a:lnTo>
                    <a:lnTo>
                      <a:pt x="162" y="10"/>
                    </a:lnTo>
                    <a:lnTo>
                      <a:pt x="126" y="10"/>
                    </a:lnTo>
                    <a:lnTo>
                      <a:pt x="123" y="12"/>
                    </a:lnTo>
                    <a:lnTo>
                      <a:pt x="120" y="12"/>
                    </a:lnTo>
                    <a:lnTo>
                      <a:pt x="117" y="13"/>
                    </a:lnTo>
                    <a:lnTo>
                      <a:pt x="114" y="13"/>
                    </a:lnTo>
                    <a:lnTo>
                      <a:pt x="111" y="15"/>
                    </a:lnTo>
                    <a:lnTo>
                      <a:pt x="108" y="15"/>
                    </a:lnTo>
                    <a:lnTo>
                      <a:pt x="107" y="16"/>
                    </a:lnTo>
                    <a:lnTo>
                      <a:pt x="104" y="16"/>
                    </a:lnTo>
                    <a:lnTo>
                      <a:pt x="102" y="18"/>
                    </a:lnTo>
                    <a:lnTo>
                      <a:pt x="101" y="18"/>
                    </a:lnTo>
                    <a:lnTo>
                      <a:pt x="99" y="19"/>
                    </a:lnTo>
                    <a:lnTo>
                      <a:pt x="96" y="21"/>
                    </a:lnTo>
                    <a:lnTo>
                      <a:pt x="95" y="21"/>
                    </a:lnTo>
                    <a:lnTo>
                      <a:pt x="95" y="22"/>
                    </a:lnTo>
                    <a:lnTo>
                      <a:pt x="92" y="22"/>
                    </a:lnTo>
                    <a:lnTo>
                      <a:pt x="89" y="25"/>
                    </a:lnTo>
                    <a:lnTo>
                      <a:pt x="87" y="25"/>
                    </a:lnTo>
                    <a:lnTo>
                      <a:pt x="84" y="27"/>
                    </a:lnTo>
                    <a:lnTo>
                      <a:pt x="82" y="30"/>
                    </a:lnTo>
                    <a:lnTo>
                      <a:pt x="80" y="31"/>
                    </a:lnTo>
                    <a:lnTo>
                      <a:pt x="77" y="33"/>
                    </a:lnTo>
                    <a:lnTo>
                      <a:pt x="74" y="36"/>
                    </a:lnTo>
                    <a:lnTo>
                      <a:pt x="73" y="37"/>
                    </a:lnTo>
                    <a:lnTo>
                      <a:pt x="70" y="38"/>
                    </a:lnTo>
                    <a:lnTo>
                      <a:pt x="68" y="41"/>
                    </a:lnTo>
                    <a:lnTo>
                      <a:pt x="65" y="44"/>
                    </a:lnTo>
                    <a:lnTo>
                      <a:pt x="62" y="46"/>
                    </a:lnTo>
                    <a:lnTo>
                      <a:pt x="61" y="47"/>
                    </a:lnTo>
                    <a:lnTo>
                      <a:pt x="59" y="50"/>
                    </a:lnTo>
                    <a:lnTo>
                      <a:pt x="53" y="56"/>
                    </a:lnTo>
                    <a:lnTo>
                      <a:pt x="50" y="59"/>
                    </a:lnTo>
                    <a:lnTo>
                      <a:pt x="49" y="62"/>
                    </a:lnTo>
                    <a:lnTo>
                      <a:pt x="47" y="64"/>
                    </a:lnTo>
                    <a:lnTo>
                      <a:pt x="46" y="67"/>
                    </a:lnTo>
                    <a:lnTo>
                      <a:pt x="43" y="68"/>
                    </a:lnTo>
                    <a:lnTo>
                      <a:pt x="41" y="70"/>
                    </a:lnTo>
                    <a:lnTo>
                      <a:pt x="40" y="73"/>
                    </a:lnTo>
                    <a:lnTo>
                      <a:pt x="39" y="74"/>
                    </a:lnTo>
                    <a:lnTo>
                      <a:pt x="37" y="77"/>
                    </a:lnTo>
                    <a:lnTo>
                      <a:pt x="34" y="80"/>
                    </a:lnTo>
                    <a:lnTo>
                      <a:pt x="33" y="83"/>
                    </a:lnTo>
                    <a:lnTo>
                      <a:pt x="31" y="84"/>
                    </a:lnTo>
                    <a:lnTo>
                      <a:pt x="31" y="87"/>
                    </a:lnTo>
                    <a:lnTo>
                      <a:pt x="28" y="90"/>
                    </a:lnTo>
                    <a:lnTo>
                      <a:pt x="27" y="93"/>
                    </a:lnTo>
                    <a:lnTo>
                      <a:pt x="25" y="95"/>
                    </a:lnTo>
                    <a:lnTo>
                      <a:pt x="24" y="98"/>
                    </a:lnTo>
                    <a:lnTo>
                      <a:pt x="24" y="99"/>
                    </a:lnTo>
                    <a:lnTo>
                      <a:pt x="22" y="101"/>
                    </a:lnTo>
                    <a:lnTo>
                      <a:pt x="21" y="104"/>
                    </a:lnTo>
                    <a:lnTo>
                      <a:pt x="21" y="107"/>
                    </a:lnTo>
                    <a:lnTo>
                      <a:pt x="18" y="110"/>
                    </a:lnTo>
                    <a:lnTo>
                      <a:pt x="18" y="111"/>
                    </a:lnTo>
                    <a:lnTo>
                      <a:pt x="16" y="114"/>
                    </a:lnTo>
                    <a:lnTo>
                      <a:pt x="16" y="117"/>
                    </a:lnTo>
                    <a:lnTo>
                      <a:pt x="15" y="118"/>
                    </a:lnTo>
                    <a:lnTo>
                      <a:pt x="15" y="123"/>
                    </a:lnTo>
                    <a:lnTo>
                      <a:pt x="13" y="124"/>
                    </a:lnTo>
                    <a:lnTo>
                      <a:pt x="13" y="130"/>
                    </a:lnTo>
                    <a:lnTo>
                      <a:pt x="12" y="132"/>
                    </a:lnTo>
                    <a:lnTo>
                      <a:pt x="12" y="170"/>
                    </a:lnTo>
                    <a:lnTo>
                      <a:pt x="13" y="173"/>
                    </a:lnTo>
                    <a:lnTo>
                      <a:pt x="13" y="182"/>
                    </a:lnTo>
                    <a:lnTo>
                      <a:pt x="15" y="184"/>
                    </a:lnTo>
                    <a:lnTo>
                      <a:pt x="15" y="194"/>
                    </a:lnTo>
                    <a:lnTo>
                      <a:pt x="16" y="195"/>
                    </a:lnTo>
                    <a:lnTo>
                      <a:pt x="16" y="203"/>
                    </a:lnTo>
                    <a:lnTo>
                      <a:pt x="18" y="204"/>
                    </a:lnTo>
                    <a:lnTo>
                      <a:pt x="18" y="210"/>
                    </a:lnTo>
                    <a:lnTo>
                      <a:pt x="19" y="212"/>
                    </a:lnTo>
                    <a:lnTo>
                      <a:pt x="19" y="219"/>
                    </a:lnTo>
                    <a:lnTo>
                      <a:pt x="21" y="221"/>
                    </a:lnTo>
                    <a:lnTo>
                      <a:pt x="21" y="222"/>
                    </a:lnTo>
                    <a:lnTo>
                      <a:pt x="22" y="225"/>
                    </a:lnTo>
                    <a:lnTo>
                      <a:pt x="22" y="229"/>
                    </a:lnTo>
                    <a:lnTo>
                      <a:pt x="24" y="231"/>
                    </a:lnTo>
                    <a:lnTo>
                      <a:pt x="24" y="235"/>
                    </a:lnTo>
                    <a:lnTo>
                      <a:pt x="25" y="237"/>
                    </a:lnTo>
                    <a:lnTo>
                      <a:pt x="25" y="238"/>
                    </a:lnTo>
                    <a:lnTo>
                      <a:pt x="27" y="241"/>
                    </a:lnTo>
                    <a:lnTo>
                      <a:pt x="27" y="243"/>
                    </a:lnTo>
                    <a:lnTo>
                      <a:pt x="28" y="244"/>
                    </a:lnTo>
                    <a:lnTo>
                      <a:pt x="28" y="249"/>
                    </a:lnTo>
                    <a:lnTo>
                      <a:pt x="30" y="250"/>
                    </a:lnTo>
                    <a:lnTo>
                      <a:pt x="30" y="253"/>
                    </a:lnTo>
                    <a:lnTo>
                      <a:pt x="31" y="255"/>
                    </a:lnTo>
                    <a:lnTo>
                      <a:pt x="31" y="256"/>
                    </a:lnTo>
                    <a:lnTo>
                      <a:pt x="33" y="259"/>
                    </a:lnTo>
                    <a:lnTo>
                      <a:pt x="33" y="261"/>
                    </a:lnTo>
                    <a:lnTo>
                      <a:pt x="34" y="262"/>
                    </a:lnTo>
                    <a:lnTo>
                      <a:pt x="34" y="263"/>
                    </a:lnTo>
                    <a:lnTo>
                      <a:pt x="36" y="265"/>
                    </a:lnTo>
                    <a:lnTo>
                      <a:pt x="36" y="268"/>
                    </a:lnTo>
                    <a:lnTo>
                      <a:pt x="37" y="269"/>
                    </a:lnTo>
                    <a:lnTo>
                      <a:pt x="37" y="271"/>
                    </a:lnTo>
                    <a:lnTo>
                      <a:pt x="39" y="272"/>
                    </a:lnTo>
                    <a:lnTo>
                      <a:pt x="39" y="274"/>
                    </a:lnTo>
                    <a:lnTo>
                      <a:pt x="41" y="277"/>
                    </a:lnTo>
                    <a:lnTo>
                      <a:pt x="41" y="278"/>
                    </a:lnTo>
                    <a:lnTo>
                      <a:pt x="43" y="280"/>
                    </a:lnTo>
                    <a:lnTo>
                      <a:pt x="43" y="281"/>
                    </a:lnTo>
                    <a:lnTo>
                      <a:pt x="46" y="284"/>
                    </a:lnTo>
                    <a:lnTo>
                      <a:pt x="46" y="286"/>
                    </a:lnTo>
                    <a:lnTo>
                      <a:pt x="47" y="287"/>
                    </a:lnTo>
                    <a:lnTo>
                      <a:pt x="47" y="289"/>
                    </a:lnTo>
                    <a:lnTo>
                      <a:pt x="49" y="290"/>
                    </a:lnTo>
                    <a:lnTo>
                      <a:pt x="50" y="290"/>
                    </a:lnTo>
                    <a:lnTo>
                      <a:pt x="50" y="292"/>
                    </a:lnTo>
                    <a:lnTo>
                      <a:pt x="53" y="295"/>
                    </a:lnTo>
                    <a:lnTo>
                      <a:pt x="56" y="298"/>
                    </a:lnTo>
                    <a:lnTo>
                      <a:pt x="59" y="301"/>
                    </a:lnTo>
                    <a:lnTo>
                      <a:pt x="61" y="301"/>
                    </a:lnTo>
                    <a:lnTo>
                      <a:pt x="61" y="302"/>
                    </a:lnTo>
                    <a:lnTo>
                      <a:pt x="62" y="302"/>
                    </a:lnTo>
                    <a:lnTo>
                      <a:pt x="64" y="303"/>
                    </a:lnTo>
                    <a:lnTo>
                      <a:pt x="65" y="303"/>
                    </a:lnTo>
                    <a:lnTo>
                      <a:pt x="65" y="305"/>
                    </a:lnTo>
                    <a:lnTo>
                      <a:pt x="67" y="305"/>
                    </a:lnTo>
                    <a:lnTo>
                      <a:pt x="68" y="306"/>
                    </a:lnTo>
                    <a:lnTo>
                      <a:pt x="70" y="306"/>
                    </a:lnTo>
                    <a:lnTo>
                      <a:pt x="70" y="308"/>
                    </a:lnTo>
                    <a:lnTo>
                      <a:pt x="71" y="308"/>
                    </a:lnTo>
                    <a:lnTo>
                      <a:pt x="73" y="309"/>
                    </a:lnTo>
                    <a:lnTo>
                      <a:pt x="74" y="309"/>
                    </a:lnTo>
                    <a:lnTo>
                      <a:pt x="74" y="311"/>
                    </a:lnTo>
                    <a:lnTo>
                      <a:pt x="76" y="311"/>
                    </a:lnTo>
                    <a:lnTo>
                      <a:pt x="77" y="312"/>
                    </a:lnTo>
                    <a:lnTo>
                      <a:pt x="79" y="312"/>
                    </a:lnTo>
                    <a:lnTo>
                      <a:pt x="79" y="314"/>
                    </a:lnTo>
                    <a:lnTo>
                      <a:pt x="82" y="314"/>
                    </a:lnTo>
                    <a:lnTo>
                      <a:pt x="84" y="317"/>
                    </a:lnTo>
                    <a:lnTo>
                      <a:pt x="87" y="317"/>
                    </a:lnTo>
                    <a:lnTo>
                      <a:pt x="87" y="318"/>
                    </a:lnTo>
                    <a:lnTo>
                      <a:pt x="89" y="318"/>
                    </a:lnTo>
                    <a:lnTo>
                      <a:pt x="90" y="320"/>
                    </a:lnTo>
                    <a:lnTo>
                      <a:pt x="92" y="320"/>
                    </a:lnTo>
                    <a:lnTo>
                      <a:pt x="93" y="321"/>
                    </a:lnTo>
                    <a:lnTo>
                      <a:pt x="95" y="321"/>
                    </a:lnTo>
                    <a:lnTo>
                      <a:pt x="95" y="323"/>
                    </a:lnTo>
                    <a:lnTo>
                      <a:pt x="98" y="323"/>
                    </a:lnTo>
                    <a:lnTo>
                      <a:pt x="98" y="324"/>
                    </a:lnTo>
                    <a:lnTo>
                      <a:pt x="99" y="324"/>
                    </a:lnTo>
                    <a:lnTo>
                      <a:pt x="101" y="326"/>
                    </a:lnTo>
                    <a:lnTo>
                      <a:pt x="104" y="326"/>
                    </a:lnTo>
                    <a:lnTo>
                      <a:pt x="105" y="327"/>
                    </a:lnTo>
                    <a:lnTo>
                      <a:pt x="107" y="327"/>
                    </a:lnTo>
                    <a:lnTo>
                      <a:pt x="108" y="329"/>
                    </a:lnTo>
                    <a:lnTo>
                      <a:pt x="110" y="329"/>
                    </a:lnTo>
                    <a:lnTo>
                      <a:pt x="111" y="330"/>
                    </a:lnTo>
                    <a:lnTo>
                      <a:pt x="114" y="330"/>
                    </a:lnTo>
                    <a:lnTo>
                      <a:pt x="116" y="332"/>
                    </a:lnTo>
                    <a:lnTo>
                      <a:pt x="119" y="332"/>
                    </a:lnTo>
                    <a:lnTo>
                      <a:pt x="120" y="333"/>
                    </a:lnTo>
                    <a:lnTo>
                      <a:pt x="124" y="333"/>
                    </a:lnTo>
                    <a:lnTo>
                      <a:pt x="126" y="335"/>
                    </a:lnTo>
                    <a:lnTo>
                      <a:pt x="132" y="335"/>
                    </a:lnTo>
                    <a:lnTo>
                      <a:pt x="133" y="336"/>
                    </a:lnTo>
                    <a:lnTo>
                      <a:pt x="139" y="336"/>
                    </a:lnTo>
                    <a:lnTo>
                      <a:pt x="135" y="348"/>
                    </a:lnTo>
                    <a:lnTo>
                      <a:pt x="132" y="348"/>
                    </a:lnTo>
                    <a:lnTo>
                      <a:pt x="129" y="346"/>
                    </a:lnTo>
                    <a:lnTo>
                      <a:pt x="126" y="346"/>
                    </a:lnTo>
                    <a:lnTo>
                      <a:pt x="123" y="345"/>
                    </a:lnTo>
                    <a:lnTo>
                      <a:pt x="120" y="345"/>
                    </a:lnTo>
                    <a:lnTo>
                      <a:pt x="117" y="343"/>
                    </a:lnTo>
                    <a:lnTo>
                      <a:pt x="114" y="343"/>
                    </a:lnTo>
                    <a:lnTo>
                      <a:pt x="111" y="342"/>
                    </a:lnTo>
                    <a:lnTo>
                      <a:pt x="108" y="342"/>
                    </a:lnTo>
                    <a:lnTo>
                      <a:pt x="102" y="339"/>
                    </a:lnTo>
                    <a:lnTo>
                      <a:pt x="101" y="339"/>
                    </a:lnTo>
                    <a:lnTo>
                      <a:pt x="95" y="336"/>
                    </a:lnTo>
                    <a:lnTo>
                      <a:pt x="92" y="336"/>
                    </a:lnTo>
                    <a:lnTo>
                      <a:pt x="90" y="335"/>
                    </a:lnTo>
                    <a:lnTo>
                      <a:pt x="84" y="332"/>
                    </a:lnTo>
                    <a:lnTo>
                      <a:pt x="83" y="330"/>
                    </a:lnTo>
                    <a:lnTo>
                      <a:pt x="77" y="327"/>
                    </a:lnTo>
                    <a:lnTo>
                      <a:pt x="76" y="326"/>
                    </a:lnTo>
                    <a:lnTo>
                      <a:pt x="73" y="324"/>
                    </a:lnTo>
                    <a:lnTo>
                      <a:pt x="71" y="323"/>
                    </a:lnTo>
                    <a:lnTo>
                      <a:pt x="68" y="321"/>
                    </a:lnTo>
                    <a:lnTo>
                      <a:pt x="67" y="320"/>
                    </a:lnTo>
                    <a:lnTo>
                      <a:pt x="64" y="318"/>
                    </a:lnTo>
                    <a:lnTo>
                      <a:pt x="61" y="315"/>
                    </a:lnTo>
                    <a:lnTo>
                      <a:pt x="58" y="314"/>
                    </a:lnTo>
                    <a:lnTo>
                      <a:pt x="56" y="311"/>
                    </a:lnTo>
                    <a:lnTo>
                      <a:pt x="53" y="309"/>
                    </a:lnTo>
                    <a:lnTo>
                      <a:pt x="50" y="306"/>
                    </a:lnTo>
                    <a:lnTo>
                      <a:pt x="49" y="303"/>
                    </a:lnTo>
                    <a:lnTo>
                      <a:pt x="46" y="302"/>
                    </a:lnTo>
                    <a:lnTo>
                      <a:pt x="44" y="301"/>
                    </a:lnTo>
                    <a:lnTo>
                      <a:pt x="43" y="298"/>
                    </a:lnTo>
                    <a:lnTo>
                      <a:pt x="41" y="296"/>
                    </a:lnTo>
                    <a:lnTo>
                      <a:pt x="40" y="293"/>
                    </a:lnTo>
                    <a:lnTo>
                      <a:pt x="39" y="292"/>
                    </a:lnTo>
                    <a:lnTo>
                      <a:pt x="37" y="289"/>
                    </a:lnTo>
                    <a:lnTo>
                      <a:pt x="36" y="287"/>
                    </a:lnTo>
                    <a:lnTo>
                      <a:pt x="34" y="284"/>
                    </a:lnTo>
                    <a:lnTo>
                      <a:pt x="33" y="283"/>
                    </a:lnTo>
                    <a:lnTo>
                      <a:pt x="31" y="280"/>
                    </a:lnTo>
                    <a:lnTo>
                      <a:pt x="30" y="278"/>
                    </a:lnTo>
                    <a:lnTo>
                      <a:pt x="27" y="272"/>
                    </a:lnTo>
                    <a:lnTo>
                      <a:pt x="24" y="266"/>
                    </a:lnTo>
                    <a:lnTo>
                      <a:pt x="21" y="261"/>
                    </a:lnTo>
                    <a:lnTo>
                      <a:pt x="18" y="255"/>
                    </a:lnTo>
                    <a:lnTo>
                      <a:pt x="18" y="252"/>
                    </a:lnTo>
                    <a:lnTo>
                      <a:pt x="16" y="249"/>
                    </a:lnTo>
                    <a:lnTo>
                      <a:pt x="15" y="244"/>
                    </a:lnTo>
                    <a:lnTo>
                      <a:pt x="13" y="241"/>
                    </a:lnTo>
                    <a:lnTo>
                      <a:pt x="13" y="238"/>
                    </a:lnTo>
                    <a:lnTo>
                      <a:pt x="12" y="234"/>
                    </a:lnTo>
                    <a:lnTo>
                      <a:pt x="10" y="231"/>
                    </a:lnTo>
                    <a:lnTo>
                      <a:pt x="10" y="226"/>
                    </a:lnTo>
                    <a:lnTo>
                      <a:pt x="9" y="224"/>
                    </a:lnTo>
                    <a:lnTo>
                      <a:pt x="7" y="219"/>
                    </a:lnTo>
                    <a:lnTo>
                      <a:pt x="7" y="216"/>
                    </a:lnTo>
                    <a:lnTo>
                      <a:pt x="6" y="212"/>
                    </a:lnTo>
                    <a:lnTo>
                      <a:pt x="6" y="209"/>
                    </a:lnTo>
                    <a:lnTo>
                      <a:pt x="4" y="204"/>
                    </a:lnTo>
                    <a:lnTo>
                      <a:pt x="4" y="201"/>
                    </a:lnTo>
                    <a:lnTo>
                      <a:pt x="3" y="197"/>
                    </a:lnTo>
                    <a:lnTo>
                      <a:pt x="3" y="192"/>
                    </a:lnTo>
                    <a:lnTo>
                      <a:pt x="1" y="189"/>
                    </a:lnTo>
                    <a:lnTo>
                      <a:pt x="1" y="178"/>
                    </a:lnTo>
                    <a:lnTo>
                      <a:pt x="0" y="173"/>
                    </a:lnTo>
                    <a:lnTo>
                      <a:pt x="0" y="129"/>
                    </a:lnTo>
                    <a:lnTo>
                      <a:pt x="1" y="126"/>
                    </a:lnTo>
                    <a:lnTo>
                      <a:pt x="1" y="120"/>
                    </a:lnTo>
                    <a:lnTo>
                      <a:pt x="3" y="118"/>
                    </a:lnTo>
                    <a:lnTo>
                      <a:pt x="3" y="113"/>
                    </a:lnTo>
                    <a:lnTo>
                      <a:pt x="6" y="107"/>
                    </a:lnTo>
                    <a:lnTo>
                      <a:pt x="6" y="104"/>
                    </a:lnTo>
                    <a:lnTo>
                      <a:pt x="9" y="98"/>
                    </a:lnTo>
                    <a:lnTo>
                      <a:pt x="9" y="96"/>
                    </a:lnTo>
                    <a:lnTo>
                      <a:pt x="12" y="90"/>
                    </a:lnTo>
                    <a:lnTo>
                      <a:pt x="15" y="84"/>
                    </a:lnTo>
                    <a:lnTo>
                      <a:pt x="16" y="83"/>
                    </a:lnTo>
                    <a:lnTo>
                      <a:pt x="19" y="77"/>
                    </a:lnTo>
                    <a:lnTo>
                      <a:pt x="21" y="74"/>
                    </a:lnTo>
                    <a:lnTo>
                      <a:pt x="22" y="73"/>
                    </a:lnTo>
                    <a:lnTo>
                      <a:pt x="25" y="70"/>
                    </a:lnTo>
                    <a:lnTo>
                      <a:pt x="27" y="67"/>
                    </a:lnTo>
                    <a:lnTo>
                      <a:pt x="28" y="65"/>
                    </a:lnTo>
                    <a:lnTo>
                      <a:pt x="30" y="62"/>
                    </a:lnTo>
                    <a:lnTo>
                      <a:pt x="33" y="61"/>
                    </a:lnTo>
                    <a:lnTo>
                      <a:pt x="36" y="55"/>
                    </a:lnTo>
                    <a:lnTo>
                      <a:pt x="39" y="53"/>
                    </a:lnTo>
                    <a:lnTo>
                      <a:pt x="40" y="50"/>
                    </a:lnTo>
                    <a:lnTo>
                      <a:pt x="43" y="49"/>
                    </a:lnTo>
                    <a:lnTo>
                      <a:pt x="44" y="47"/>
                    </a:lnTo>
                    <a:lnTo>
                      <a:pt x="46" y="44"/>
                    </a:lnTo>
                    <a:lnTo>
                      <a:pt x="49" y="43"/>
                    </a:lnTo>
                    <a:lnTo>
                      <a:pt x="50" y="40"/>
                    </a:lnTo>
                    <a:lnTo>
                      <a:pt x="53" y="38"/>
                    </a:lnTo>
                    <a:lnTo>
                      <a:pt x="55" y="37"/>
                    </a:lnTo>
                    <a:lnTo>
                      <a:pt x="58" y="34"/>
                    </a:lnTo>
                    <a:lnTo>
                      <a:pt x="59" y="33"/>
                    </a:lnTo>
                    <a:lnTo>
                      <a:pt x="62" y="31"/>
                    </a:lnTo>
                    <a:lnTo>
                      <a:pt x="64" y="30"/>
                    </a:lnTo>
                    <a:lnTo>
                      <a:pt x="67" y="28"/>
                    </a:lnTo>
                    <a:lnTo>
                      <a:pt x="68" y="27"/>
                    </a:lnTo>
                    <a:lnTo>
                      <a:pt x="71" y="25"/>
                    </a:lnTo>
                    <a:lnTo>
                      <a:pt x="73" y="24"/>
                    </a:lnTo>
                    <a:lnTo>
                      <a:pt x="76" y="22"/>
                    </a:lnTo>
                    <a:lnTo>
                      <a:pt x="77" y="21"/>
                    </a:lnTo>
                    <a:lnTo>
                      <a:pt x="80" y="19"/>
                    </a:lnTo>
                    <a:lnTo>
                      <a:pt x="82" y="18"/>
                    </a:lnTo>
                    <a:lnTo>
                      <a:pt x="84" y="16"/>
                    </a:lnTo>
                    <a:lnTo>
                      <a:pt x="86" y="16"/>
                    </a:lnTo>
                    <a:lnTo>
                      <a:pt x="89" y="13"/>
                    </a:lnTo>
                    <a:lnTo>
                      <a:pt x="92" y="12"/>
                    </a:lnTo>
                    <a:lnTo>
                      <a:pt x="95" y="12"/>
                    </a:lnTo>
                    <a:lnTo>
                      <a:pt x="96" y="10"/>
                    </a:lnTo>
                    <a:lnTo>
                      <a:pt x="99" y="9"/>
                    </a:lnTo>
                    <a:lnTo>
                      <a:pt x="101" y="9"/>
                    </a:lnTo>
                    <a:lnTo>
                      <a:pt x="104" y="7"/>
                    </a:lnTo>
                    <a:lnTo>
                      <a:pt x="107" y="7"/>
                    </a:lnTo>
                    <a:lnTo>
                      <a:pt x="108" y="6"/>
                    </a:lnTo>
                    <a:lnTo>
                      <a:pt x="111" y="6"/>
                    </a:lnTo>
                    <a:lnTo>
                      <a:pt x="114" y="4"/>
                    </a:lnTo>
                    <a:lnTo>
                      <a:pt x="116" y="4"/>
                    </a:lnTo>
                    <a:lnTo>
                      <a:pt x="119" y="3"/>
                    </a:lnTo>
                    <a:lnTo>
                      <a:pt x="124" y="3"/>
                    </a:lnTo>
                    <a:lnTo>
                      <a:pt x="127" y="1"/>
                    </a:lnTo>
                    <a:lnTo>
                      <a:pt x="138" y="1"/>
                    </a:lnTo>
                    <a:lnTo>
                      <a:pt x="141" y="0"/>
                    </a:lnTo>
                    <a:lnTo>
                      <a:pt x="167" y="0"/>
                    </a:lnTo>
                    <a:lnTo>
                      <a:pt x="170" y="1"/>
                    </a:lnTo>
                    <a:lnTo>
                      <a:pt x="178" y="1"/>
                    </a:lnTo>
                    <a:lnTo>
                      <a:pt x="181" y="3"/>
                    </a:lnTo>
                    <a:lnTo>
                      <a:pt x="185" y="3"/>
                    </a:lnTo>
                    <a:lnTo>
                      <a:pt x="188" y="4"/>
                    </a:lnTo>
                    <a:lnTo>
                      <a:pt x="193" y="4"/>
                    </a:lnTo>
                    <a:lnTo>
                      <a:pt x="196" y="6"/>
                    </a:lnTo>
                    <a:lnTo>
                      <a:pt x="197" y="6"/>
                    </a:lnTo>
                    <a:lnTo>
                      <a:pt x="200" y="7"/>
                    </a:lnTo>
                    <a:lnTo>
                      <a:pt x="203" y="7"/>
                    </a:lnTo>
                    <a:lnTo>
                      <a:pt x="205" y="9"/>
                    </a:lnTo>
                    <a:lnTo>
                      <a:pt x="206" y="9"/>
                    </a:lnTo>
                    <a:lnTo>
                      <a:pt x="209" y="10"/>
                    </a:lnTo>
                    <a:lnTo>
                      <a:pt x="210" y="10"/>
                    </a:lnTo>
                    <a:lnTo>
                      <a:pt x="213" y="12"/>
                    </a:lnTo>
                    <a:lnTo>
                      <a:pt x="215" y="13"/>
                    </a:lnTo>
                    <a:lnTo>
                      <a:pt x="221" y="16"/>
                    </a:lnTo>
                    <a:lnTo>
                      <a:pt x="222" y="16"/>
                    </a:lnTo>
                    <a:lnTo>
                      <a:pt x="225" y="18"/>
                    </a:lnTo>
                    <a:lnTo>
                      <a:pt x="227" y="19"/>
                    </a:lnTo>
                    <a:lnTo>
                      <a:pt x="230" y="21"/>
                    </a:lnTo>
                    <a:lnTo>
                      <a:pt x="231" y="24"/>
                    </a:lnTo>
                    <a:lnTo>
                      <a:pt x="237" y="27"/>
                    </a:lnTo>
                    <a:lnTo>
                      <a:pt x="239" y="28"/>
                    </a:lnTo>
                    <a:lnTo>
                      <a:pt x="242" y="30"/>
                    </a:lnTo>
                    <a:lnTo>
                      <a:pt x="243" y="31"/>
                    </a:lnTo>
                    <a:lnTo>
                      <a:pt x="246" y="34"/>
                    </a:lnTo>
                    <a:lnTo>
                      <a:pt x="247" y="36"/>
                    </a:lnTo>
                    <a:lnTo>
                      <a:pt x="250" y="37"/>
                    </a:lnTo>
                    <a:lnTo>
                      <a:pt x="252" y="40"/>
                    </a:lnTo>
                    <a:lnTo>
                      <a:pt x="255" y="41"/>
                    </a:lnTo>
                    <a:lnTo>
                      <a:pt x="256" y="43"/>
                    </a:lnTo>
                    <a:lnTo>
                      <a:pt x="259" y="46"/>
                    </a:lnTo>
                    <a:lnTo>
                      <a:pt x="261" y="47"/>
                    </a:lnTo>
                    <a:lnTo>
                      <a:pt x="264" y="49"/>
                    </a:lnTo>
                    <a:lnTo>
                      <a:pt x="265" y="52"/>
                    </a:lnTo>
                    <a:lnTo>
                      <a:pt x="267" y="53"/>
                    </a:lnTo>
                    <a:lnTo>
                      <a:pt x="270" y="55"/>
                    </a:lnTo>
                    <a:lnTo>
                      <a:pt x="271" y="58"/>
                    </a:lnTo>
                    <a:lnTo>
                      <a:pt x="274" y="59"/>
                    </a:lnTo>
                    <a:lnTo>
                      <a:pt x="276" y="62"/>
                    </a:lnTo>
                    <a:lnTo>
                      <a:pt x="277" y="64"/>
                    </a:lnTo>
                    <a:lnTo>
                      <a:pt x="280" y="65"/>
                    </a:lnTo>
                    <a:lnTo>
                      <a:pt x="282" y="68"/>
                    </a:lnTo>
                    <a:lnTo>
                      <a:pt x="283" y="70"/>
                    </a:lnTo>
                    <a:lnTo>
                      <a:pt x="286" y="73"/>
                    </a:lnTo>
                    <a:lnTo>
                      <a:pt x="289" y="75"/>
                    </a:lnTo>
                    <a:lnTo>
                      <a:pt x="290" y="78"/>
                    </a:lnTo>
                    <a:lnTo>
                      <a:pt x="292" y="80"/>
                    </a:lnTo>
                    <a:lnTo>
                      <a:pt x="295" y="81"/>
                    </a:lnTo>
                    <a:lnTo>
                      <a:pt x="296" y="83"/>
                    </a:lnTo>
                    <a:lnTo>
                      <a:pt x="298" y="86"/>
                    </a:lnTo>
                    <a:lnTo>
                      <a:pt x="301" y="89"/>
                    </a:lnTo>
                    <a:lnTo>
                      <a:pt x="304" y="92"/>
                    </a:lnTo>
                    <a:lnTo>
                      <a:pt x="307" y="95"/>
                    </a:lnTo>
                    <a:lnTo>
                      <a:pt x="307" y="96"/>
                    </a:lnTo>
                    <a:lnTo>
                      <a:pt x="310" y="99"/>
                    </a:lnTo>
                    <a:lnTo>
                      <a:pt x="311" y="102"/>
                    </a:lnTo>
                    <a:lnTo>
                      <a:pt x="314" y="105"/>
                    </a:lnTo>
                    <a:lnTo>
                      <a:pt x="317" y="108"/>
                    </a:lnTo>
                    <a:lnTo>
                      <a:pt x="319" y="110"/>
                    </a:lnTo>
                    <a:lnTo>
                      <a:pt x="319" y="113"/>
                    </a:lnTo>
                    <a:lnTo>
                      <a:pt x="322" y="115"/>
                    </a:lnTo>
                    <a:lnTo>
                      <a:pt x="323" y="117"/>
                    </a:lnTo>
                    <a:lnTo>
                      <a:pt x="323" y="118"/>
                    </a:lnTo>
                    <a:lnTo>
                      <a:pt x="325" y="120"/>
                    </a:lnTo>
                    <a:lnTo>
                      <a:pt x="326" y="123"/>
                    </a:lnTo>
                    <a:lnTo>
                      <a:pt x="326" y="124"/>
                    </a:lnTo>
                    <a:lnTo>
                      <a:pt x="329" y="127"/>
                    </a:lnTo>
                    <a:lnTo>
                      <a:pt x="329" y="129"/>
                    </a:lnTo>
                    <a:lnTo>
                      <a:pt x="332" y="132"/>
                    </a:lnTo>
                    <a:lnTo>
                      <a:pt x="332" y="135"/>
                    </a:lnTo>
                    <a:lnTo>
                      <a:pt x="333" y="136"/>
                    </a:lnTo>
                    <a:lnTo>
                      <a:pt x="333" y="138"/>
                    </a:lnTo>
                    <a:lnTo>
                      <a:pt x="336" y="141"/>
                    </a:lnTo>
                    <a:lnTo>
                      <a:pt x="336" y="142"/>
                    </a:lnTo>
                    <a:lnTo>
                      <a:pt x="338" y="144"/>
                    </a:lnTo>
                    <a:lnTo>
                      <a:pt x="338" y="145"/>
                    </a:lnTo>
                    <a:lnTo>
                      <a:pt x="339" y="147"/>
                    </a:lnTo>
                    <a:lnTo>
                      <a:pt x="339" y="150"/>
                    </a:lnTo>
                    <a:lnTo>
                      <a:pt x="341" y="151"/>
                    </a:lnTo>
                    <a:lnTo>
                      <a:pt x="341" y="152"/>
                    </a:lnTo>
                    <a:lnTo>
                      <a:pt x="342" y="154"/>
                    </a:lnTo>
                    <a:lnTo>
                      <a:pt x="342" y="155"/>
                    </a:lnTo>
                    <a:lnTo>
                      <a:pt x="344" y="157"/>
                    </a:lnTo>
                    <a:lnTo>
                      <a:pt x="344" y="160"/>
                    </a:lnTo>
                    <a:lnTo>
                      <a:pt x="345" y="160"/>
                    </a:lnTo>
                    <a:lnTo>
                      <a:pt x="345" y="163"/>
                    </a:lnTo>
                    <a:lnTo>
                      <a:pt x="347" y="164"/>
                    </a:lnTo>
                    <a:lnTo>
                      <a:pt x="347" y="167"/>
                    </a:lnTo>
                    <a:lnTo>
                      <a:pt x="348" y="167"/>
                    </a:lnTo>
                    <a:lnTo>
                      <a:pt x="348" y="175"/>
                    </a:lnTo>
                    <a:lnTo>
                      <a:pt x="350" y="176"/>
                    </a:lnTo>
                    <a:lnTo>
                      <a:pt x="350" y="179"/>
                    </a:lnTo>
                    <a:lnTo>
                      <a:pt x="348" y="179"/>
                    </a:lnTo>
                    <a:lnTo>
                      <a:pt x="348" y="187"/>
                    </a:lnTo>
                    <a:lnTo>
                      <a:pt x="347" y="188"/>
                    </a:lnTo>
                    <a:lnTo>
                      <a:pt x="347" y="194"/>
                    </a:lnTo>
                    <a:lnTo>
                      <a:pt x="345" y="194"/>
                    </a:lnTo>
                    <a:lnTo>
                      <a:pt x="345" y="197"/>
                    </a:lnTo>
                    <a:lnTo>
                      <a:pt x="347" y="198"/>
                    </a:lnTo>
                    <a:lnTo>
                      <a:pt x="347" y="200"/>
                    </a:lnTo>
                    <a:lnTo>
                      <a:pt x="345" y="201"/>
                    </a:lnTo>
                    <a:lnTo>
                      <a:pt x="345" y="207"/>
                    </a:lnTo>
                    <a:lnTo>
                      <a:pt x="344" y="207"/>
                    </a:lnTo>
                    <a:lnTo>
                      <a:pt x="344" y="212"/>
                    </a:lnTo>
                    <a:lnTo>
                      <a:pt x="345" y="213"/>
                    </a:lnTo>
                    <a:lnTo>
                      <a:pt x="347" y="213"/>
                    </a:lnTo>
                    <a:lnTo>
                      <a:pt x="348" y="215"/>
                    </a:lnTo>
                    <a:lnTo>
                      <a:pt x="354" y="215"/>
                    </a:lnTo>
                    <a:lnTo>
                      <a:pt x="354" y="213"/>
                    </a:lnTo>
                    <a:lnTo>
                      <a:pt x="360" y="213"/>
                    </a:lnTo>
                    <a:lnTo>
                      <a:pt x="362" y="212"/>
                    </a:lnTo>
                    <a:lnTo>
                      <a:pt x="365" y="212"/>
                    </a:lnTo>
                    <a:lnTo>
                      <a:pt x="366" y="210"/>
                    </a:lnTo>
                    <a:lnTo>
                      <a:pt x="368" y="210"/>
                    </a:lnTo>
                    <a:lnTo>
                      <a:pt x="369" y="209"/>
                    </a:lnTo>
                    <a:lnTo>
                      <a:pt x="372" y="209"/>
                    </a:lnTo>
                    <a:lnTo>
                      <a:pt x="373" y="207"/>
                    </a:lnTo>
                    <a:lnTo>
                      <a:pt x="375" y="207"/>
                    </a:lnTo>
                    <a:lnTo>
                      <a:pt x="378" y="206"/>
                    </a:lnTo>
                    <a:lnTo>
                      <a:pt x="379" y="206"/>
                    </a:lnTo>
                    <a:lnTo>
                      <a:pt x="381" y="204"/>
                    </a:lnTo>
                    <a:lnTo>
                      <a:pt x="384" y="204"/>
                    </a:lnTo>
                    <a:lnTo>
                      <a:pt x="385" y="203"/>
                    </a:lnTo>
                    <a:lnTo>
                      <a:pt x="388" y="203"/>
                    </a:lnTo>
                    <a:lnTo>
                      <a:pt x="390" y="201"/>
                    </a:lnTo>
                    <a:lnTo>
                      <a:pt x="393" y="200"/>
                    </a:lnTo>
                    <a:lnTo>
                      <a:pt x="394" y="200"/>
                    </a:lnTo>
                    <a:lnTo>
                      <a:pt x="397" y="198"/>
                    </a:lnTo>
                    <a:lnTo>
                      <a:pt x="399" y="198"/>
                    </a:lnTo>
                    <a:lnTo>
                      <a:pt x="402" y="197"/>
                    </a:lnTo>
                    <a:lnTo>
                      <a:pt x="403" y="197"/>
                    </a:lnTo>
                    <a:lnTo>
                      <a:pt x="406" y="195"/>
                    </a:lnTo>
                    <a:lnTo>
                      <a:pt x="408" y="195"/>
                    </a:lnTo>
                    <a:lnTo>
                      <a:pt x="411" y="194"/>
                    </a:lnTo>
                    <a:lnTo>
                      <a:pt x="412" y="194"/>
                    </a:lnTo>
                    <a:lnTo>
                      <a:pt x="415" y="192"/>
                    </a:lnTo>
                    <a:lnTo>
                      <a:pt x="416" y="192"/>
                    </a:lnTo>
                    <a:lnTo>
                      <a:pt x="419" y="191"/>
                    </a:lnTo>
                    <a:lnTo>
                      <a:pt x="422" y="191"/>
                    </a:lnTo>
                    <a:lnTo>
                      <a:pt x="424" y="189"/>
                    </a:lnTo>
                    <a:lnTo>
                      <a:pt x="428" y="189"/>
                    </a:lnTo>
                    <a:lnTo>
                      <a:pt x="430" y="188"/>
                    </a:lnTo>
                    <a:lnTo>
                      <a:pt x="440" y="188"/>
                    </a:lnTo>
                    <a:lnTo>
                      <a:pt x="443" y="187"/>
                    </a:lnTo>
                    <a:lnTo>
                      <a:pt x="445" y="187"/>
                    </a:lnTo>
                    <a:lnTo>
                      <a:pt x="446" y="188"/>
                    </a:lnTo>
                    <a:lnTo>
                      <a:pt x="455" y="188"/>
                    </a:lnTo>
                    <a:lnTo>
                      <a:pt x="456" y="189"/>
                    </a:lnTo>
                    <a:lnTo>
                      <a:pt x="461" y="189"/>
                    </a:lnTo>
                    <a:lnTo>
                      <a:pt x="462" y="191"/>
                    </a:lnTo>
                    <a:lnTo>
                      <a:pt x="464" y="191"/>
                    </a:lnTo>
                    <a:lnTo>
                      <a:pt x="465" y="192"/>
                    </a:lnTo>
                    <a:lnTo>
                      <a:pt x="468" y="192"/>
                    </a:lnTo>
                    <a:lnTo>
                      <a:pt x="471" y="195"/>
                    </a:lnTo>
                    <a:lnTo>
                      <a:pt x="473" y="195"/>
                    </a:lnTo>
                    <a:lnTo>
                      <a:pt x="476" y="197"/>
                    </a:lnTo>
                    <a:lnTo>
                      <a:pt x="477" y="197"/>
                    </a:lnTo>
                    <a:lnTo>
                      <a:pt x="479" y="198"/>
                    </a:lnTo>
                    <a:lnTo>
                      <a:pt x="482" y="200"/>
                    </a:lnTo>
                    <a:lnTo>
                      <a:pt x="483" y="200"/>
                    </a:lnTo>
                    <a:lnTo>
                      <a:pt x="486" y="203"/>
                    </a:lnTo>
                    <a:lnTo>
                      <a:pt x="488" y="203"/>
                    </a:lnTo>
                    <a:lnTo>
                      <a:pt x="491" y="204"/>
                    </a:lnTo>
                    <a:lnTo>
                      <a:pt x="494" y="207"/>
                    </a:lnTo>
                    <a:lnTo>
                      <a:pt x="495" y="207"/>
                    </a:lnTo>
                    <a:lnTo>
                      <a:pt x="498" y="210"/>
                    </a:lnTo>
                    <a:lnTo>
                      <a:pt x="501" y="210"/>
                    </a:lnTo>
                    <a:lnTo>
                      <a:pt x="504" y="213"/>
                    </a:lnTo>
                    <a:lnTo>
                      <a:pt x="505" y="213"/>
                    </a:lnTo>
                    <a:lnTo>
                      <a:pt x="507" y="215"/>
                    </a:lnTo>
                    <a:lnTo>
                      <a:pt x="508" y="215"/>
                    </a:lnTo>
                    <a:lnTo>
                      <a:pt x="510" y="216"/>
                    </a:lnTo>
                    <a:lnTo>
                      <a:pt x="511" y="216"/>
                    </a:lnTo>
                    <a:lnTo>
                      <a:pt x="513" y="218"/>
                    </a:lnTo>
                    <a:lnTo>
                      <a:pt x="514" y="218"/>
                    </a:lnTo>
                    <a:lnTo>
                      <a:pt x="514" y="219"/>
                    </a:lnTo>
                    <a:lnTo>
                      <a:pt x="517" y="219"/>
                    </a:lnTo>
                    <a:lnTo>
                      <a:pt x="519" y="221"/>
                    </a:lnTo>
                    <a:lnTo>
                      <a:pt x="522" y="221"/>
                    </a:lnTo>
                    <a:lnTo>
                      <a:pt x="523" y="222"/>
                    </a:lnTo>
                    <a:lnTo>
                      <a:pt x="532" y="222"/>
                    </a:lnTo>
                    <a:lnTo>
                      <a:pt x="532" y="221"/>
                    </a:lnTo>
                    <a:lnTo>
                      <a:pt x="534" y="221"/>
                    </a:lnTo>
                    <a:lnTo>
                      <a:pt x="534" y="219"/>
                    </a:lnTo>
                    <a:lnTo>
                      <a:pt x="535" y="219"/>
                    </a:lnTo>
                    <a:lnTo>
                      <a:pt x="535" y="212"/>
                    </a:lnTo>
                    <a:lnTo>
                      <a:pt x="536" y="212"/>
                    </a:lnTo>
                    <a:lnTo>
                      <a:pt x="536" y="204"/>
                    </a:lnTo>
                    <a:lnTo>
                      <a:pt x="538" y="204"/>
                    </a:lnTo>
                    <a:lnTo>
                      <a:pt x="538" y="188"/>
                    </a:lnTo>
                    <a:lnTo>
                      <a:pt x="536" y="188"/>
                    </a:lnTo>
                    <a:lnTo>
                      <a:pt x="536" y="173"/>
                    </a:lnTo>
                    <a:lnTo>
                      <a:pt x="535" y="170"/>
                    </a:lnTo>
                    <a:lnTo>
                      <a:pt x="535" y="161"/>
                    </a:lnTo>
                    <a:lnTo>
                      <a:pt x="536" y="160"/>
                    </a:lnTo>
                    <a:lnTo>
                      <a:pt x="536" y="151"/>
                    </a:lnTo>
                    <a:lnTo>
                      <a:pt x="538" y="150"/>
                    </a:lnTo>
                    <a:lnTo>
                      <a:pt x="538" y="145"/>
                    </a:lnTo>
                    <a:lnTo>
                      <a:pt x="539" y="144"/>
                    </a:lnTo>
                    <a:lnTo>
                      <a:pt x="539" y="141"/>
                    </a:lnTo>
                    <a:lnTo>
                      <a:pt x="541" y="139"/>
                    </a:lnTo>
                    <a:lnTo>
                      <a:pt x="542" y="136"/>
                    </a:lnTo>
                    <a:lnTo>
                      <a:pt x="542" y="135"/>
                    </a:lnTo>
                    <a:lnTo>
                      <a:pt x="544" y="135"/>
                    </a:lnTo>
                    <a:lnTo>
                      <a:pt x="544" y="132"/>
                    </a:lnTo>
                    <a:lnTo>
                      <a:pt x="547" y="129"/>
                    </a:lnTo>
                    <a:lnTo>
                      <a:pt x="547" y="126"/>
                    </a:lnTo>
                    <a:lnTo>
                      <a:pt x="550" y="123"/>
                    </a:lnTo>
                    <a:lnTo>
                      <a:pt x="551" y="120"/>
                    </a:lnTo>
                    <a:lnTo>
                      <a:pt x="553" y="118"/>
                    </a:lnTo>
                    <a:lnTo>
                      <a:pt x="554" y="115"/>
                    </a:lnTo>
                    <a:lnTo>
                      <a:pt x="556" y="114"/>
                    </a:lnTo>
                    <a:lnTo>
                      <a:pt x="557" y="111"/>
                    </a:lnTo>
                    <a:lnTo>
                      <a:pt x="559" y="110"/>
                    </a:lnTo>
                    <a:lnTo>
                      <a:pt x="560" y="107"/>
                    </a:lnTo>
                    <a:lnTo>
                      <a:pt x="562" y="105"/>
                    </a:lnTo>
                    <a:lnTo>
                      <a:pt x="565" y="99"/>
                    </a:lnTo>
                    <a:lnTo>
                      <a:pt x="566" y="98"/>
                    </a:lnTo>
                    <a:lnTo>
                      <a:pt x="568" y="95"/>
                    </a:lnTo>
                    <a:lnTo>
                      <a:pt x="571" y="93"/>
                    </a:lnTo>
                    <a:lnTo>
                      <a:pt x="574" y="87"/>
                    </a:lnTo>
                    <a:lnTo>
                      <a:pt x="575" y="86"/>
                    </a:lnTo>
                    <a:lnTo>
                      <a:pt x="578" y="83"/>
                    </a:lnTo>
                    <a:lnTo>
                      <a:pt x="579" y="81"/>
                    </a:lnTo>
                    <a:lnTo>
                      <a:pt x="581" y="78"/>
                    </a:lnTo>
                    <a:lnTo>
                      <a:pt x="584" y="75"/>
                    </a:lnTo>
                    <a:lnTo>
                      <a:pt x="585" y="74"/>
                    </a:lnTo>
                    <a:lnTo>
                      <a:pt x="587" y="71"/>
                    </a:lnTo>
                    <a:lnTo>
                      <a:pt x="590" y="70"/>
                    </a:lnTo>
                    <a:lnTo>
                      <a:pt x="591" y="67"/>
                    </a:lnTo>
                    <a:lnTo>
                      <a:pt x="593" y="65"/>
                    </a:lnTo>
                    <a:lnTo>
                      <a:pt x="596" y="62"/>
                    </a:lnTo>
                    <a:lnTo>
                      <a:pt x="597" y="61"/>
                    </a:lnTo>
                    <a:lnTo>
                      <a:pt x="600" y="59"/>
                    </a:lnTo>
                    <a:lnTo>
                      <a:pt x="602" y="56"/>
                    </a:lnTo>
                    <a:lnTo>
                      <a:pt x="605" y="55"/>
                    </a:lnTo>
                    <a:lnTo>
                      <a:pt x="606" y="53"/>
                    </a:lnTo>
                    <a:lnTo>
                      <a:pt x="609" y="50"/>
                    </a:lnTo>
                    <a:lnTo>
                      <a:pt x="611" y="49"/>
                    </a:lnTo>
                    <a:lnTo>
                      <a:pt x="614" y="47"/>
                    </a:lnTo>
                    <a:lnTo>
                      <a:pt x="615" y="46"/>
                    </a:lnTo>
                    <a:lnTo>
                      <a:pt x="618" y="44"/>
                    </a:lnTo>
                    <a:lnTo>
                      <a:pt x="619" y="43"/>
                    </a:lnTo>
                    <a:lnTo>
                      <a:pt x="622" y="41"/>
                    </a:lnTo>
                    <a:lnTo>
                      <a:pt x="624" y="40"/>
                    </a:lnTo>
                    <a:lnTo>
                      <a:pt x="627" y="38"/>
                    </a:lnTo>
                    <a:lnTo>
                      <a:pt x="628" y="38"/>
                    </a:lnTo>
                    <a:lnTo>
                      <a:pt x="630" y="37"/>
                    </a:lnTo>
                    <a:lnTo>
                      <a:pt x="633" y="36"/>
                    </a:lnTo>
                    <a:lnTo>
                      <a:pt x="634" y="34"/>
                    </a:lnTo>
                    <a:lnTo>
                      <a:pt x="637" y="33"/>
                    </a:lnTo>
                    <a:lnTo>
                      <a:pt x="639" y="33"/>
                    </a:lnTo>
                    <a:lnTo>
                      <a:pt x="645" y="30"/>
                    </a:lnTo>
                    <a:lnTo>
                      <a:pt x="648" y="28"/>
                    </a:lnTo>
                    <a:lnTo>
                      <a:pt x="649" y="28"/>
                    </a:lnTo>
                    <a:lnTo>
                      <a:pt x="652" y="27"/>
                    </a:lnTo>
                    <a:lnTo>
                      <a:pt x="655" y="27"/>
                    </a:lnTo>
                    <a:lnTo>
                      <a:pt x="658" y="25"/>
                    </a:lnTo>
                    <a:lnTo>
                      <a:pt x="659" y="24"/>
                    </a:lnTo>
                    <a:lnTo>
                      <a:pt x="662" y="24"/>
                    </a:lnTo>
                    <a:lnTo>
                      <a:pt x="665" y="22"/>
                    </a:lnTo>
                    <a:lnTo>
                      <a:pt x="668" y="22"/>
                    </a:lnTo>
                    <a:lnTo>
                      <a:pt x="671" y="21"/>
                    </a:lnTo>
                    <a:lnTo>
                      <a:pt x="674" y="21"/>
                    </a:lnTo>
                    <a:lnTo>
                      <a:pt x="677" y="19"/>
                    </a:lnTo>
                    <a:lnTo>
                      <a:pt x="682" y="19"/>
                    </a:lnTo>
                    <a:lnTo>
                      <a:pt x="685" y="18"/>
                    </a:lnTo>
                    <a:lnTo>
                      <a:pt x="691" y="18"/>
                    </a:lnTo>
                    <a:lnTo>
                      <a:pt x="694" y="16"/>
                    </a:lnTo>
                    <a:lnTo>
                      <a:pt x="732" y="16"/>
                    </a:lnTo>
                    <a:lnTo>
                      <a:pt x="735" y="18"/>
                    </a:lnTo>
                    <a:lnTo>
                      <a:pt x="741" y="18"/>
                    </a:lnTo>
                    <a:lnTo>
                      <a:pt x="744" y="19"/>
                    </a:lnTo>
                    <a:lnTo>
                      <a:pt x="745" y="19"/>
                    </a:lnTo>
                    <a:lnTo>
                      <a:pt x="748" y="21"/>
                    </a:lnTo>
                    <a:lnTo>
                      <a:pt x="751" y="21"/>
                    </a:lnTo>
                    <a:lnTo>
                      <a:pt x="753" y="22"/>
                    </a:lnTo>
                    <a:lnTo>
                      <a:pt x="754" y="22"/>
                    </a:lnTo>
                    <a:lnTo>
                      <a:pt x="757" y="24"/>
                    </a:lnTo>
                    <a:lnTo>
                      <a:pt x="759" y="24"/>
                    </a:lnTo>
                    <a:lnTo>
                      <a:pt x="765" y="27"/>
                    </a:lnTo>
                    <a:lnTo>
                      <a:pt x="768" y="28"/>
                    </a:lnTo>
                    <a:lnTo>
                      <a:pt x="769" y="30"/>
                    </a:lnTo>
                    <a:lnTo>
                      <a:pt x="775" y="33"/>
                    </a:lnTo>
                    <a:lnTo>
                      <a:pt x="778" y="34"/>
                    </a:lnTo>
                    <a:lnTo>
                      <a:pt x="780" y="36"/>
                    </a:lnTo>
                    <a:lnTo>
                      <a:pt x="785" y="38"/>
                    </a:lnTo>
                    <a:lnTo>
                      <a:pt x="788" y="40"/>
                    </a:lnTo>
                    <a:lnTo>
                      <a:pt x="790" y="41"/>
                    </a:lnTo>
                    <a:lnTo>
                      <a:pt x="793" y="43"/>
                    </a:lnTo>
                    <a:lnTo>
                      <a:pt x="796" y="46"/>
                    </a:lnTo>
                    <a:lnTo>
                      <a:pt x="799" y="47"/>
                    </a:lnTo>
                    <a:lnTo>
                      <a:pt x="800" y="49"/>
                    </a:lnTo>
                    <a:lnTo>
                      <a:pt x="803" y="52"/>
                    </a:lnTo>
                    <a:lnTo>
                      <a:pt x="806" y="53"/>
                    </a:lnTo>
                    <a:lnTo>
                      <a:pt x="809" y="56"/>
                    </a:lnTo>
                    <a:lnTo>
                      <a:pt x="811" y="58"/>
                    </a:lnTo>
                    <a:lnTo>
                      <a:pt x="814" y="59"/>
                    </a:lnTo>
                    <a:lnTo>
                      <a:pt x="815" y="62"/>
                    </a:lnTo>
                    <a:lnTo>
                      <a:pt x="818" y="65"/>
                    </a:lnTo>
                    <a:lnTo>
                      <a:pt x="821" y="67"/>
                    </a:lnTo>
                    <a:lnTo>
                      <a:pt x="823" y="70"/>
                    </a:lnTo>
                    <a:lnTo>
                      <a:pt x="825" y="71"/>
                    </a:lnTo>
                    <a:lnTo>
                      <a:pt x="828" y="77"/>
                    </a:lnTo>
                    <a:lnTo>
                      <a:pt x="831" y="78"/>
                    </a:lnTo>
                    <a:lnTo>
                      <a:pt x="834" y="84"/>
                    </a:lnTo>
                    <a:lnTo>
                      <a:pt x="837" y="86"/>
                    </a:lnTo>
                    <a:lnTo>
                      <a:pt x="840" y="92"/>
                    </a:lnTo>
                    <a:lnTo>
                      <a:pt x="843" y="98"/>
                    </a:lnTo>
                    <a:lnTo>
                      <a:pt x="845" y="99"/>
                    </a:lnTo>
                    <a:lnTo>
                      <a:pt x="848" y="105"/>
                    </a:lnTo>
                    <a:lnTo>
                      <a:pt x="851" y="111"/>
                    </a:lnTo>
                    <a:lnTo>
                      <a:pt x="852" y="114"/>
                    </a:lnTo>
                    <a:lnTo>
                      <a:pt x="852" y="115"/>
                    </a:lnTo>
                    <a:lnTo>
                      <a:pt x="854" y="118"/>
                    </a:lnTo>
                    <a:lnTo>
                      <a:pt x="854" y="120"/>
                    </a:lnTo>
                    <a:lnTo>
                      <a:pt x="855" y="123"/>
                    </a:lnTo>
                    <a:lnTo>
                      <a:pt x="855" y="130"/>
                    </a:lnTo>
                    <a:lnTo>
                      <a:pt x="857" y="133"/>
                    </a:lnTo>
                    <a:lnTo>
                      <a:pt x="857" y="136"/>
                    </a:lnTo>
                    <a:lnTo>
                      <a:pt x="858" y="139"/>
                    </a:lnTo>
                    <a:lnTo>
                      <a:pt x="858" y="154"/>
                    </a:lnTo>
                    <a:lnTo>
                      <a:pt x="860" y="157"/>
                    </a:lnTo>
                    <a:lnTo>
                      <a:pt x="860" y="176"/>
                    </a:lnTo>
                    <a:lnTo>
                      <a:pt x="858" y="179"/>
                    </a:lnTo>
                    <a:lnTo>
                      <a:pt x="858" y="195"/>
                    </a:lnTo>
                    <a:lnTo>
                      <a:pt x="857" y="200"/>
                    </a:lnTo>
                    <a:lnTo>
                      <a:pt x="857" y="207"/>
                    </a:lnTo>
                    <a:lnTo>
                      <a:pt x="855" y="210"/>
                    </a:lnTo>
                    <a:lnTo>
                      <a:pt x="855" y="215"/>
                    </a:lnTo>
                    <a:lnTo>
                      <a:pt x="854" y="219"/>
                    </a:lnTo>
                    <a:lnTo>
                      <a:pt x="854" y="222"/>
                    </a:lnTo>
                    <a:lnTo>
                      <a:pt x="852" y="226"/>
                    </a:lnTo>
                    <a:lnTo>
                      <a:pt x="852" y="229"/>
                    </a:lnTo>
                    <a:lnTo>
                      <a:pt x="851" y="234"/>
                    </a:lnTo>
                    <a:lnTo>
                      <a:pt x="849" y="237"/>
                    </a:lnTo>
                    <a:lnTo>
                      <a:pt x="849" y="241"/>
                    </a:lnTo>
                    <a:lnTo>
                      <a:pt x="848" y="244"/>
                    </a:lnTo>
                    <a:lnTo>
                      <a:pt x="846" y="249"/>
                    </a:lnTo>
                    <a:lnTo>
                      <a:pt x="846" y="252"/>
                    </a:lnTo>
                    <a:lnTo>
                      <a:pt x="845" y="256"/>
                    </a:lnTo>
                    <a:lnTo>
                      <a:pt x="842" y="262"/>
                    </a:lnTo>
                    <a:lnTo>
                      <a:pt x="839" y="268"/>
                    </a:lnTo>
                    <a:lnTo>
                      <a:pt x="837" y="272"/>
                    </a:lnTo>
                    <a:lnTo>
                      <a:pt x="834" y="278"/>
                    </a:lnTo>
                    <a:lnTo>
                      <a:pt x="833" y="280"/>
                    </a:lnTo>
                    <a:lnTo>
                      <a:pt x="833" y="283"/>
                    </a:lnTo>
                    <a:lnTo>
                      <a:pt x="830" y="289"/>
                    </a:lnTo>
                    <a:lnTo>
                      <a:pt x="828" y="290"/>
                    </a:lnTo>
                    <a:lnTo>
                      <a:pt x="825" y="293"/>
                    </a:lnTo>
                    <a:lnTo>
                      <a:pt x="823" y="299"/>
                    </a:lnTo>
                    <a:lnTo>
                      <a:pt x="820" y="301"/>
                    </a:lnTo>
                    <a:lnTo>
                      <a:pt x="817" y="306"/>
                    </a:lnTo>
                    <a:lnTo>
                      <a:pt x="814" y="308"/>
                    </a:lnTo>
                    <a:lnTo>
                      <a:pt x="812" y="311"/>
                    </a:lnTo>
                    <a:lnTo>
                      <a:pt x="809" y="314"/>
                    </a:lnTo>
                    <a:lnTo>
                      <a:pt x="808" y="315"/>
                    </a:lnTo>
                    <a:lnTo>
                      <a:pt x="805" y="318"/>
                    </a:lnTo>
                    <a:lnTo>
                      <a:pt x="803" y="320"/>
                    </a:lnTo>
                    <a:lnTo>
                      <a:pt x="800" y="323"/>
                    </a:lnTo>
                    <a:lnTo>
                      <a:pt x="797" y="324"/>
                    </a:lnTo>
                    <a:lnTo>
                      <a:pt x="796" y="327"/>
                    </a:lnTo>
                    <a:lnTo>
                      <a:pt x="790" y="330"/>
                    </a:lnTo>
                    <a:lnTo>
                      <a:pt x="787" y="333"/>
                    </a:lnTo>
                    <a:lnTo>
                      <a:pt x="785" y="335"/>
                    </a:lnTo>
                    <a:lnTo>
                      <a:pt x="782" y="336"/>
                    </a:lnTo>
                    <a:lnTo>
                      <a:pt x="780" y="339"/>
                    </a:lnTo>
                    <a:lnTo>
                      <a:pt x="774" y="342"/>
                    </a:lnTo>
                    <a:lnTo>
                      <a:pt x="771" y="343"/>
                    </a:lnTo>
                    <a:lnTo>
                      <a:pt x="768" y="346"/>
                    </a:lnTo>
                    <a:lnTo>
                      <a:pt x="762" y="349"/>
                    </a:lnTo>
                    <a:lnTo>
                      <a:pt x="759" y="351"/>
                    </a:lnTo>
                    <a:lnTo>
                      <a:pt x="754" y="352"/>
                    </a:lnTo>
                    <a:lnTo>
                      <a:pt x="748" y="355"/>
                    </a:lnTo>
                    <a:lnTo>
                      <a:pt x="745" y="358"/>
                    </a:lnTo>
                    <a:lnTo>
                      <a:pt x="741" y="360"/>
                    </a:lnTo>
                    <a:lnTo>
                      <a:pt x="735" y="363"/>
                    </a:lnTo>
                    <a:lnTo>
                      <a:pt x="731" y="364"/>
                    </a:lnTo>
                    <a:lnTo>
                      <a:pt x="728" y="364"/>
                    </a:lnTo>
                    <a:lnTo>
                      <a:pt x="723" y="366"/>
                    </a:lnTo>
                    <a:lnTo>
                      <a:pt x="720" y="367"/>
                    </a:lnTo>
                    <a:lnTo>
                      <a:pt x="716" y="369"/>
                    </a:lnTo>
                    <a:lnTo>
                      <a:pt x="713" y="370"/>
                    </a:lnTo>
                    <a:lnTo>
                      <a:pt x="704" y="373"/>
                    </a:lnTo>
                    <a:lnTo>
                      <a:pt x="702" y="373"/>
                    </a:lnTo>
                    <a:lnTo>
                      <a:pt x="702" y="35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3" name="AutoShape 35"/>
              <p:cNvSpPr>
                <a:spLocks/>
              </p:cNvSpPr>
              <p:nvPr/>
            </p:nvSpPr>
            <p:spPr bwMode="auto">
              <a:xfrm>
                <a:off x="2772" y="3365"/>
                <a:ext cx="97" cy="114"/>
              </a:xfrm>
              <a:custGeom>
                <a:avLst/>
                <a:gdLst>
                  <a:gd name="T0" fmla="*/ 27 w 194"/>
                  <a:gd name="T1" fmla="*/ 56 h 228"/>
                  <a:gd name="T2" fmla="*/ 27 w 194"/>
                  <a:gd name="T3" fmla="*/ 55 h 228"/>
                  <a:gd name="T4" fmla="*/ 29 w 194"/>
                  <a:gd name="T5" fmla="*/ 54 h 228"/>
                  <a:gd name="T6" fmla="*/ 29 w 194"/>
                  <a:gd name="T7" fmla="*/ 53 h 228"/>
                  <a:gd name="T8" fmla="*/ 30 w 194"/>
                  <a:gd name="T9" fmla="*/ 52 h 228"/>
                  <a:gd name="T10" fmla="*/ 32 w 194"/>
                  <a:gd name="T11" fmla="*/ 51 h 228"/>
                  <a:gd name="T12" fmla="*/ 33 w 194"/>
                  <a:gd name="T13" fmla="*/ 50 h 228"/>
                  <a:gd name="T14" fmla="*/ 34 w 194"/>
                  <a:gd name="T15" fmla="*/ 49 h 228"/>
                  <a:gd name="T16" fmla="*/ 36 w 194"/>
                  <a:gd name="T17" fmla="*/ 49 h 228"/>
                  <a:gd name="T18" fmla="*/ 38 w 194"/>
                  <a:gd name="T19" fmla="*/ 48 h 228"/>
                  <a:gd name="T20" fmla="*/ 40 w 194"/>
                  <a:gd name="T21" fmla="*/ 47 h 228"/>
                  <a:gd name="T22" fmla="*/ 42 w 194"/>
                  <a:gd name="T23" fmla="*/ 46 h 228"/>
                  <a:gd name="T24" fmla="*/ 43 w 194"/>
                  <a:gd name="T25" fmla="*/ 46 h 228"/>
                  <a:gd name="T26" fmla="*/ 45 w 194"/>
                  <a:gd name="T27" fmla="*/ 45 h 228"/>
                  <a:gd name="T28" fmla="*/ 46 w 194"/>
                  <a:gd name="T29" fmla="*/ 44 h 228"/>
                  <a:gd name="T30" fmla="*/ 47 w 194"/>
                  <a:gd name="T31" fmla="*/ 43 h 228"/>
                  <a:gd name="T32" fmla="*/ 48 w 194"/>
                  <a:gd name="T33" fmla="*/ 42 h 228"/>
                  <a:gd name="T34" fmla="*/ 49 w 194"/>
                  <a:gd name="T35" fmla="*/ 39 h 228"/>
                  <a:gd name="T36" fmla="*/ 49 w 194"/>
                  <a:gd name="T37" fmla="*/ 29 h 228"/>
                  <a:gd name="T38" fmla="*/ 48 w 194"/>
                  <a:gd name="T39" fmla="*/ 26 h 228"/>
                  <a:gd name="T40" fmla="*/ 47 w 194"/>
                  <a:gd name="T41" fmla="*/ 24 h 228"/>
                  <a:gd name="T42" fmla="*/ 46 w 194"/>
                  <a:gd name="T43" fmla="*/ 22 h 228"/>
                  <a:gd name="T44" fmla="*/ 44 w 194"/>
                  <a:gd name="T45" fmla="*/ 19 h 228"/>
                  <a:gd name="T46" fmla="*/ 42 w 194"/>
                  <a:gd name="T47" fmla="*/ 16 h 228"/>
                  <a:gd name="T48" fmla="*/ 40 w 194"/>
                  <a:gd name="T49" fmla="*/ 14 h 228"/>
                  <a:gd name="T50" fmla="*/ 38 w 194"/>
                  <a:gd name="T51" fmla="*/ 12 h 228"/>
                  <a:gd name="T52" fmla="*/ 36 w 194"/>
                  <a:gd name="T53" fmla="*/ 10 h 228"/>
                  <a:gd name="T54" fmla="*/ 33 w 194"/>
                  <a:gd name="T55" fmla="*/ 6 h 228"/>
                  <a:gd name="T56" fmla="*/ 29 w 194"/>
                  <a:gd name="T57" fmla="*/ 4 h 228"/>
                  <a:gd name="T58" fmla="*/ 26 w 194"/>
                  <a:gd name="T59" fmla="*/ 3 h 228"/>
                  <a:gd name="T60" fmla="*/ 24 w 194"/>
                  <a:gd name="T61" fmla="*/ 2 h 228"/>
                  <a:gd name="T62" fmla="*/ 23 w 194"/>
                  <a:gd name="T63" fmla="*/ 1 h 228"/>
                  <a:gd name="T64" fmla="*/ 17 w 194"/>
                  <a:gd name="T65" fmla="*/ 1 h 228"/>
                  <a:gd name="T66" fmla="*/ 12 w 194"/>
                  <a:gd name="T67" fmla="*/ 2 h 228"/>
                  <a:gd name="T68" fmla="*/ 10 w 194"/>
                  <a:gd name="T69" fmla="*/ 2 h 228"/>
                  <a:gd name="T70" fmla="*/ 9 w 194"/>
                  <a:gd name="T71" fmla="*/ 3 h 228"/>
                  <a:gd name="T72" fmla="*/ 6 w 194"/>
                  <a:gd name="T73" fmla="*/ 4 h 228"/>
                  <a:gd name="T74" fmla="*/ 6 w 194"/>
                  <a:gd name="T75" fmla="*/ 5 h 228"/>
                  <a:gd name="T76" fmla="*/ 4 w 194"/>
                  <a:gd name="T77" fmla="*/ 6 h 228"/>
                  <a:gd name="T78" fmla="*/ 3 w 194"/>
                  <a:gd name="T79" fmla="*/ 7 h 228"/>
                  <a:gd name="T80" fmla="*/ 3 w 194"/>
                  <a:gd name="T81" fmla="*/ 9 h 228"/>
                  <a:gd name="T82" fmla="*/ 2 w 194"/>
                  <a:gd name="T83" fmla="*/ 11 h 228"/>
                  <a:gd name="T84" fmla="*/ 2 w 194"/>
                  <a:gd name="T85" fmla="*/ 13 h 228"/>
                  <a:gd name="T86" fmla="*/ 1 w 194"/>
                  <a:gd name="T87" fmla="*/ 16 h 228"/>
                  <a:gd name="T88" fmla="*/ 1 w 194"/>
                  <a:gd name="T89" fmla="*/ 23 h 228"/>
                  <a:gd name="T90" fmla="*/ 2 w 194"/>
                  <a:gd name="T91" fmla="*/ 25 h 228"/>
                  <a:gd name="T92" fmla="*/ 2 w 194"/>
                  <a:gd name="T93" fmla="*/ 26 h 228"/>
                  <a:gd name="T94" fmla="*/ 3 w 194"/>
                  <a:gd name="T95" fmla="*/ 27 h 228"/>
                  <a:gd name="T96" fmla="*/ 5 w 194"/>
                  <a:gd name="T97" fmla="*/ 29 h 228"/>
                  <a:gd name="T98" fmla="*/ 6 w 194"/>
                  <a:gd name="T99" fmla="*/ 29 h 228"/>
                  <a:gd name="T100" fmla="*/ 10 w 194"/>
                  <a:gd name="T101" fmla="*/ 29 h 228"/>
                  <a:gd name="T102" fmla="*/ 12 w 194"/>
                  <a:gd name="T103" fmla="*/ 29 h 228"/>
                  <a:gd name="T104" fmla="*/ 14 w 194"/>
                  <a:gd name="T105" fmla="*/ 29 h 228"/>
                  <a:gd name="T106" fmla="*/ 17 w 194"/>
                  <a:gd name="T107" fmla="*/ 29 h 228"/>
                  <a:gd name="T108" fmla="*/ 19 w 194"/>
                  <a:gd name="T109" fmla="*/ 29 h 228"/>
                  <a:gd name="T110" fmla="*/ 20 w 194"/>
                  <a:gd name="T111" fmla="*/ 30 h 228"/>
                  <a:gd name="T112" fmla="*/ 21 w 194"/>
                  <a:gd name="T113" fmla="*/ 31 h 228"/>
                  <a:gd name="T114" fmla="*/ 23 w 194"/>
                  <a:gd name="T115" fmla="*/ 34 h 228"/>
                  <a:gd name="T116" fmla="*/ 24 w 194"/>
                  <a:gd name="T117" fmla="*/ 35 h 228"/>
                  <a:gd name="T118" fmla="*/ 24 w 194"/>
                  <a:gd name="T119" fmla="*/ 36 h 228"/>
                  <a:gd name="T120" fmla="*/ 24 w 194"/>
                  <a:gd name="T121" fmla="*/ 45 h 228"/>
                  <a:gd name="T122" fmla="*/ 24 w 194"/>
                  <a:gd name="T123" fmla="*/ 49 h 228"/>
                  <a:gd name="T124" fmla="*/ 23 w 194"/>
                  <a:gd name="T125" fmla="*/ 55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
                  <a:gd name="T190" fmla="*/ 0 h 228"/>
                  <a:gd name="T191" fmla="*/ 194 w 194"/>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 h="228">
                    <a:moveTo>
                      <a:pt x="107" y="228"/>
                    </a:moveTo>
                    <a:lnTo>
                      <a:pt x="107" y="227"/>
                    </a:lnTo>
                    <a:lnTo>
                      <a:pt x="108" y="227"/>
                    </a:lnTo>
                    <a:lnTo>
                      <a:pt x="108" y="224"/>
                    </a:lnTo>
                    <a:lnTo>
                      <a:pt x="110" y="224"/>
                    </a:lnTo>
                    <a:lnTo>
                      <a:pt x="110" y="221"/>
                    </a:lnTo>
                    <a:lnTo>
                      <a:pt x="111" y="221"/>
                    </a:lnTo>
                    <a:lnTo>
                      <a:pt x="111" y="220"/>
                    </a:lnTo>
                    <a:lnTo>
                      <a:pt x="113" y="220"/>
                    </a:lnTo>
                    <a:lnTo>
                      <a:pt x="113" y="218"/>
                    </a:lnTo>
                    <a:lnTo>
                      <a:pt x="116" y="215"/>
                    </a:lnTo>
                    <a:lnTo>
                      <a:pt x="116" y="214"/>
                    </a:lnTo>
                    <a:lnTo>
                      <a:pt x="117" y="214"/>
                    </a:lnTo>
                    <a:lnTo>
                      <a:pt x="117" y="212"/>
                    </a:lnTo>
                    <a:lnTo>
                      <a:pt x="119" y="212"/>
                    </a:lnTo>
                    <a:lnTo>
                      <a:pt x="119" y="211"/>
                    </a:lnTo>
                    <a:lnTo>
                      <a:pt x="120" y="211"/>
                    </a:lnTo>
                    <a:lnTo>
                      <a:pt x="120" y="209"/>
                    </a:lnTo>
                    <a:lnTo>
                      <a:pt x="122" y="209"/>
                    </a:lnTo>
                    <a:lnTo>
                      <a:pt x="122" y="208"/>
                    </a:lnTo>
                    <a:lnTo>
                      <a:pt x="123" y="208"/>
                    </a:lnTo>
                    <a:lnTo>
                      <a:pt x="123" y="206"/>
                    </a:lnTo>
                    <a:lnTo>
                      <a:pt x="125" y="206"/>
                    </a:lnTo>
                    <a:lnTo>
                      <a:pt x="128" y="203"/>
                    </a:lnTo>
                    <a:lnTo>
                      <a:pt x="129" y="202"/>
                    </a:lnTo>
                    <a:lnTo>
                      <a:pt x="131" y="202"/>
                    </a:lnTo>
                    <a:lnTo>
                      <a:pt x="131" y="200"/>
                    </a:lnTo>
                    <a:lnTo>
                      <a:pt x="132" y="200"/>
                    </a:lnTo>
                    <a:lnTo>
                      <a:pt x="134" y="199"/>
                    </a:lnTo>
                    <a:lnTo>
                      <a:pt x="134" y="197"/>
                    </a:lnTo>
                    <a:lnTo>
                      <a:pt x="135" y="197"/>
                    </a:lnTo>
                    <a:lnTo>
                      <a:pt x="135" y="196"/>
                    </a:lnTo>
                    <a:lnTo>
                      <a:pt x="136" y="196"/>
                    </a:lnTo>
                    <a:lnTo>
                      <a:pt x="138" y="194"/>
                    </a:lnTo>
                    <a:lnTo>
                      <a:pt x="141" y="194"/>
                    </a:lnTo>
                    <a:lnTo>
                      <a:pt x="141" y="193"/>
                    </a:lnTo>
                    <a:lnTo>
                      <a:pt x="144" y="193"/>
                    </a:lnTo>
                    <a:lnTo>
                      <a:pt x="145" y="191"/>
                    </a:lnTo>
                    <a:lnTo>
                      <a:pt x="148" y="191"/>
                    </a:lnTo>
                    <a:lnTo>
                      <a:pt x="150" y="190"/>
                    </a:lnTo>
                    <a:lnTo>
                      <a:pt x="153" y="190"/>
                    </a:lnTo>
                    <a:lnTo>
                      <a:pt x="154" y="188"/>
                    </a:lnTo>
                    <a:lnTo>
                      <a:pt x="157" y="188"/>
                    </a:lnTo>
                    <a:lnTo>
                      <a:pt x="159" y="187"/>
                    </a:lnTo>
                    <a:lnTo>
                      <a:pt x="162" y="187"/>
                    </a:lnTo>
                    <a:lnTo>
                      <a:pt x="163" y="185"/>
                    </a:lnTo>
                    <a:lnTo>
                      <a:pt x="165" y="185"/>
                    </a:lnTo>
                    <a:lnTo>
                      <a:pt x="166" y="184"/>
                    </a:lnTo>
                    <a:lnTo>
                      <a:pt x="168" y="184"/>
                    </a:lnTo>
                    <a:lnTo>
                      <a:pt x="169" y="182"/>
                    </a:lnTo>
                    <a:lnTo>
                      <a:pt x="171" y="182"/>
                    </a:lnTo>
                    <a:lnTo>
                      <a:pt x="172" y="181"/>
                    </a:lnTo>
                    <a:lnTo>
                      <a:pt x="174" y="181"/>
                    </a:lnTo>
                    <a:lnTo>
                      <a:pt x="175" y="180"/>
                    </a:lnTo>
                    <a:lnTo>
                      <a:pt x="176" y="180"/>
                    </a:lnTo>
                    <a:lnTo>
                      <a:pt x="178" y="178"/>
                    </a:lnTo>
                    <a:lnTo>
                      <a:pt x="179" y="178"/>
                    </a:lnTo>
                    <a:lnTo>
                      <a:pt x="179" y="177"/>
                    </a:lnTo>
                    <a:lnTo>
                      <a:pt x="181" y="177"/>
                    </a:lnTo>
                    <a:lnTo>
                      <a:pt x="182" y="175"/>
                    </a:lnTo>
                    <a:lnTo>
                      <a:pt x="184" y="175"/>
                    </a:lnTo>
                    <a:lnTo>
                      <a:pt x="184" y="174"/>
                    </a:lnTo>
                    <a:lnTo>
                      <a:pt x="187" y="171"/>
                    </a:lnTo>
                    <a:lnTo>
                      <a:pt x="187" y="169"/>
                    </a:lnTo>
                    <a:lnTo>
                      <a:pt x="188" y="169"/>
                    </a:lnTo>
                    <a:lnTo>
                      <a:pt x="188" y="168"/>
                    </a:lnTo>
                    <a:lnTo>
                      <a:pt x="190" y="168"/>
                    </a:lnTo>
                    <a:lnTo>
                      <a:pt x="190" y="165"/>
                    </a:lnTo>
                    <a:lnTo>
                      <a:pt x="191" y="163"/>
                    </a:lnTo>
                    <a:lnTo>
                      <a:pt x="191" y="159"/>
                    </a:lnTo>
                    <a:lnTo>
                      <a:pt x="193" y="157"/>
                    </a:lnTo>
                    <a:lnTo>
                      <a:pt x="193" y="153"/>
                    </a:lnTo>
                    <a:lnTo>
                      <a:pt x="194" y="151"/>
                    </a:lnTo>
                    <a:lnTo>
                      <a:pt x="194" y="120"/>
                    </a:lnTo>
                    <a:lnTo>
                      <a:pt x="193" y="119"/>
                    </a:lnTo>
                    <a:lnTo>
                      <a:pt x="193" y="113"/>
                    </a:lnTo>
                    <a:lnTo>
                      <a:pt x="191" y="111"/>
                    </a:lnTo>
                    <a:lnTo>
                      <a:pt x="191" y="107"/>
                    </a:lnTo>
                    <a:lnTo>
                      <a:pt x="190" y="106"/>
                    </a:lnTo>
                    <a:lnTo>
                      <a:pt x="190" y="104"/>
                    </a:lnTo>
                    <a:lnTo>
                      <a:pt x="188" y="103"/>
                    </a:lnTo>
                    <a:lnTo>
                      <a:pt x="188" y="98"/>
                    </a:lnTo>
                    <a:lnTo>
                      <a:pt x="187" y="97"/>
                    </a:lnTo>
                    <a:lnTo>
                      <a:pt x="187" y="95"/>
                    </a:lnTo>
                    <a:lnTo>
                      <a:pt x="185" y="92"/>
                    </a:lnTo>
                    <a:lnTo>
                      <a:pt x="184" y="91"/>
                    </a:lnTo>
                    <a:lnTo>
                      <a:pt x="184" y="89"/>
                    </a:lnTo>
                    <a:lnTo>
                      <a:pt x="182" y="86"/>
                    </a:lnTo>
                    <a:lnTo>
                      <a:pt x="179" y="83"/>
                    </a:lnTo>
                    <a:lnTo>
                      <a:pt x="179" y="82"/>
                    </a:lnTo>
                    <a:lnTo>
                      <a:pt x="178" y="79"/>
                    </a:lnTo>
                    <a:lnTo>
                      <a:pt x="175" y="76"/>
                    </a:lnTo>
                    <a:lnTo>
                      <a:pt x="174" y="73"/>
                    </a:lnTo>
                    <a:lnTo>
                      <a:pt x="171" y="70"/>
                    </a:lnTo>
                    <a:lnTo>
                      <a:pt x="169" y="67"/>
                    </a:lnTo>
                    <a:lnTo>
                      <a:pt x="166" y="64"/>
                    </a:lnTo>
                    <a:lnTo>
                      <a:pt x="165" y="61"/>
                    </a:lnTo>
                    <a:lnTo>
                      <a:pt x="163" y="60"/>
                    </a:lnTo>
                    <a:lnTo>
                      <a:pt x="162" y="57"/>
                    </a:lnTo>
                    <a:lnTo>
                      <a:pt x="159" y="55"/>
                    </a:lnTo>
                    <a:lnTo>
                      <a:pt x="157" y="54"/>
                    </a:lnTo>
                    <a:lnTo>
                      <a:pt x="156" y="51"/>
                    </a:lnTo>
                    <a:lnTo>
                      <a:pt x="154" y="49"/>
                    </a:lnTo>
                    <a:lnTo>
                      <a:pt x="151" y="46"/>
                    </a:lnTo>
                    <a:lnTo>
                      <a:pt x="148" y="43"/>
                    </a:lnTo>
                    <a:lnTo>
                      <a:pt x="147" y="40"/>
                    </a:lnTo>
                    <a:lnTo>
                      <a:pt x="144" y="39"/>
                    </a:lnTo>
                    <a:lnTo>
                      <a:pt x="142" y="37"/>
                    </a:lnTo>
                    <a:lnTo>
                      <a:pt x="141" y="34"/>
                    </a:lnTo>
                    <a:lnTo>
                      <a:pt x="138" y="33"/>
                    </a:lnTo>
                    <a:lnTo>
                      <a:pt x="132" y="27"/>
                    </a:lnTo>
                    <a:lnTo>
                      <a:pt x="129" y="24"/>
                    </a:lnTo>
                    <a:lnTo>
                      <a:pt x="126" y="23"/>
                    </a:lnTo>
                    <a:lnTo>
                      <a:pt x="123" y="20"/>
                    </a:lnTo>
                    <a:lnTo>
                      <a:pt x="120" y="18"/>
                    </a:lnTo>
                    <a:lnTo>
                      <a:pt x="117" y="15"/>
                    </a:lnTo>
                    <a:lnTo>
                      <a:pt x="114" y="14"/>
                    </a:lnTo>
                    <a:lnTo>
                      <a:pt x="111" y="11"/>
                    </a:lnTo>
                    <a:lnTo>
                      <a:pt x="110" y="11"/>
                    </a:lnTo>
                    <a:lnTo>
                      <a:pt x="107" y="9"/>
                    </a:lnTo>
                    <a:lnTo>
                      <a:pt x="105" y="8"/>
                    </a:lnTo>
                    <a:lnTo>
                      <a:pt x="104" y="8"/>
                    </a:lnTo>
                    <a:lnTo>
                      <a:pt x="101" y="6"/>
                    </a:lnTo>
                    <a:lnTo>
                      <a:pt x="99" y="5"/>
                    </a:lnTo>
                    <a:lnTo>
                      <a:pt x="96" y="5"/>
                    </a:lnTo>
                    <a:lnTo>
                      <a:pt x="95" y="3"/>
                    </a:lnTo>
                    <a:lnTo>
                      <a:pt x="91" y="3"/>
                    </a:lnTo>
                    <a:lnTo>
                      <a:pt x="89" y="2"/>
                    </a:lnTo>
                    <a:lnTo>
                      <a:pt x="82" y="2"/>
                    </a:lnTo>
                    <a:lnTo>
                      <a:pt x="80" y="0"/>
                    </a:lnTo>
                    <a:lnTo>
                      <a:pt x="67" y="0"/>
                    </a:lnTo>
                    <a:lnTo>
                      <a:pt x="65" y="2"/>
                    </a:lnTo>
                    <a:lnTo>
                      <a:pt x="56" y="2"/>
                    </a:lnTo>
                    <a:lnTo>
                      <a:pt x="55" y="3"/>
                    </a:lnTo>
                    <a:lnTo>
                      <a:pt x="49" y="3"/>
                    </a:lnTo>
                    <a:lnTo>
                      <a:pt x="48" y="5"/>
                    </a:lnTo>
                    <a:lnTo>
                      <a:pt x="45" y="5"/>
                    </a:lnTo>
                    <a:lnTo>
                      <a:pt x="43" y="6"/>
                    </a:lnTo>
                    <a:lnTo>
                      <a:pt x="42" y="6"/>
                    </a:lnTo>
                    <a:lnTo>
                      <a:pt x="40" y="8"/>
                    </a:lnTo>
                    <a:lnTo>
                      <a:pt x="37" y="8"/>
                    </a:lnTo>
                    <a:lnTo>
                      <a:pt x="36" y="9"/>
                    </a:lnTo>
                    <a:lnTo>
                      <a:pt x="34" y="9"/>
                    </a:lnTo>
                    <a:lnTo>
                      <a:pt x="33" y="11"/>
                    </a:lnTo>
                    <a:lnTo>
                      <a:pt x="31" y="11"/>
                    </a:lnTo>
                    <a:lnTo>
                      <a:pt x="28" y="14"/>
                    </a:lnTo>
                    <a:lnTo>
                      <a:pt x="27" y="14"/>
                    </a:lnTo>
                    <a:lnTo>
                      <a:pt x="27" y="15"/>
                    </a:lnTo>
                    <a:lnTo>
                      <a:pt x="25" y="15"/>
                    </a:lnTo>
                    <a:lnTo>
                      <a:pt x="24" y="17"/>
                    </a:lnTo>
                    <a:lnTo>
                      <a:pt x="22" y="17"/>
                    </a:lnTo>
                    <a:lnTo>
                      <a:pt x="22" y="18"/>
                    </a:lnTo>
                    <a:lnTo>
                      <a:pt x="21" y="20"/>
                    </a:lnTo>
                    <a:lnTo>
                      <a:pt x="19" y="20"/>
                    </a:lnTo>
                    <a:lnTo>
                      <a:pt x="19" y="21"/>
                    </a:lnTo>
                    <a:lnTo>
                      <a:pt x="16" y="24"/>
                    </a:lnTo>
                    <a:lnTo>
                      <a:pt x="16" y="26"/>
                    </a:lnTo>
                    <a:lnTo>
                      <a:pt x="15" y="27"/>
                    </a:lnTo>
                    <a:lnTo>
                      <a:pt x="15" y="29"/>
                    </a:lnTo>
                    <a:lnTo>
                      <a:pt x="13" y="29"/>
                    </a:lnTo>
                    <a:lnTo>
                      <a:pt x="12" y="30"/>
                    </a:lnTo>
                    <a:lnTo>
                      <a:pt x="12" y="32"/>
                    </a:lnTo>
                    <a:lnTo>
                      <a:pt x="11" y="33"/>
                    </a:lnTo>
                    <a:lnTo>
                      <a:pt x="11" y="34"/>
                    </a:lnTo>
                    <a:lnTo>
                      <a:pt x="9" y="37"/>
                    </a:lnTo>
                    <a:lnTo>
                      <a:pt x="9" y="39"/>
                    </a:lnTo>
                    <a:lnTo>
                      <a:pt x="8" y="40"/>
                    </a:lnTo>
                    <a:lnTo>
                      <a:pt x="8" y="43"/>
                    </a:lnTo>
                    <a:lnTo>
                      <a:pt x="6" y="45"/>
                    </a:lnTo>
                    <a:lnTo>
                      <a:pt x="6" y="46"/>
                    </a:lnTo>
                    <a:lnTo>
                      <a:pt x="5" y="48"/>
                    </a:lnTo>
                    <a:lnTo>
                      <a:pt x="5" y="51"/>
                    </a:lnTo>
                    <a:lnTo>
                      <a:pt x="3" y="52"/>
                    </a:lnTo>
                    <a:lnTo>
                      <a:pt x="3" y="58"/>
                    </a:lnTo>
                    <a:lnTo>
                      <a:pt x="2" y="60"/>
                    </a:lnTo>
                    <a:lnTo>
                      <a:pt x="2" y="64"/>
                    </a:lnTo>
                    <a:lnTo>
                      <a:pt x="0" y="66"/>
                    </a:lnTo>
                    <a:lnTo>
                      <a:pt x="0" y="88"/>
                    </a:lnTo>
                    <a:lnTo>
                      <a:pt x="2" y="89"/>
                    </a:lnTo>
                    <a:lnTo>
                      <a:pt x="2" y="92"/>
                    </a:lnTo>
                    <a:lnTo>
                      <a:pt x="3" y="94"/>
                    </a:lnTo>
                    <a:lnTo>
                      <a:pt x="3" y="95"/>
                    </a:lnTo>
                    <a:lnTo>
                      <a:pt x="5" y="97"/>
                    </a:lnTo>
                    <a:lnTo>
                      <a:pt x="5" y="98"/>
                    </a:lnTo>
                    <a:lnTo>
                      <a:pt x="6" y="98"/>
                    </a:lnTo>
                    <a:lnTo>
                      <a:pt x="6" y="100"/>
                    </a:lnTo>
                    <a:lnTo>
                      <a:pt x="8" y="101"/>
                    </a:lnTo>
                    <a:lnTo>
                      <a:pt x="8" y="103"/>
                    </a:lnTo>
                    <a:lnTo>
                      <a:pt x="9" y="103"/>
                    </a:lnTo>
                    <a:lnTo>
                      <a:pt x="9" y="104"/>
                    </a:lnTo>
                    <a:lnTo>
                      <a:pt x="11" y="104"/>
                    </a:lnTo>
                    <a:lnTo>
                      <a:pt x="11" y="106"/>
                    </a:lnTo>
                    <a:lnTo>
                      <a:pt x="13" y="108"/>
                    </a:lnTo>
                    <a:lnTo>
                      <a:pt x="16" y="111"/>
                    </a:lnTo>
                    <a:lnTo>
                      <a:pt x="18" y="113"/>
                    </a:lnTo>
                    <a:lnTo>
                      <a:pt x="19" y="113"/>
                    </a:lnTo>
                    <a:lnTo>
                      <a:pt x="19" y="114"/>
                    </a:lnTo>
                    <a:lnTo>
                      <a:pt x="21" y="114"/>
                    </a:lnTo>
                    <a:lnTo>
                      <a:pt x="21" y="116"/>
                    </a:lnTo>
                    <a:lnTo>
                      <a:pt x="22" y="116"/>
                    </a:lnTo>
                    <a:lnTo>
                      <a:pt x="24" y="117"/>
                    </a:lnTo>
                    <a:lnTo>
                      <a:pt x="25" y="117"/>
                    </a:lnTo>
                    <a:lnTo>
                      <a:pt x="27" y="119"/>
                    </a:lnTo>
                    <a:lnTo>
                      <a:pt x="37" y="119"/>
                    </a:lnTo>
                    <a:lnTo>
                      <a:pt x="39" y="117"/>
                    </a:lnTo>
                    <a:lnTo>
                      <a:pt x="42" y="117"/>
                    </a:lnTo>
                    <a:lnTo>
                      <a:pt x="42" y="116"/>
                    </a:lnTo>
                    <a:lnTo>
                      <a:pt x="45" y="116"/>
                    </a:lnTo>
                    <a:lnTo>
                      <a:pt x="46" y="114"/>
                    </a:lnTo>
                    <a:lnTo>
                      <a:pt x="49" y="114"/>
                    </a:lnTo>
                    <a:lnTo>
                      <a:pt x="51" y="113"/>
                    </a:lnTo>
                    <a:lnTo>
                      <a:pt x="59" y="113"/>
                    </a:lnTo>
                    <a:lnTo>
                      <a:pt x="61" y="114"/>
                    </a:lnTo>
                    <a:lnTo>
                      <a:pt x="64" y="114"/>
                    </a:lnTo>
                    <a:lnTo>
                      <a:pt x="64" y="116"/>
                    </a:lnTo>
                    <a:lnTo>
                      <a:pt x="67" y="116"/>
                    </a:lnTo>
                    <a:lnTo>
                      <a:pt x="68" y="117"/>
                    </a:lnTo>
                    <a:lnTo>
                      <a:pt x="70" y="117"/>
                    </a:lnTo>
                    <a:lnTo>
                      <a:pt x="71" y="119"/>
                    </a:lnTo>
                    <a:lnTo>
                      <a:pt x="73" y="119"/>
                    </a:lnTo>
                    <a:lnTo>
                      <a:pt x="73" y="120"/>
                    </a:lnTo>
                    <a:lnTo>
                      <a:pt x="74" y="120"/>
                    </a:lnTo>
                    <a:lnTo>
                      <a:pt x="76" y="122"/>
                    </a:lnTo>
                    <a:lnTo>
                      <a:pt x="77" y="122"/>
                    </a:lnTo>
                    <a:lnTo>
                      <a:pt x="80" y="125"/>
                    </a:lnTo>
                    <a:lnTo>
                      <a:pt x="82" y="125"/>
                    </a:lnTo>
                    <a:lnTo>
                      <a:pt x="82" y="126"/>
                    </a:lnTo>
                    <a:lnTo>
                      <a:pt x="83" y="126"/>
                    </a:lnTo>
                    <a:lnTo>
                      <a:pt x="83" y="128"/>
                    </a:lnTo>
                    <a:lnTo>
                      <a:pt x="85" y="128"/>
                    </a:lnTo>
                    <a:lnTo>
                      <a:pt x="88" y="131"/>
                    </a:lnTo>
                    <a:lnTo>
                      <a:pt x="91" y="134"/>
                    </a:lnTo>
                    <a:lnTo>
                      <a:pt x="92" y="135"/>
                    </a:lnTo>
                    <a:lnTo>
                      <a:pt x="92" y="137"/>
                    </a:lnTo>
                    <a:lnTo>
                      <a:pt x="94" y="137"/>
                    </a:lnTo>
                    <a:lnTo>
                      <a:pt x="94" y="138"/>
                    </a:lnTo>
                    <a:lnTo>
                      <a:pt x="95" y="140"/>
                    </a:lnTo>
                    <a:lnTo>
                      <a:pt x="95" y="141"/>
                    </a:lnTo>
                    <a:lnTo>
                      <a:pt x="96" y="141"/>
                    </a:lnTo>
                    <a:lnTo>
                      <a:pt x="96" y="144"/>
                    </a:lnTo>
                    <a:lnTo>
                      <a:pt x="98" y="145"/>
                    </a:lnTo>
                    <a:lnTo>
                      <a:pt x="98" y="169"/>
                    </a:lnTo>
                    <a:lnTo>
                      <a:pt x="96" y="171"/>
                    </a:lnTo>
                    <a:lnTo>
                      <a:pt x="96" y="178"/>
                    </a:lnTo>
                    <a:lnTo>
                      <a:pt x="95" y="180"/>
                    </a:lnTo>
                    <a:lnTo>
                      <a:pt x="95" y="185"/>
                    </a:lnTo>
                    <a:lnTo>
                      <a:pt x="94" y="185"/>
                    </a:lnTo>
                    <a:lnTo>
                      <a:pt x="94" y="193"/>
                    </a:lnTo>
                    <a:lnTo>
                      <a:pt x="92" y="194"/>
                    </a:lnTo>
                    <a:lnTo>
                      <a:pt x="92" y="218"/>
                    </a:lnTo>
                    <a:lnTo>
                      <a:pt x="91" y="218"/>
                    </a:lnTo>
                    <a:lnTo>
                      <a:pt x="91" y="220"/>
                    </a:lnTo>
                    <a:lnTo>
                      <a:pt x="92" y="220"/>
                    </a:lnTo>
                    <a:lnTo>
                      <a:pt x="92" y="225"/>
                    </a:lnTo>
                    <a:lnTo>
                      <a:pt x="107" y="228"/>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4" name="AutoShape 36"/>
              <p:cNvSpPr>
                <a:spLocks/>
              </p:cNvSpPr>
              <p:nvPr/>
            </p:nvSpPr>
            <p:spPr bwMode="auto">
              <a:xfrm>
                <a:off x="3031" y="3374"/>
                <a:ext cx="97" cy="109"/>
              </a:xfrm>
              <a:custGeom>
                <a:avLst/>
                <a:gdLst>
                  <a:gd name="T0" fmla="*/ 2 w 194"/>
                  <a:gd name="T1" fmla="*/ 42 h 217"/>
                  <a:gd name="T2" fmla="*/ 1 w 194"/>
                  <a:gd name="T3" fmla="*/ 41 h 217"/>
                  <a:gd name="T4" fmla="*/ 0 w 194"/>
                  <a:gd name="T5" fmla="*/ 39 h 217"/>
                  <a:gd name="T6" fmla="*/ 1 w 194"/>
                  <a:gd name="T7" fmla="*/ 31 h 217"/>
                  <a:gd name="T8" fmla="*/ 2 w 194"/>
                  <a:gd name="T9" fmla="*/ 27 h 217"/>
                  <a:gd name="T10" fmla="*/ 3 w 194"/>
                  <a:gd name="T11" fmla="*/ 24 h 217"/>
                  <a:gd name="T12" fmla="*/ 3 w 194"/>
                  <a:gd name="T13" fmla="*/ 21 h 217"/>
                  <a:gd name="T14" fmla="*/ 4 w 194"/>
                  <a:gd name="T15" fmla="*/ 18 h 217"/>
                  <a:gd name="T16" fmla="*/ 5 w 194"/>
                  <a:gd name="T17" fmla="*/ 15 h 217"/>
                  <a:gd name="T18" fmla="*/ 6 w 194"/>
                  <a:gd name="T19" fmla="*/ 13 h 217"/>
                  <a:gd name="T20" fmla="*/ 7 w 194"/>
                  <a:gd name="T21" fmla="*/ 11 h 217"/>
                  <a:gd name="T22" fmla="*/ 9 w 194"/>
                  <a:gd name="T23" fmla="*/ 9 h 217"/>
                  <a:gd name="T24" fmla="*/ 11 w 194"/>
                  <a:gd name="T25" fmla="*/ 7 h 217"/>
                  <a:gd name="T26" fmla="*/ 13 w 194"/>
                  <a:gd name="T27" fmla="*/ 5 h 217"/>
                  <a:gd name="T28" fmla="*/ 16 w 194"/>
                  <a:gd name="T29" fmla="*/ 4 h 217"/>
                  <a:gd name="T30" fmla="*/ 18 w 194"/>
                  <a:gd name="T31" fmla="*/ 3 h 217"/>
                  <a:gd name="T32" fmla="*/ 20 w 194"/>
                  <a:gd name="T33" fmla="*/ 2 h 217"/>
                  <a:gd name="T34" fmla="*/ 23 w 194"/>
                  <a:gd name="T35" fmla="*/ 1 h 217"/>
                  <a:gd name="T36" fmla="*/ 25 w 194"/>
                  <a:gd name="T37" fmla="*/ 1 h 217"/>
                  <a:gd name="T38" fmla="*/ 31 w 194"/>
                  <a:gd name="T39" fmla="*/ 1 h 217"/>
                  <a:gd name="T40" fmla="*/ 35 w 194"/>
                  <a:gd name="T41" fmla="*/ 1 h 217"/>
                  <a:gd name="T42" fmla="*/ 37 w 194"/>
                  <a:gd name="T43" fmla="*/ 2 h 217"/>
                  <a:gd name="T44" fmla="*/ 39 w 194"/>
                  <a:gd name="T45" fmla="*/ 4 h 217"/>
                  <a:gd name="T46" fmla="*/ 42 w 194"/>
                  <a:gd name="T47" fmla="*/ 6 h 217"/>
                  <a:gd name="T48" fmla="*/ 45 w 194"/>
                  <a:gd name="T49" fmla="*/ 9 h 217"/>
                  <a:gd name="T50" fmla="*/ 47 w 194"/>
                  <a:gd name="T51" fmla="*/ 11 h 217"/>
                  <a:gd name="T52" fmla="*/ 48 w 194"/>
                  <a:gd name="T53" fmla="*/ 13 h 217"/>
                  <a:gd name="T54" fmla="*/ 48 w 194"/>
                  <a:gd name="T55" fmla="*/ 14 h 217"/>
                  <a:gd name="T56" fmla="*/ 48 w 194"/>
                  <a:gd name="T57" fmla="*/ 18 h 217"/>
                  <a:gd name="T58" fmla="*/ 48 w 194"/>
                  <a:gd name="T59" fmla="*/ 20 h 217"/>
                  <a:gd name="T60" fmla="*/ 47 w 194"/>
                  <a:gd name="T61" fmla="*/ 22 h 217"/>
                  <a:gd name="T62" fmla="*/ 46 w 194"/>
                  <a:gd name="T63" fmla="*/ 25 h 217"/>
                  <a:gd name="T64" fmla="*/ 44 w 194"/>
                  <a:gd name="T65" fmla="*/ 26 h 217"/>
                  <a:gd name="T66" fmla="*/ 43 w 194"/>
                  <a:gd name="T67" fmla="*/ 28 h 217"/>
                  <a:gd name="T68" fmla="*/ 38 w 194"/>
                  <a:gd name="T69" fmla="*/ 28 h 217"/>
                  <a:gd name="T70" fmla="*/ 35 w 194"/>
                  <a:gd name="T71" fmla="*/ 28 h 217"/>
                  <a:gd name="T72" fmla="*/ 29 w 194"/>
                  <a:gd name="T73" fmla="*/ 28 h 217"/>
                  <a:gd name="T74" fmla="*/ 27 w 194"/>
                  <a:gd name="T75" fmla="*/ 28 h 217"/>
                  <a:gd name="T76" fmla="*/ 26 w 194"/>
                  <a:gd name="T77" fmla="*/ 29 h 217"/>
                  <a:gd name="T78" fmla="*/ 24 w 194"/>
                  <a:gd name="T79" fmla="*/ 30 h 217"/>
                  <a:gd name="T80" fmla="*/ 23 w 194"/>
                  <a:gd name="T81" fmla="*/ 31 h 217"/>
                  <a:gd name="T82" fmla="*/ 22 w 194"/>
                  <a:gd name="T83" fmla="*/ 32 h 217"/>
                  <a:gd name="T84" fmla="*/ 21 w 194"/>
                  <a:gd name="T85" fmla="*/ 33 h 217"/>
                  <a:gd name="T86" fmla="*/ 18 w 194"/>
                  <a:gd name="T87" fmla="*/ 36 h 217"/>
                  <a:gd name="T88" fmla="*/ 18 w 194"/>
                  <a:gd name="T89" fmla="*/ 38 h 217"/>
                  <a:gd name="T90" fmla="*/ 18 w 194"/>
                  <a:gd name="T91" fmla="*/ 44 h 217"/>
                  <a:gd name="T92" fmla="*/ 18 w 194"/>
                  <a:gd name="T93" fmla="*/ 48 h 217"/>
                  <a:gd name="T94" fmla="*/ 18 w 194"/>
                  <a:gd name="T95" fmla="*/ 55 h 217"/>
                  <a:gd name="T96" fmla="*/ 16 w 194"/>
                  <a:gd name="T97" fmla="*/ 54 h 217"/>
                  <a:gd name="T98" fmla="*/ 14 w 194"/>
                  <a:gd name="T99" fmla="*/ 53 h 217"/>
                  <a:gd name="T100" fmla="*/ 14 w 194"/>
                  <a:gd name="T101" fmla="*/ 52 h 217"/>
                  <a:gd name="T102" fmla="*/ 13 w 194"/>
                  <a:gd name="T103" fmla="*/ 52 h 217"/>
                  <a:gd name="T104" fmla="*/ 12 w 194"/>
                  <a:gd name="T105" fmla="*/ 51 h 217"/>
                  <a:gd name="T106" fmla="*/ 12 w 194"/>
                  <a:gd name="T107" fmla="*/ 50 h 217"/>
                  <a:gd name="T108" fmla="*/ 11 w 194"/>
                  <a:gd name="T109" fmla="*/ 49 h 217"/>
                  <a:gd name="T110" fmla="*/ 11 w 194"/>
                  <a:gd name="T111" fmla="*/ 48 h 217"/>
                  <a:gd name="T112" fmla="*/ 10 w 194"/>
                  <a:gd name="T113" fmla="*/ 47 h 217"/>
                  <a:gd name="T114" fmla="*/ 9 w 194"/>
                  <a:gd name="T115" fmla="*/ 45 h 21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94"/>
                  <a:gd name="T175" fmla="*/ 0 h 217"/>
                  <a:gd name="T176" fmla="*/ 194 w 194"/>
                  <a:gd name="T177" fmla="*/ 217 h 21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94" h="217">
                    <a:moveTo>
                      <a:pt x="13" y="167"/>
                    </a:moveTo>
                    <a:lnTo>
                      <a:pt x="10" y="167"/>
                    </a:lnTo>
                    <a:lnTo>
                      <a:pt x="9" y="165"/>
                    </a:lnTo>
                    <a:lnTo>
                      <a:pt x="7" y="165"/>
                    </a:lnTo>
                    <a:lnTo>
                      <a:pt x="6" y="164"/>
                    </a:lnTo>
                    <a:lnTo>
                      <a:pt x="4" y="164"/>
                    </a:lnTo>
                    <a:lnTo>
                      <a:pt x="4" y="162"/>
                    </a:lnTo>
                    <a:lnTo>
                      <a:pt x="3" y="162"/>
                    </a:lnTo>
                    <a:lnTo>
                      <a:pt x="3" y="160"/>
                    </a:lnTo>
                    <a:lnTo>
                      <a:pt x="1" y="158"/>
                    </a:lnTo>
                    <a:lnTo>
                      <a:pt x="1" y="155"/>
                    </a:lnTo>
                    <a:lnTo>
                      <a:pt x="0" y="154"/>
                    </a:lnTo>
                    <a:lnTo>
                      <a:pt x="0" y="139"/>
                    </a:lnTo>
                    <a:lnTo>
                      <a:pt x="1" y="137"/>
                    </a:lnTo>
                    <a:lnTo>
                      <a:pt x="1" y="124"/>
                    </a:lnTo>
                    <a:lnTo>
                      <a:pt x="3" y="123"/>
                    </a:lnTo>
                    <a:lnTo>
                      <a:pt x="3" y="117"/>
                    </a:lnTo>
                    <a:lnTo>
                      <a:pt x="4" y="114"/>
                    </a:lnTo>
                    <a:lnTo>
                      <a:pt x="4" y="109"/>
                    </a:lnTo>
                    <a:lnTo>
                      <a:pt x="6" y="108"/>
                    </a:lnTo>
                    <a:lnTo>
                      <a:pt x="6" y="103"/>
                    </a:lnTo>
                    <a:lnTo>
                      <a:pt x="7" y="100"/>
                    </a:lnTo>
                    <a:lnTo>
                      <a:pt x="7" y="96"/>
                    </a:lnTo>
                    <a:lnTo>
                      <a:pt x="9" y="94"/>
                    </a:lnTo>
                    <a:lnTo>
                      <a:pt x="9" y="91"/>
                    </a:lnTo>
                    <a:lnTo>
                      <a:pt x="10" y="88"/>
                    </a:lnTo>
                    <a:lnTo>
                      <a:pt x="10" y="84"/>
                    </a:lnTo>
                    <a:lnTo>
                      <a:pt x="12" y="81"/>
                    </a:lnTo>
                    <a:lnTo>
                      <a:pt x="12" y="80"/>
                    </a:lnTo>
                    <a:lnTo>
                      <a:pt x="15" y="74"/>
                    </a:lnTo>
                    <a:lnTo>
                      <a:pt x="15" y="72"/>
                    </a:lnTo>
                    <a:lnTo>
                      <a:pt x="16" y="69"/>
                    </a:lnTo>
                    <a:lnTo>
                      <a:pt x="16" y="68"/>
                    </a:lnTo>
                    <a:lnTo>
                      <a:pt x="18" y="65"/>
                    </a:lnTo>
                    <a:lnTo>
                      <a:pt x="18" y="62"/>
                    </a:lnTo>
                    <a:lnTo>
                      <a:pt x="19" y="60"/>
                    </a:lnTo>
                    <a:lnTo>
                      <a:pt x="21" y="57"/>
                    </a:lnTo>
                    <a:lnTo>
                      <a:pt x="21" y="56"/>
                    </a:lnTo>
                    <a:lnTo>
                      <a:pt x="22" y="53"/>
                    </a:lnTo>
                    <a:lnTo>
                      <a:pt x="24" y="51"/>
                    </a:lnTo>
                    <a:lnTo>
                      <a:pt x="24" y="50"/>
                    </a:lnTo>
                    <a:lnTo>
                      <a:pt x="25" y="47"/>
                    </a:lnTo>
                    <a:lnTo>
                      <a:pt x="28" y="44"/>
                    </a:lnTo>
                    <a:lnTo>
                      <a:pt x="29" y="41"/>
                    </a:lnTo>
                    <a:lnTo>
                      <a:pt x="29" y="40"/>
                    </a:lnTo>
                    <a:lnTo>
                      <a:pt x="32" y="37"/>
                    </a:lnTo>
                    <a:lnTo>
                      <a:pt x="34" y="35"/>
                    </a:lnTo>
                    <a:lnTo>
                      <a:pt x="35" y="35"/>
                    </a:lnTo>
                    <a:lnTo>
                      <a:pt x="35" y="34"/>
                    </a:lnTo>
                    <a:lnTo>
                      <a:pt x="38" y="31"/>
                    </a:lnTo>
                    <a:lnTo>
                      <a:pt x="40" y="29"/>
                    </a:lnTo>
                    <a:lnTo>
                      <a:pt x="43" y="28"/>
                    </a:lnTo>
                    <a:lnTo>
                      <a:pt x="46" y="25"/>
                    </a:lnTo>
                    <a:lnTo>
                      <a:pt x="49" y="22"/>
                    </a:lnTo>
                    <a:lnTo>
                      <a:pt x="52" y="22"/>
                    </a:lnTo>
                    <a:lnTo>
                      <a:pt x="55" y="19"/>
                    </a:lnTo>
                    <a:lnTo>
                      <a:pt x="56" y="17"/>
                    </a:lnTo>
                    <a:lnTo>
                      <a:pt x="59" y="17"/>
                    </a:lnTo>
                    <a:lnTo>
                      <a:pt x="61" y="16"/>
                    </a:lnTo>
                    <a:lnTo>
                      <a:pt x="64" y="14"/>
                    </a:lnTo>
                    <a:lnTo>
                      <a:pt x="65" y="13"/>
                    </a:lnTo>
                    <a:lnTo>
                      <a:pt x="67" y="13"/>
                    </a:lnTo>
                    <a:lnTo>
                      <a:pt x="69" y="12"/>
                    </a:lnTo>
                    <a:lnTo>
                      <a:pt x="71" y="10"/>
                    </a:lnTo>
                    <a:lnTo>
                      <a:pt x="74" y="10"/>
                    </a:lnTo>
                    <a:lnTo>
                      <a:pt x="75" y="9"/>
                    </a:lnTo>
                    <a:lnTo>
                      <a:pt x="78" y="9"/>
                    </a:lnTo>
                    <a:lnTo>
                      <a:pt x="80" y="7"/>
                    </a:lnTo>
                    <a:lnTo>
                      <a:pt x="83" y="7"/>
                    </a:lnTo>
                    <a:lnTo>
                      <a:pt x="84" y="6"/>
                    </a:lnTo>
                    <a:lnTo>
                      <a:pt x="87" y="6"/>
                    </a:lnTo>
                    <a:lnTo>
                      <a:pt x="89" y="4"/>
                    </a:lnTo>
                    <a:lnTo>
                      <a:pt x="92" y="4"/>
                    </a:lnTo>
                    <a:lnTo>
                      <a:pt x="93" y="3"/>
                    </a:lnTo>
                    <a:lnTo>
                      <a:pt x="101" y="3"/>
                    </a:lnTo>
                    <a:lnTo>
                      <a:pt x="102" y="1"/>
                    </a:lnTo>
                    <a:lnTo>
                      <a:pt x="108" y="1"/>
                    </a:lnTo>
                    <a:lnTo>
                      <a:pt x="111" y="0"/>
                    </a:lnTo>
                    <a:lnTo>
                      <a:pt x="126" y="0"/>
                    </a:lnTo>
                    <a:lnTo>
                      <a:pt x="127" y="1"/>
                    </a:lnTo>
                    <a:lnTo>
                      <a:pt x="132" y="1"/>
                    </a:lnTo>
                    <a:lnTo>
                      <a:pt x="133" y="3"/>
                    </a:lnTo>
                    <a:lnTo>
                      <a:pt x="136" y="3"/>
                    </a:lnTo>
                    <a:lnTo>
                      <a:pt x="139" y="4"/>
                    </a:lnTo>
                    <a:lnTo>
                      <a:pt x="141" y="4"/>
                    </a:lnTo>
                    <a:lnTo>
                      <a:pt x="142" y="6"/>
                    </a:lnTo>
                    <a:lnTo>
                      <a:pt x="144" y="6"/>
                    </a:lnTo>
                    <a:lnTo>
                      <a:pt x="145" y="7"/>
                    </a:lnTo>
                    <a:lnTo>
                      <a:pt x="148" y="9"/>
                    </a:lnTo>
                    <a:lnTo>
                      <a:pt x="150" y="9"/>
                    </a:lnTo>
                    <a:lnTo>
                      <a:pt x="152" y="12"/>
                    </a:lnTo>
                    <a:lnTo>
                      <a:pt x="155" y="14"/>
                    </a:lnTo>
                    <a:lnTo>
                      <a:pt x="158" y="14"/>
                    </a:lnTo>
                    <a:lnTo>
                      <a:pt x="161" y="17"/>
                    </a:lnTo>
                    <a:lnTo>
                      <a:pt x="164" y="20"/>
                    </a:lnTo>
                    <a:lnTo>
                      <a:pt x="167" y="23"/>
                    </a:lnTo>
                    <a:lnTo>
                      <a:pt x="170" y="26"/>
                    </a:lnTo>
                    <a:lnTo>
                      <a:pt x="173" y="29"/>
                    </a:lnTo>
                    <a:lnTo>
                      <a:pt x="176" y="32"/>
                    </a:lnTo>
                    <a:lnTo>
                      <a:pt x="179" y="35"/>
                    </a:lnTo>
                    <a:lnTo>
                      <a:pt x="181" y="37"/>
                    </a:lnTo>
                    <a:lnTo>
                      <a:pt x="181" y="38"/>
                    </a:lnTo>
                    <a:lnTo>
                      <a:pt x="184" y="41"/>
                    </a:lnTo>
                    <a:lnTo>
                      <a:pt x="185" y="43"/>
                    </a:lnTo>
                    <a:lnTo>
                      <a:pt x="185" y="44"/>
                    </a:lnTo>
                    <a:lnTo>
                      <a:pt x="188" y="47"/>
                    </a:lnTo>
                    <a:lnTo>
                      <a:pt x="188" y="49"/>
                    </a:lnTo>
                    <a:lnTo>
                      <a:pt x="190" y="50"/>
                    </a:lnTo>
                    <a:lnTo>
                      <a:pt x="190" y="51"/>
                    </a:lnTo>
                    <a:lnTo>
                      <a:pt x="191" y="51"/>
                    </a:lnTo>
                    <a:lnTo>
                      <a:pt x="191" y="54"/>
                    </a:lnTo>
                    <a:lnTo>
                      <a:pt x="192" y="56"/>
                    </a:lnTo>
                    <a:lnTo>
                      <a:pt x="192" y="60"/>
                    </a:lnTo>
                    <a:lnTo>
                      <a:pt x="194" y="62"/>
                    </a:lnTo>
                    <a:lnTo>
                      <a:pt x="194" y="68"/>
                    </a:lnTo>
                    <a:lnTo>
                      <a:pt x="192" y="69"/>
                    </a:lnTo>
                    <a:lnTo>
                      <a:pt x="192" y="75"/>
                    </a:lnTo>
                    <a:lnTo>
                      <a:pt x="191" y="77"/>
                    </a:lnTo>
                    <a:lnTo>
                      <a:pt x="191" y="80"/>
                    </a:lnTo>
                    <a:lnTo>
                      <a:pt x="190" y="80"/>
                    </a:lnTo>
                    <a:lnTo>
                      <a:pt x="190" y="83"/>
                    </a:lnTo>
                    <a:lnTo>
                      <a:pt x="188" y="84"/>
                    </a:lnTo>
                    <a:lnTo>
                      <a:pt x="188" y="86"/>
                    </a:lnTo>
                    <a:lnTo>
                      <a:pt x="187" y="87"/>
                    </a:lnTo>
                    <a:lnTo>
                      <a:pt x="187" y="90"/>
                    </a:lnTo>
                    <a:lnTo>
                      <a:pt x="184" y="93"/>
                    </a:lnTo>
                    <a:lnTo>
                      <a:pt x="184" y="94"/>
                    </a:lnTo>
                    <a:lnTo>
                      <a:pt x="181" y="97"/>
                    </a:lnTo>
                    <a:lnTo>
                      <a:pt x="181" y="99"/>
                    </a:lnTo>
                    <a:lnTo>
                      <a:pt x="179" y="99"/>
                    </a:lnTo>
                    <a:lnTo>
                      <a:pt x="179" y="100"/>
                    </a:lnTo>
                    <a:lnTo>
                      <a:pt x="176" y="103"/>
                    </a:lnTo>
                    <a:lnTo>
                      <a:pt x="176" y="105"/>
                    </a:lnTo>
                    <a:lnTo>
                      <a:pt x="175" y="105"/>
                    </a:lnTo>
                    <a:lnTo>
                      <a:pt x="172" y="108"/>
                    </a:lnTo>
                    <a:lnTo>
                      <a:pt x="170" y="109"/>
                    </a:lnTo>
                    <a:lnTo>
                      <a:pt x="170" y="111"/>
                    </a:lnTo>
                    <a:lnTo>
                      <a:pt x="167" y="111"/>
                    </a:lnTo>
                    <a:lnTo>
                      <a:pt x="166" y="112"/>
                    </a:lnTo>
                    <a:lnTo>
                      <a:pt x="151" y="112"/>
                    </a:lnTo>
                    <a:lnTo>
                      <a:pt x="151" y="111"/>
                    </a:lnTo>
                    <a:lnTo>
                      <a:pt x="145" y="111"/>
                    </a:lnTo>
                    <a:lnTo>
                      <a:pt x="144" y="109"/>
                    </a:lnTo>
                    <a:lnTo>
                      <a:pt x="139" y="109"/>
                    </a:lnTo>
                    <a:lnTo>
                      <a:pt x="138" y="108"/>
                    </a:lnTo>
                    <a:lnTo>
                      <a:pt x="121" y="108"/>
                    </a:lnTo>
                    <a:lnTo>
                      <a:pt x="121" y="109"/>
                    </a:lnTo>
                    <a:lnTo>
                      <a:pt x="117" y="109"/>
                    </a:lnTo>
                    <a:lnTo>
                      <a:pt x="117" y="111"/>
                    </a:lnTo>
                    <a:lnTo>
                      <a:pt x="114" y="111"/>
                    </a:lnTo>
                    <a:lnTo>
                      <a:pt x="112" y="112"/>
                    </a:lnTo>
                    <a:lnTo>
                      <a:pt x="111" y="112"/>
                    </a:lnTo>
                    <a:lnTo>
                      <a:pt x="109" y="114"/>
                    </a:lnTo>
                    <a:lnTo>
                      <a:pt x="108" y="114"/>
                    </a:lnTo>
                    <a:lnTo>
                      <a:pt x="107" y="115"/>
                    </a:lnTo>
                    <a:lnTo>
                      <a:pt x="105" y="115"/>
                    </a:lnTo>
                    <a:lnTo>
                      <a:pt x="104" y="117"/>
                    </a:lnTo>
                    <a:lnTo>
                      <a:pt x="102" y="117"/>
                    </a:lnTo>
                    <a:lnTo>
                      <a:pt x="101" y="118"/>
                    </a:lnTo>
                    <a:lnTo>
                      <a:pt x="99" y="118"/>
                    </a:lnTo>
                    <a:lnTo>
                      <a:pt x="96" y="121"/>
                    </a:lnTo>
                    <a:lnTo>
                      <a:pt x="95" y="121"/>
                    </a:lnTo>
                    <a:lnTo>
                      <a:pt x="93" y="123"/>
                    </a:lnTo>
                    <a:lnTo>
                      <a:pt x="92" y="123"/>
                    </a:lnTo>
                    <a:lnTo>
                      <a:pt x="92" y="124"/>
                    </a:lnTo>
                    <a:lnTo>
                      <a:pt x="90" y="124"/>
                    </a:lnTo>
                    <a:lnTo>
                      <a:pt x="87" y="127"/>
                    </a:lnTo>
                    <a:lnTo>
                      <a:pt x="86" y="128"/>
                    </a:lnTo>
                    <a:lnTo>
                      <a:pt x="84" y="128"/>
                    </a:lnTo>
                    <a:lnTo>
                      <a:pt x="83" y="130"/>
                    </a:lnTo>
                    <a:lnTo>
                      <a:pt x="83" y="131"/>
                    </a:lnTo>
                    <a:lnTo>
                      <a:pt x="81" y="131"/>
                    </a:lnTo>
                    <a:lnTo>
                      <a:pt x="78" y="134"/>
                    </a:lnTo>
                    <a:lnTo>
                      <a:pt x="75" y="137"/>
                    </a:lnTo>
                    <a:lnTo>
                      <a:pt x="72" y="140"/>
                    </a:lnTo>
                    <a:lnTo>
                      <a:pt x="72" y="143"/>
                    </a:lnTo>
                    <a:lnTo>
                      <a:pt x="71" y="143"/>
                    </a:lnTo>
                    <a:lnTo>
                      <a:pt x="71" y="145"/>
                    </a:lnTo>
                    <a:lnTo>
                      <a:pt x="69" y="146"/>
                    </a:lnTo>
                    <a:lnTo>
                      <a:pt x="69" y="151"/>
                    </a:lnTo>
                    <a:lnTo>
                      <a:pt x="68" y="151"/>
                    </a:lnTo>
                    <a:lnTo>
                      <a:pt x="68" y="164"/>
                    </a:lnTo>
                    <a:lnTo>
                      <a:pt x="69" y="165"/>
                    </a:lnTo>
                    <a:lnTo>
                      <a:pt x="69" y="174"/>
                    </a:lnTo>
                    <a:lnTo>
                      <a:pt x="71" y="174"/>
                    </a:lnTo>
                    <a:lnTo>
                      <a:pt x="71" y="186"/>
                    </a:lnTo>
                    <a:lnTo>
                      <a:pt x="72" y="186"/>
                    </a:lnTo>
                    <a:lnTo>
                      <a:pt x="72" y="189"/>
                    </a:lnTo>
                    <a:lnTo>
                      <a:pt x="71" y="189"/>
                    </a:lnTo>
                    <a:lnTo>
                      <a:pt x="71" y="214"/>
                    </a:lnTo>
                    <a:lnTo>
                      <a:pt x="69" y="214"/>
                    </a:lnTo>
                    <a:lnTo>
                      <a:pt x="69" y="217"/>
                    </a:lnTo>
                    <a:lnTo>
                      <a:pt x="67" y="217"/>
                    </a:lnTo>
                    <a:lnTo>
                      <a:pt x="67" y="216"/>
                    </a:lnTo>
                    <a:lnTo>
                      <a:pt x="64" y="216"/>
                    </a:lnTo>
                    <a:lnTo>
                      <a:pt x="64" y="214"/>
                    </a:lnTo>
                    <a:lnTo>
                      <a:pt x="62" y="214"/>
                    </a:lnTo>
                    <a:lnTo>
                      <a:pt x="61" y="213"/>
                    </a:lnTo>
                    <a:lnTo>
                      <a:pt x="59" y="213"/>
                    </a:lnTo>
                    <a:lnTo>
                      <a:pt x="59" y="211"/>
                    </a:lnTo>
                    <a:lnTo>
                      <a:pt x="58" y="211"/>
                    </a:lnTo>
                    <a:lnTo>
                      <a:pt x="58" y="210"/>
                    </a:lnTo>
                    <a:lnTo>
                      <a:pt x="56" y="210"/>
                    </a:lnTo>
                    <a:lnTo>
                      <a:pt x="56" y="208"/>
                    </a:lnTo>
                    <a:lnTo>
                      <a:pt x="55" y="208"/>
                    </a:lnTo>
                    <a:lnTo>
                      <a:pt x="55" y="207"/>
                    </a:lnTo>
                    <a:lnTo>
                      <a:pt x="53" y="207"/>
                    </a:lnTo>
                    <a:lnTo>
                      <a:pt x="53" y="205"/>
                    </a:lnTo>
                    <a:lnTo>
                      <a:pt x="52" y="205"/>
                    </a:lnTo>
                    <a:lnTo>
                      <a:pt x="52" y="204"/>
                    </a:lnTo>
                    <a:lnTo>
                      <a:pt x="50" y="204"/>
                    </a:lnTo>
                    <a:lnTo>
                      <a:pt x="50" y="202"/>
                    </a:lnTo>
                    <a:lnTo>
                      <a:pt x="49" y="202"/>
                    </a:lnTo>
                    <a:lnTo>
                      <a:pt x="49" y="200"/>
                    </a:lnTo>
                    <a:lnTo>
                      <a:pt x="47" y="200"/>
                    </a:lnTo>
                    <a:lnTo>
                      <a:pt x="47" y="198"/>
                    </a:lnTo>
                    <a:lnTo>
                      <a:pt x="46" y="198"/>
                    </a:lnTo>
                    <a:lnTo>
                      <a:pt x="46" y="197"/>
                    </a:lnTo>
                    <a:lnTo>
                      <a:pt x="44" y="197"/>
                    </a:lnTo>
                    <a:lnTo>
                      <a:pt x="44" y="195"/>
                    </a:lnTo>
                    <a:lnTo>
                      <a:pt x="43" y="194"/>
                    </a:lnTo>
                    <a:lnTo>
                      <a:pt x="43" y="192"/>
                    </a:lnTo>
                    <a:lnTo>
                      <a:pt x="41" y="192"/>
                    </a:lnTo>
                    <a:lnTo>
                      <a:pt x="41" y="189"/>
                    </a:lnTo>
                    <a:lnTo>
                      <a:pt x="40" y="189"/>
                    </a:lnTo>
                    <a:lnTo>
                      <a:pt x="40" y="188"/>
                    </a:lnTo>
                    <a:lnTo>
                      <a:pt x="38" y="186"/>
                    </a:lnTo>
                    <a:lnTo>
                      <a:pt x="38" y="185"/>
                    </a:lnTo>
                    <a:lnTo>
                      <a:pt x="37" y="183"/>
                    </a:lnTo>
                    <a:lnTo>
                      <a:pt x="37" y="180"/>
                    </a:lnTo>
                    <a:lnTo>
                      <a:pt x="35" y="180"/>
                    </a:lnTo>
                    <a:lnTo>
                      <a:pt x="35" y="179"/>
                    </a:lnTo>
                    <a:lnTo>
                      <a:pt x="13" y="167"/>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6" name="Group 8"/>
            <p:cNvGrpSpPr>
              <a:grpSpLocks/>
            </p:cNvGrpSpPr>
            <p:nvPr/>
          </p:nvGrpSpPr>
          <p:grpSpPr bwMode="auto">
            <a:xfrm rot="-2351381">
              <a:off x="4295" y="3360"/>
              <a:ext cx="457" cy="168"/>
              <a:chOff x="4272" y="3360"/>
              <a:chExt cx="457" cy="168"/>
            </a:xfrm>
          </p:grpSpPr>
          <p:sp>
            <p:nvSpPr>
              <p:cNvPr id="17423" name="AutoShape 15"/>
              <p:cNvSpPr>
                <a:spLocks/>
              </p:cNvSpPr>
              <p:nvPr/>
            </p:nvSpPr>
            <p:spPr bwMode="auto">
              <a:xfrm>
                <a:off x="4404" y="3385"/>
                <a:ext cx="180" cy="143"/>
              </a:xfrm>
              <a:custGeom>
                <a:avLst/>
                <a:gdLst>
                  <a:gd name="T0" fmla="*/ 12 w 541"/>
                  <a:gd name="T1" fmla="*/ 0 h 430"/>
                  <a:gd name="T2" fmla="*/ 10 w 541"/>
                  <a:gd name="T3" fmla="*/ 1 h 430"/>
                  <a:gd name="T4" fmla="*/ 8 w 541"/>
                  <a:gd name="T5" fmla="*/ 2 h 430"/>
                  <a:gd name="T6" fmla="*/ 6 w 541"/>
                  <a:gd name="T7" fmla="*/ 3 h 430"/>
                  <a:gd name="T8" fmla="*/ 4 w 541"/>
                  <a:gd name="T9" fmla="*/ 4 h 430"/>
                  <a:gd name="T10" fmla="*/ 3 w 541"/>
                  <a:gd name="T11" fmla="*/ 5 h 430"/>
                  <a:gd name="T12" fmla="*/ 2 w 541"/>
                  <a:gd name="T13" fmla="*/ 7 h 430"/>
                  <a:gd name="T14" fmla="*/ 1 w 541"/>
                  <a:gd name="T15" fmla="*/ 9 h 430"/>
                  <a:gd name="T16" fmla="*/ 0 w 541"/>
                  <a:gd name="T17" fmla="*/ 11 h 430"/>
                  <a:gd name="T18" fmla="*/ 0 w 541"/>
                  <a:gd name="T19" fmla="*/ 19 h 430"/>
                  <a:gd name="T20" fmla="*/ 1 w 541"/>
                  <a:gd name="T21" fmla="*/ 22 h 430"/>
                  <a:gd name="T22" fmla="*/ 2 w 541"/>
                  <a:gd name="T23" fmla="*/ 25 h 430"/>
                  <a:gd name="T24" fmla="*/ 3 w 541"/>
                  <a:gd name="T25" fmla="*/ 28 h 430"/>
                  <a:gd name="T26" fmla="*/ 5 w 541"/>
                  <a:gd name="T27" fmla="*/ 29 h 430"/>
                  <a:gd name="T28" fmla="*/ 6 w 541"/>
                  <a:gd name="T29" fmla="*/ 31 h 430"/>
                  <a:gd name="T30" fmla="*/ 9 w 541"/>
                  <a:gd name="T31" fmla="*/ 32 h 430"/>
                  <a:gd name="T32" fmla="*/ 12 w 541"/>
                  <a:gd name="T33" fmla="*/ 33 h 430"/>
                  <a:gd name="T34" fmla="*/ 15 w 541"/>
                  <a:gd name="T35" fmla="*/ 35 h 430"/>
                  <a:gd name="T36" fmla="*/ 17 w 541"/>
                  <a:gd name="T37" fmla="*/ 35 h 430"/>
                  <a:gd name="T38" fmla="*/ 20 w 541"/>
                  <a:gd name="T39" fmla="*/ 36 h 430"/>
                  <a:gd name="T40" fmla="*/ 23 w 541"/>
                  <a:gd name="T41" fmla="*/ 36 h 430"/>
                  <a:gd name="T42" fmla="*/ 24 w 541"/>
                  <a:gd name="T43" fmla="*/ 37 h 430"/>
                  <a:gd name="T44" fmla="*/ 25 w 541"/>
                  <a:gd name="T45" fmla="*/ 39 h 430"/>
                  <a:gd name="T46" fmla="*/ 25 w 541"/>
                  <a:gd name="T47" fmla="*/ 42 h 430"/>
                  <a:gd name="T48" fmla="*/ 25 w 541"/>
                  <a:gd name="T49" fmla="*/ 45 h 430"/>
                  <a:gd name="T50" fmla="*/ 25 w 541"/>
                  <a:gd name="T51" fmla="*/ 47 h 430"/>
                  <a:gd name="T52" fmla="*/ 32 w 541"/>
                  <a:gd name="T53" fmla="*/ 48 h 430"/>
                  <a:gd name="T54" fmla="*/ 36 w 541"/>
                  <a:gd name="T55" fmla="*/ 47 h 430"/>
                  <a:gd name="T56" fmla="*/ 38 w 541"/>
                  <a:gd name="T57" fmla="*/ 47 h 430"/>
                  <a:gd name="T58" fmla="*/ 40 w 541"/>
                  <a:gd name="T59" fmla="*/ 45 h 430"/>
                  <a:gd name="T60" fmla="*/ 42 w 541"/>
                  <a:gd name="T61" fmla="*/ 43 h 430"/>
                  <a:gd name="T62" fmla="*/ 43 w 541"/>
                  <a:gd name="T63" fmla="*/ 40 h 430"/>
                  <a:gd name="T64" fmla="*/ 44 w 541"/>
                  <a:gd name="T65" fmla="*/ 38 h 430"/>
                  <a:gd name="T66" fmla="*/ 45 w 541"/>
                  <a:gd name="T67" fmla="*/ 35 h 430"/>
                  <a:gd name="T68" fmla="*/ 46 w 541"/>
                  <a:gd name="T69" fmla="*/ 33 h 430"/>
                  <a:gd name="T70" fmla="*/ 47 w 541"/>
                  <a:gd name="T71" fmla="*/ 32 h 430"/>
                  <a:gd name="T72" fmla="*/ 49 w 541"/>
                  <a:gd name="T73" fmla="*/ 31 h 430"/>
                  <a:gd name="T74" fmla="*/ 50 w 541"/>
                  <a:gd name="T75" fmla="*/ 31 h 430"/>
                  <a:gd name="T76" fmla="*/ 51 w 541"/>
                  <a:gd name="T77" fmla="*/ 30 h 430"/>
                  <a:gd name="T78" fmla="*/ 53 w 541"/>
                  <a:gd name="T79" fmla="*/ 29 h 430"/>
                  <a:gd name="T80" fmla="*/ 54 w 541"/>
                  <a:gd name="T81" fmla="*/ 28 h 430"/>
                  <a:gd name="T82" fmla="*/ 56 w 541"/>
                  <a:gd name="T83" fmla="*/ 26 h 430"/>
                  <a:gd name="T84" fmla="*/ 57 w 541"/>
                  <a:gd name="T85" fmla="*/ 25 h 430"/>
                  <a:gd name="T86" fmla="*/ 58 w 541"/>
                  <a:gd name="T87" fmla="*/ 24 h 430"/>
                  <a:gd name="T88" fmla="*/ 59 w 541"/>
                  <a:gd name="T89" fmla="*/ 22 h 430"/>
                  <a:gd name="T90" fmla="*/ 60 w 541"/>
                  <a:gd name="T91" fmla="*/ 20 h 430"/>
                  <a:gd name="T92" fmla="*/ 60 w 541"/>
                  <a:gd name="T93" fmla="*/ 16 h 430"/>
                  <a:gd name="T94" fmla="*/ 59 w 541"/>
                  <a:gd name="T95" fmla="*/ 13 h 430"/>
                  <a:gd name="T96" fmla="*/ 58 w 541"/>
                  <a:gd name="T97" fmla="*/ 10 h 430"/>
                  <a:gd name="T98" fmla="*/ 56 w 541"/>
                  <a:gd name="T99" fmla="*/ 7 h 430"/>
                  <a:gd name="T100" fmla="*/ 54 w 541"/>
                  <a:gd name="T101" fmla="*/ 5 h 430"/>
                  <a:gd name="T102" fmla="*/ 53 w 541"/>
                  <a:gd name="T103" fmla="*/ 3 h 430"/>
                  <a:gd name="T104" fmla="*/ 50 w 541"/>
                  <a:gd name="T105" fmla="*/ 2 h 430"/>
                  <a:gd name="T106" fmla="*/ 48 w 541"/>
                  <a:gd name="T107" fmla="*/ 2 h 430"/>
                  <a:gd name="T108" fmla="*/ 45 w 541"/>
                  <a:gd name="T109" fmla="*/ 1 h 430"/>
                  <a:gd name="T110" fmla="*/ 41 w 541"/>
                  <a:gd name="T111" fmla="*/ 1 h 430"/>
                  <a:gd name="T112" fmla="*/ 36 w 541"/>
                  <a:gd name="T113" fmla="*/ 0 h 43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41"/>
                  <a:gd name="T172" fmla="*/ 0 h 430"/>
                  <a:gd name="T173" fmla="*/ 541 w 541"/>
                  <a:gd name="T174" fmla="*/ 430 h 43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41" h="430">
                    <a:moveTo>
                      <a:pt x="184" y="1"/>
                    </a:moveTo>
                    <a:lnTo>
                      <a:pt x="140" y="1"/>
                    </a:lnTo>
                    <a:lnTo>
                      <a:pt x="136" y="2"/>
                    </a:lnTo>
                    <a:lnTo>
                      <a:pt x="119" y="2"/>
                    </a:lnTo>
                    <a:lnTo>
                      <a:pt x="116" y="3"/>
                    </a:lnTo>
                    <a:lnTo>
                      <a:pt x="109" y="3"/>
                    </a:lnTo>
                    <a:lnTo>
                      <a:pt x="107" y="4"/>
                    </a:lnTo>
                    <a:lnTo>
                      <a:pt x="104" y="4"/>
                    </a:lnTo>
                    <a:lnTo>
                      <a:pt x="101" y="6"/>
                    </a:lnTo>
                    <a:lnTo>
                      <a:pt x="97" y="6"/>
                    </a:lnTo>
                    <a:lnTo>
                      <a:pt x="94" y="7"/>
                    </a:lnTo>
                    <a:lnTo>
                      <a:pt x="92" y="7"/>
                    </a:lnTo>
                    <a:lnTo>
                      <a:pt x="91" y="8"/>
                    </a:lnTo>
                    <a:lnTo>
                      <a:pt x="88" y="8"/>
                    </a:lnTo>
                    <a:lnTo>
                      <a:pt x="86" y="9"/>
                    </a:lnTo>
                    <a:lnTo>
                      <a:pt x="84" y="9"/>
                    </a:lnTo>
                    <a:lnTo>
                      <a:pt x="83" y="10"/>
                    </a:lnTo>
                    <a:lnTo>
                      <a:pt x="80" y="10"/>
                    </a:lnTo>
                    <a:lnTo>
                      <a:pt x="76" y="13"/>
                    </a:lnTo>
                    <a:lnTo>
                      <a:pt x="74" y="13"/>
                    </a:lnTo>
                    <a:lnTo>
                      <a:pt x="70" y="15"/>
                    </a:lnTo>
                    <a:lnTo>
                      <a:pt x="70" y="16"/>
                    </a:lnTo>
                    <a:lnTo>
                      <a:pt x="67" y="16"/>
                    </a:lnTo>
                    <a:lnTo>
                      <a:pt x="65" y="17"/>
                    </a:lnTo>
                    <a:lnTo>
                      <a:pt x="64" y="18"/>
                    </a:lnTo>
                    <a:lnTo>
                      <a:pt x="59" y="21"/>
                    </a:lnTo>
                    <a:lnTo>
                      <a:pt x="58" y="22"/>
                    </a:lnTo>
                    <a:lnTo>
                      <a:pt x="53" y="24"/>
                    </a:lnTo>
                    <a:lnTo>
                      <a:pt x="52" y="25"/>
                    </a:lnTo>
                    <a:lnTo>
                      <a:pt x="50" y="27"/>
                    </a:lnTo>
                    <a:lnTo>
                      <a:pt x="49" y="28"/>
                    </a:lnTo>
                    <a:lnTo>
                      <a:pt x="44" y="30"/>
                    </a:lnTo>
                    <a:lnTo>
                      <a:pt x="43" y="31"/>
                    </a:lnTo>
                    <a:lnTo>
                      <a:pt x="41" y="34"/>
                    </a:lnTo>
                    <a:lnTo>
                      <a:pt x="39" y="35"/>
                    </a:lnTo>
                    <a:lnTo>
                      <a:pt x="37" y="36"/>
                    </a:lnTo>
                    <a:lnTo>
                      <a:pt x="32" y="41"/>
                    </a:lnTo>
                    <a:lnTo>
                      <a:pt x="31" y="42"/>
                    </a:lnTo>
                    <a:lnTo>
                      <a:pt x="29" y="43"/>
                    </a:lnTo>
                    <a:lnTo>
                      <a:pt x="28" y="45"/>
                    </a:lnTo>
                    <a:lnTo>
                      <a:pt x="27" y="46"/>
                    </a:lnTo>
                    <a:lnTo>
                      <a:pt x="25" y="49"/>
                    </a:lnTo>
                    <a:lnTo>
                      <a:pt x="23" y="50"/>
                    </a:lnTo>
                    <a:lnTo>
                      <a:pt x="22" y="52"/>
                    </a:lnTo>
                    <a:lnTo>
                      <a:pt x="21" y="54"/>
                    </a:lnTo>
                    <a:lnTo>
                      <a:pt x="20" y="56"/>
                    </a:lnTo>
                    <a:lnTo>
                      <a:pt x="18" y="57"/>
                    </a:lnTo>
                    <a:lnTo>
                      <a:pt x="16" y="59"/>
                    </a:lnTo>
                    <a:lnTo>
                      <a:pt x="15" y="61"/>
                    </a:lnTo>
                    <a:lnTo>
                      <a:pt x="13" y="65"/>
                    </a:lnTo>
                    <a:lnTo>
                      <a:pt x="11" y="66"/>
                    </a:lnTo>
                    <a:lnTo>
                      <a:pt x="11" y="69"/>
                    </a:lnTo>
                    <a:lnTo>
                      <a:pt x="9" y="73"/>
                    </a:lnTo>
                    <a:lnTo>
                      <a:pt x="8" y="76"/>
                    </a:lnTo>
                    <a:lnTo>
                      <a:pt x="7" y="77"/>
                    </a:lnTo>
                    <a:lnTo>
                      <a:pt x="7" y="79"/>
                    </a:lnTo>
                    <a:lnTo>
                      <a:pt x="4" y="84"/>
                    </a:lnTo>
                    <a:lnTo>
                      <a:pt x="4" y="86"/>
                    </a:lnTo>
                    <a:lnTo>
                      <a:pt x="3" y="89"/>
                    </a:lnTo>
                    <a:lnTo>
                      <a:pt x="3" y="93"/>
                    </a:lnTo>
                    <a:lnTo>
                      <a:pt x="2" y="96"/>
                    </a:lnTo>
                    <a:lnTo>
                      <a:pt x="2" y="98"/>
                    </a:lnTo>
                    <a:lnTo>
                      <a:pt x="1" y="100"/>
                    </a:lnTo>
                    <a:lnTo>
                      <a:pt x="1" y="110"/>
                    </a:lnTo>
                    <a:lnTo>
                      <a:pt x="0" y="112"/>
                    </a:lnTo>
                    <a:lnTo>
                      <a:pt x="0" y="149"/>
                    </a:lnTo>
                    <a:lnTo>
                      <a:pt x="1" y="153"/>
                    </a:lnTo>
                    <a:lnTo>
                      <a:pt x="1" y="161"/>
                    </a:lnTo>
                    <a:lnTo>
                      <a:pt x="2" y="165"/>
                    </a:lnTo>
                    <a:lnTo>
                      <a:pt x="2" y="172"/>
                    </a:lnTo>
                    <a:lnTo>
                      <a:pt x="3" y="175"/>
                    </a:lnTo>
                    <a:lnTo>
                      <a:pt x="3" y="180"/>
                    </a:lnTo>
                    <a:lnTo>
                      <a:pt x="4" y="183"/>
                    </a:lnTo>
                    <a:lnTo>
                      <a:pt x="4" y="187"/>
                    </a:lnTo>
                    <a:lnTo>
                      <a:pt x="6" y="190"/>
                    </a:lnTo>
                    <a:lnTo>
                      <a:pt x="6" y="194"/>
                    </a:lnTo>
                    <a:lnTo>
                      <a:pt x="8" y="201"/>
                    </a:lnTo>
                    <a:lnTo>
                      <a:pt x="8" y="204"/>
                    </a:lnTo>
                    <a:lnTo>
                      <a:pt x="10" y="211"/>
                    </a:lnTo>
                    <a:lnTo>
                      <a:pt x="11" y="215"/>
                    </a:lnTo>
                    <a:lnTo>
                      <a:pt x="13" y="217"/>
                    </a:lnTo>
                    <a:lnTo>
                      <a:pt x="13" y="221"/>
                    </a:lnTo>
                    <a:lnTo>
                      <a:pt x="14" y="224"/>
                    </a:lnTo>
                    <a:lnTo>
                      <a:pt x="15" y="227"/>
                    </a:lnTo>
                    <a:lnTo>
                      <a:pt x="16" y="230"/>
                    </a:lnTo>
                    <a:lnTo>
                      <a:pt x="17" y="232"/>
                    </a:lnTo>
                    <a:lnTo>
                      <a:pt x="18" y="236"/>
                    </a:lnTo>
                    <a:lnTo>
                      <a:pt x="21" y="238"/>
                    </a:lnTo>
                    <a:lnTo>
                      <a:pt x="23" y="243"/>
                    </a:lnTo>
                    <a:lnTo>
                      <a:pt x="25" y="248"/>
                    </a:lnTo>
                    <a:lnTo>
                      <a:pt x="27" y="249"/>
                    </a:lnTo>
                    <a:lnTo>
                      <a:pt x="28" y="251"/>
                    </a:lnTo>
                    <a:lnTo>
                      <a:pt x="32" y="256"/>
                    </a:lnTo>
                    <a:lnTo>
                      <a:pt x="34" y="258"/>
                    </a:lnTo>
                    <a:lnTo>
                      <a:pt x="36" y="261"/>
                    </a:lnTo>
                    <a:lnTo>
                      <a:pt x="38" y="262"/>
                    </a:lnTo>
                    <a:lnTo>
                      <a:pt x="39" y="264"/>
                    </a:lnTo>
                    <a:lnTo>
                      <a:pt x="42" y="266"/>
                    </a:lnTo>
                    <a:lnTo>
                      <a:pt x="44" y="268"/>
                    </a:lnTo>
                    <a:lnTo>
                      <a:pt x="46" y="270"/>
                    </a:lnTo>
                    <a:lnTo>
                      <a:pt x="49" y="271"/>
                    </a:lnTo>
                    <a:lnTo>
                      <a:pt x="51" y="273"/>
                    </a:lnTo>
                    <a:lnTo>
                      <a:pt x="53" y="275"/>
                    </a:lnTo>
                    <a:lnTo>
                      <a:pt x="56" y="277"/>
                    </a:lnTo>
                    <a:lnTo>
                      <a:pt x="58" y="278"/>
                    </a:lnTo>
                    <a:lnTo>
                      <a:pt x="62" y="279"/>
                    </a:lnTo>
                    <a:lnTo>
                      <a:pt x="64" y="282"/>
                    </a:lnTo>
                    <a:lnTo>
                      <a:pt x="69" y="284"/>
                    </a:lnTo>
                    <a:lnTo>
                      <a:pt x="72" y="285"/>
                    </a:lnTo>
                    <a:lnTo>
                      <a:pt x="74" y="287"/>
                    </a:lnTo>
                    <a:lnTo>
                      <a:pt x="77" y="289"/>
                    </a:lnTo>
                    <a:lnTo>
                      <a:pt x="80" y="290"/>
                    </a:lnTo>
                    <a:lnTo>
                      <a:pt x="85" y="292"/>
                    </a:lnTo>
                    <a:lnTo>
                      <a:pt x="88" y="293"/>
                    </a:lnTo>
                    <a:lnTo>
                      <a:pt x="93" y="296"/>
                    </a:lnTo>
                    <a:lnTo>
                      <a:pt x="97" y="297"/>
                    </a:lnTo>
                    <a:lnTo>
                      <a:pt x="101" y="299"/>
                    </a:lnTo>
                    <a:lnTo>
                      <a:pt x="104" y="300"/>
                    </a:lnTo>
                    <a:lnTo>
                      <a:pt x="107" y="301"/>
                    </a:lnTo>
                    <a:lnTo>
                      <a:pt x="112" y="304"/>
                    </a:lnTo>
                    <a:lnTo>
                      <a:pt x="114" y="305"/>
                    </a:lnTo>
                    <a:lnTo>
                      <a:pt x="118" y="306"/>
                    </a:lnTo>
                    <a:lnTo>
                      <a:pt x="122" y="309"/>
                    </a:lnTo>
                    <a:lnTo>
                      <a:pt x="127" y="311"/>
                    </a:lnTo>
                    <a:lnTo>
                      <a:pt x="129" y="311"/>
                    </a:lnTo>
                    <a:lnTo>
                      <a:pt x="134" y="313"/>
                    </a:lnTo>
                    <a:lnTo>
                      <a:pt x="135" y="314"/>
                    </a:lnTo>
                    <a:lnTo>
                      <a:pt x="136" y="314"/>
                    </a:lnTo>
                    <a:lnTo>
                      <a:pt x="141" y="317"/>
                    </a:lnTo>
                    <a:lnTo>
                      <a:pt x="143" y="317"/>
                    </a:lnTo>
                    <a:lnTo>
                      <a:pt x="148" y="319"/>
                    </a:lnTo>
                    <a:lnTo>
                      <a:pt x="149" y="319"/>
                    </a:lnTo>
                    <a:lnTo>
                      <a:pt x="151" y="320"/>
                    </a:lnTo>
                    <a:lnTo>
                      <a:pt x="156" y="320"/>
                    </a:lnTo>
                    <a:lnTo>
                      <a:pt x="159" y="321"/>
                    </a:lnTo>
                    <a:lnTo>
                      <a:pt x="163" y="321"/>
                    </a:lnTo>
                    <a:lnTo>
                      <a:pt x="164" y="323"/>
                    </a:lnTo>
                    <a:lnTo>
                      <a:pt x="171" y="323"/>
                    </a:lnTo>
                    <a:lnTo>
                      <a:pt x="174" y="324"/>
                    </a:lnTo>
                    <a:lnTo>
                      <a:pt x="182" y="324"/>
                    </a:lnTo>
                    <a:lnTo>
                      <a:pt x="183" y="325"/>
                    </a:lnTo>
                    <a:lnTo>
                      <a:pt x="191" y="325"/>
                    </a:lnTo>
                    <a:lnTo>
                      <a:pt x="194" y="326"/>
                    </a:lnTo>
                    <a:lnTo>
                      <a:pt x="201" y="326"/>
                    </a:lnTo>
                    <a:lnTo>
                      <a:pt x="202" y="327"/>
                    </a:lnTo>
                    <a:lnTo>
                      <a:pt x="205" y="327"/>
                    </a:lnTo>
                    <a:lnTo>
                      <a:pt x="206" y="328"/>
                    </a:lnTo>
                    <a:lnTo>
                      <a:pt x="210" y="328"/>
                    </a:lnTo>
                    <a:lnTo>
                      <a:pt x="211" y="330"/>
                    </a:lnTo>
                    <a:lnTo>
                      <a:pt x="212" y="330"/>
                    </a:lnTo>
                    <a:lnTo>
                      <a:pt x="213" y="331"/>
                    </a:lnTo>
                    <a:lnTo>
                      <a:pt x="215" y="331"/>
                    </a:lnTo>
                    <a:lnTo>
                      <a:pt x="217" y="333"/>
                    </a:lnTo>
                    <a:lnTo>
                      <a:pt x="218" y="333"/>
                    </a:lnTo>
                    <a:lnTo>
                      <a:pt x="220" y="335"/>
                    </a:lnTo>
                    <a:lnTo>
                      <a:pt x="223" y="338"/>
                    </a:lnTo>
                    <a:lnTo>
                      <a:pt x="223" y="339"/>
                    </a:lnTo>
                    <a:lnTo>
                      <a:pt x="224" y="340"/>
                    </a:lnTo>
                    <a:lnTo>
                      <a:pt x="224" y="342"/>
                    </a:lnTo>
                    <a:lnTo>
                      <a:pt x="225" y="344"/>
                    </a:lnTo>
                    <a:lnTo>
                      <a:pt x="225" y="348"/>
                    </a:lnTo>
                    <a:lnTo>
                      <a:pt x="226" y="349"/>
                    </a:lnTo>
                    <a:lnTo>
                      <a:pt x="226" y="360"/>
                    </a:lnTo>
                    <a:lnTo>
                      <a:pt x="225" y="362"/>
                    </a:lnTo>
                    <a:lnTo>
                      <a:pt x="225" y="369"/>
                    </a:lnTo>
                    <a:lnTo>
                      <a:pt x="224" y="372"/>
                    </a:lnTo>
                    <a:lnTo>
                      <a:pt x="224" y="376"/>
                    </a:lnTo>
                    <a:lnTo>
                      <a:pt x="223" y="378"/>
                    </a:lnTo>
                    <a:lnTo>
                      <a:pt x="223" y="382"/>
                    </a:lnTo>
                    <a:lnTo>
                      <a:pt x="222" y="385"/>
                    </a:lnTo>
                    <a:lnTo>
                      <a:pt x="222" y="392"/>
                    </a:lnTo>
                    <a:lnTo>
                      <a:pt x="220" y="393"/>
                    </a:lnTo>
                    <a:lnTo>
                      <a:pt x="220" y="400"/>
                    </a:lnTo>
                    <a:lnTo>
                      <a:pt x="222" y="401"/>
                    </a:lnTo>
                    <a:lnTo>
                      <a:pt x="222" y="409"/>
                    </a:lnTo>
                    <a:lnTo>
                      <a:pt x="220" y="410"/>
                    </a:lnTo>
                    <a:lnTo>
                      <a:pt x="220" y="418"/>
                    </a:lnTo>
                    <a:lnTo>
                      <a:pt x="219" y="418"/>
                    </a:lnTo>
                    <a:lnTo>
                      <a:pt x="219" y="421"/>
                    </a:lnTo>
                    <a:lnTo>
                      <a:pt x="220" y="422"/>
                    </a:lnTo>
                    <a:lnTo>
                      <a:pt x="220" y="424"/>
                    </a:lnTo>
                    <a:lnTo>
                      <a:pt x="223" y="427"/>
                    </a:lnTo>
                    <a:lnTo>
                      <a:pt x="224" y="427"/>
                    </a:lnTo>
                    <a:lnTo>
                      <a:pt x="225" y="428"/>
                    </a:lnTo>
                    <a:lnTo>
                      <a:pt x="226" y="428"/>
                    </a:lnTo>
                    <a:lnTo>
                      <a:pt x="227" y="429"/>
                    </a:lnTo>
                    <a:lnTo>
                      <a:pt x="233" y="429"/>
                    </a:lnTo>
                    <a:lnTo>
                      <a:pt x="234" y="430"/>
                    </a:lnTo>
                    <a:lnTo>
                      <a:pt x="289" y="430"/>
                    </a:lnTo>
                    <a:lnTo>
                      <a:pt x="293" y="429"/>
                    </a:lnTo>
                    <a:lnTo>
                      <a:pt x="302" y="429"/>
                    </a:lnTo>
                    <a:lnTo>
                      <a:pt x="306" y="428"/>
                    </a:lnTo>
                    <a:lnTo>
                      <a:pt x="311" y="428"/>
                    </a:lnTo>
                    <a:lnTo>
                      <a:pt x="315" y="427"/>
                    </a:lnTo>
                    <a:lnTo>
                      <a:pt x="317" y="427"/>
                    </a:lnTo>
                    <a:lnTo>
                      <a:pt x="321" y="425"/>
                    </a:lnTo>
                    <a:lnTo>
                      <a:pt x="323" y="425"/>
                    </a:lnTo>
                    <a:lnTo>
                      <a:pt x="327" y="424"/>
                    </a:lnTo>
                    <a:lnTo>
                      <a:pt x="329" y="424"/>
                    </a:lnTo>
                    <a:lnTo>
                      <a:pt x="332" y="423"/>
                    </a:lnTo>
                    <a:lnTo>
                      <a:pt x="335" y="422"/>
                    </a:lnTo>
                    <a:lnTo>
                      <a:pt x="338" y="422"/>
                    </a:lnTo>
                    <a:lnTo>
                      <a:pt x="343" y="420"/>
                    </a:lnTo>
                    <a:lnTo>
                      <a:pt x="348" y="417"/>
                    </a:lnTo>
                    <a:lnTo>
                      <a:pt x="352" y="415"/>
                    </a:lnTo>
                    <a:lnTo>
                      <a:pt x="357" y="413"/>
                    </a:lnTo>
                    <a:lnTo>
                      <a:pt x="358" y="413"/>
                    </a:lnTo>
                    <a:lnTo>
                      <a:pt x="359" y="410"/>
                    </a:lnTo>
                    <a:lnTo>
                      <a:pt x="362" y="409"/>
                    </a:lnTo>
                    <a:lnTo>
                      <a:pt x="363" y="408"/>
                    </a:lnTo>
                    <a:lnTo>
                      <a:pt x="364" y="406"/>
                    </a:lnTo>
                    <a:lnTo>
                      <a:pt x="366" y="404"/>
                    </a:lnTo>
                    <a:lnTo>
                      <a:pt x="369" y="400"/>
                    </a:lnTo>
                    <a:lnTo>
                      <a:pt x="370" y="399"/>
                    </a:lnTo>
                    <a:lnTo>
                      <a:pt x="372" y="396"/>
                    </a:lnTo>
                    <a:lnTo>
                      <a:pt x="374" y="392"/>
                    </a:lnTo>
                    <a:lnTo>
                      <a:pt x="377" y="387"/>
                    </a:lnTo>
                    <a:lnTo>
                      <a:pt x="379" y="382"/>
                    </a:lnTo>
                    <a:lnTo>
                      <a:pt x="379" y="380"/>
                    </a:lnTo>
                    <a:lnTo>
                      <a:pt x="380" y="376"/>
                    </a:lnTo>
                    <a:lnTo>
                      <a:pt x="383" y="372"/>
                    </a:lnTo>
                    <a:lnTo>
                      <a:pt x="384" y="369"/>
                    </a:lnTo>
                    <a:lnTo>
                      <a:pt x="384" y="366"/>
                    </a:lnTo>
                    <a:lnTo>
                      <a:pt x="386" y="361"/>
                    </a:lnTo>
                    <a:lnTo>
                      <a:pt x="387" y="358"/>
                    </a:lnTo>
                    <a:lnTo>
                      <a:pt x="387" y="355"/>
                    </a:lnTo>
                    <a:lnTo>
                      <a:pt x="388" y="353"/>
                    </a:lnTo>
                    <a:lnTo>
                      <a:pt x="390" y="349"/>
                    </a:lnTo>
                    <a:lnTo>
                      <a:pt x="390" y="347"/>
                    </a:lnTo>
                    <a:lnTo>
                      <a:pt x="392" y="342"/>
                    </a:lnTo>
                    <a:lnTo>
                      <a:pt x="393" y="339"/>
                    </a:lnTo>
                    <a:lnTo>
                      <a:pt x="393" y="337"/>
                    </a:lnTo>
                    <a:lnTo>
                      <a:pt x="395" y="332"/>
                    </a:lnTo>
                    <a:lnTo>
                      <a:pt x="397" y="330"/>
                    </a:lnTo>
                    <a:lnTo>
                      <a:pt x="397" y="326"/>
                    </a:lnTo>
                    <a:lnTo>
                      <a:pt x="399" y="321"/>
                    </a:lnTo>
                    <a:lnTo>
                      <a:pt x="401" y="317"/>
                    </a:lnTo>
                    <a:lnTo>
                      <a:pt x="402" y="316"/>
                    </a:lnTo>
                    <a:lnTo>
                      <a:pt x="405" y="311"/>
                    </a:lnTo>
                    <a:lnTo>
                      <a:pt x="406" y="309"/>
                    </a:lnTo>
                    <a:lnTo>
                      <a:pt x="407" y="307"/>
                    </a:lnTo>
                    <a:lnTo>
                      <a:pt x="408" y="305"/>
                    </a:lnTo>
                    <a:lnTo>
                      <a:pt x="409" y="305"/>
                    </a:lnTo>
                    <a:lnTo>
                      <a:pt x="411" y="303"/>
                    </a:lnTo>
                    <a:lnTo>
                      <a:pt x="412" y="301"/>
                    </a:lnTo>
                    <a:lnTo>
                      <a:pt x="413" y="299"/>
                    </a:lnTo>
                    <a:lnTo>
                      <a:pt x="414" y="298"/>
                    </a:lnTo>
                    <a:lnTo>
                      <a:pt x="416" y="297"/>
                    </a:lnTo>
                    <a:lnTo>
                      <a:pt x="419" y="294"/>
                    </a:lnTo>
                    <a:lnTo>
                      <a:pt x="421" y="293"/>
                    </a:lnTo>
                    <a:lnTo>
                      <a:pt x="423" y="291"/>
                    </a:lnTo>
                    <a:lnTo>
                      <a:pt x="426" y="290"/>
                    </a:lnTo>
                    <a:lnTo>
                      <a:pt x="427" y="289"/>
                    </a:lnTo>
                    <a:lnTo>
                      <a:pt x="429" y="287"/>
                    </a:lnTo>
                    <a:lnTo>
                      <a:pt x="432" y="285"/>
                    </a:lnTo>
                    <a:lnTo>
                      <a:pt x="434" y="285"/>
                    </a:lnTo>
                    <a:lnTo>
                      <a:pt x="435" y="284"/>
                    </a:lnTo>
                    <a:lnTo>
                      <a:pt x="438" y="283"/>
                    </a:lnTo>
                    <a:lnTo>
                      <a:pt x="439" y="282"/>
                    </a:lnTo>
                    <a:lnTo>
                      <a:pt x="441" y="282"/>
                    </a:lnTo>
                    <a:lnTo>
                      <a:pt x="442" y="280"/>
                    </a:lnTo>
                    <a:lnTo>
                      <a:pt x="445" y="279"/>
                    </a:lnTo>
                    <a:lnTo>
                      <a:pt x="446" y="279"/>
                    </a:lnTo>
                    <a:lnTo>
                      <a:pt x="448" y="278"/>
                    </a:lnTo>
                    <a:lnTo>
                      <a:pt x="449" y="277"/>
                    </a:lnTo>
                    <a:lnTo>
                      <a:pt x="452" y="277"/>
                    </a:lnTo>
                    <a:lnTo>
                      <a:pt x="453" y="276"/>
                    </a:lnTo>
                    <a:lnTo>
                      <a:pt x="455" y="275"/>
                    </a:lnTo>
                    <a:lnTo>
                      <a:pt x="456" y="275"/>
                    </a:lnTo>
                    <a:lnTo>
                      <a:pt x="459" y="273"/>
                    </a:lnTo>
                    <a:lnTo>
                      <a:pt x="460" y="272"/>
                    </a:lnTo>
                    <a:lnTo>
                      <a:pt x="462" y="272"/>
                    </a:lnTo>
                    <a:lnTo>
                      <a:pt x="463" y="271"/>
                    </a:lnTo>
                    <a:lnTo>
                      <a:pt x="466" y="270"/>
                    </a:lnTo>
                    <a:lnTo>
                      <a:pt x="467" y="269"/>
                    </a:lnTo>
                    <a:lnTo>
                      <a:pt x="469" y="269"/>
                    </a:lnTo>
                    <a:lnTo>
                      <a:pt x="471" y="266"/>
                    </a:lnTo>
                    <a:lnTo>
                      <a:pt x="474" y="265"/>
                    </a:lnTo>
                    <a:lnTo>
                      <a:pt x="476" y="263"/>
                    </a:lnTo>
                    <a:lnTo>
                      <a:pt x="478" y="262"/>
                    </a:lnTo>
                    <a:lnTo>
                      <a:pt x="481" y="259"/>
                    </a:lnTo>
                    <a:lnTo>
                      <a:pt x="483" y="258"/>
                    </a:lnTo>
                    <a:lnTo>
                      <a:pt x="484" y="257"/>
                    </a:lnTo>
                    <a:lnTo>
                      <a:pt x="485" y="257"/>
                    </a:lnTo>
                    <a:lnTo>
                      <a:pt x="487" y="255"/>
                    </a:lnTo>
                    <a:lnTo>
                      <a:pt x="489" y="252"/>
                    </a:lnTo>
                    <a:lnTo>
                      <a:pt x="491" y="251"/>
                    </a:lnTo>
                    <a:lnTo>
                      <a:pt x="492" y="250"/>
                    </a:lnTo>
                    <a:lnTo>
                      <a:pt x="494" y="248"/>
                    </a:lnTo>
                    <a:lnTo>
                      <a:pt x="495" y="247"/>
                    </a:lnTo>
                    <a:lnTo>
                      <a:pt x="497" y="245"/>
                    </a:lnTo>
                    <a:lnTo>
                      <a:pt x="498" y="244"/>
                    </a:lnTo>
                    <a:lnTo>
                      <a:pt x="501" y="242"/>
                    </a:lnTo>
                    <a:lnTo>
                      <a:pt x="503" y="239"/>
                    </a:lnTo>
                    <a:lnTo>
                      <a:pt x="505" y="238"/>
                    </a:lnTo>
                    <a:lnTo>
                      <a:pt x="506" y="236"/>
                    </a:lnTo>
                    <a:lnTo>
                      <a:pt x="508" y="235"/>
                    </a:lnTo>
                    <a:lnTo>
                      <a:pt x="510" y="234"/>
                    </a:lnTo>
                    <a:lnTo>
                      <a:pt x="511" y="231"/>
                    </a:lnTo>
                    <a:lnTo>
                      <a:pt x="512" y="230"/>
                    </a:lnTo>
                    <a:lnTo>
                      <a:pt x="515" y="229"/>
                    </a:lnTo>
                    <a:lnTo>
                      <a:pt x="516" y="227"/>
                    </a:lnTo>
                    <a:lnTo>
                      <a:pt x="517" y="225"/>
                    </a:lnTo>
                    <a:lnTo>
                      <a:pt x="519" y="223"/>
                    </a:lnTo>
                    <a:lnTo>
                      <a:pt x="522" y="221"/>
                    </a:lnTo>
                    <a:lnTo>
                      <a:pt x="523" y="218"/>
                    </a:lnTo>
                    <a:lnTo>
                      <a:pt x="524" y="217"/>
                    </a:lnTo>
                    <a:lnTo>
                      <a:pt x="526" y="215"/>
                    </a:lnTo>
                    <a:lnTo>
                      <a:pt x="527" y="214"/>
                    </a:lnTo>
                    <a:lnTo>
                      <a:pt x="530" y="209"/>
                    </a:lnTo>
                    <a:lnTo>
                      <a:pt x="531" y="208"/>
                    </a:lnTo>
                    <a:lnTo>
                      <a:pt x="532" y="206"/>
                    </a:lnTo>
                    <a:lnTo>
                      <a:pt x="533" y="204"/>
                    </a:lnTo>
                    <a:lnTo>
                      <a:pt x="533" y="202"/>
                    </a:lnTo>
                    <a:lnTo>
                      <a:pt x="534" y="200"/>
                    </a:lnTo>
                    <a:lnTo>
                      <a:pt x="536" y="199"/>
                    </a:lnTo>
                    <a:lnTo>
                      <a:pt x="537" y="196"/>
                    </a:lnTo>
                    <a:lnTo>
                      <a:pt x="537" y="194"/>
                    </a:lnTo>
                    <a:lnTo>
                      <a:pt x="538" y="193"/>
                    </a:lnTo>
                    <a:lnTo>
                      <a:pt x="539" y="190"/>
                    </a:lnTo>
                    <a:lnTo>
                      <a:pt x="539" y="186"/>
                    </a:lnTo>
                    <a:lnTo>
                      <a:pt x="540" y="183"/>
                    </a:lnTo>
                    <a:lnTo>
                      <a:pt x="540" y="177"/>
                    </a:lnTo>
                    <a:lnTo>
                      <a:pt x="541" y="176"/>
                    </a:lnTo>
                    <a:lnTo>
                      <a:pt x="541" y="170"/>
                    </a:lnTo>
                    <a:lnTo>
                      <a:pt x="540" y="168"/>
                    </a:lnTo>
                    <a:lnTo>
                      <a:pt x="540" y="158"/>
                    </a:lnTo>
                    <a:lnTo>
                      <a:pt x="539" y="155"/>
                    </a:lnTo>
                    <a:lnTo>
                      <a:pt x="539" y="148"/>
                    </a:lnTo>
                    <a:lnTo>
                      <a:pt x="538" y="146"/>
                    </a:lnTo>
                    <a:lnTo>
                      <a:pt x="538" y="142"/>
                    </a:lnTo>
                    <a:lnTo>
                      <a:pt x="537" y="140"/>
                    </a:lnTo>
                    <a:lnTo>
                      <a:pt x="537" y="137"/>
                    </a:lnTo>
                    <a:lnTo>
                      <a:pt x="534" y="130"/>
                    </a:lnTo>
                    <a:lnTo>
                      <a:pt x="534" y="127"/>
                    </a:lnTo>
                    <a:lnTo>
                      <a:pt x="532" y="120"/>
                    </a:lnTo>
                    <a:lnTo>
                      <a:pt x="530" y="113"/>
                    </a:lnTo>
                    <a:lnTo>
                      <a:pt x="530" y="111"/>
                    </a:lnTo>
                    <a:lnTo>
                      <a:pt x="527" y="104"/>
                    </a:lnTo>
                    <a:lnTo>
                      <a:pt x="525" y="97"/>
                    </a:lnTo>
                    <a:lnTo>
                      <a:pt x="524" y="94"/>
                    </a:lnTo>
                    <a:lnTo>
                      <a:pt x="522" y="91"/>
                    </a:lnTo>
                    <a:lnTo>
                      <a:pt x="520" y="87"/>
                    </a:lnTo>
                    <a:lnTo>
                      <a:pt x="519" y="85"/>
                    </a:lnTo>
                    <a:lnTo>
                      <a:pt x="517" y="78"/>
                    </a:lnTo>
                    <a:lnTo>
                      <a:pt x="515" y="76"/>
                    </a:lnTo>
                    <a:lnTo>
                      <a:pt x="513" y="72"/>
                    </a:lnTo>
                    <a:lnTo>
                      <a:pt x="511" y="68"/>
                    </a:lnTo>
                    <a:lnTo>
                      <a:pt x="509" y="64"/>
                    </a:lnTo>
                    <a:lnTo>
                      <a:pt x="506" y="59"/>
                    </a:lnTo>
                    <a:lnTo>
                      <a:pt x="504" y="57"/>
                    </a:lnTo>
                    <a:lnTo>
                      <a:pt x="503" y="54"/>
                    </a:lnTo>
                    <a:lnTo>
                      <a:pt x="501" y="51"/>
                    </a:lnTo>
                    <a:lnTo>
                      <a:pt x="499" y="50"/>
                    </a:lnTo>
                    <a:lnTo>
                      <a:pt x="497" y="48"/>
                    </a:lnTo>
                    <a:lnTo>
                      <a:pt x="496" y="45"/>
                    </a:lnTo>
                    <a:lnTo>
                      <a:pt x="491" y="41"/>
                    </a:lnTo>
                    <a:lnTo>
                      <a:pt x="489" y="39"/>
                    </a:lnTo>
                    <a:lnTo>
                      <a:pt x="488" y="37"/>
                    </a:lnTo>
                    <a:lnTo>
                      <a:pt x="485" y="36"/>
                    </a:lnTo>
                    <a:lnTo>
                      <a:pt x="484" y="35"/>
                    </a:lnTo>
                    <a:lnTo>
                      <a:pt x="482" y="32"/>
                    </a:lnTo>
                    <a:lnTo>
                      <a:pt x="477" y="30"/>
                    </a:lnTo>
                    <a:lnTo>
                      <a:pt x="476" y="29"/>
                    </a:lnTo>
                    <a:lnTo>
                      <a:pt x="471" y="27"/>
                    </a:lnTo>
                    <a:lnTo>
                      <a:pt x="467" y="24"/>
                    </a:lnTo>
                    <a:lnTo>
                      <a:pt x="466" y="24"/>
                    </a:lnTo>
                    <a:lnTo>
                      <a:pt x="461" y="22"/>
                    </a:lnTo>
                    <a:lnTo>
                      <a:pt x="459" y="21"/>
                    </a:lnTo>
                    <a:lnTo>
                      <a:pt x="456" y="21"/>
                    </a:lnTo>
                    <a:lnTo>
                      <a:pt x="452" y="18"/>
                    </a:lnTo>
                    <a:lnTo>
                      <a:pt x="449" y="18"/>
                    </a:lnTo>
                    <a:lnTo>
                      <a:pt x="446" y="17"/>
                    </a:lnTo>
                    <a:lnTo>
                      <a:pt x="443" y="17"/>
                    </a:lnTo>
                    <a:lnTo>
                      <a:pt x="441" y="16"/>
                    </a:lnTo>
                    <a:lnTo>
                      <a:pt x="436" y="16"/>
                    </a:lnTo>
                    <a:lnTo>
                      <a:pt x="433" y="15"/>
                    </a:lnTo>
                    <a:lnTo>
                      <a:pt x="431" y="15"/>
                    </a:lnTo>
                    <a:lnTo>
                      <a:pt x="428" y="14"/>
                    </a:lnTo>
                    <a:lnTo>
                      <a:pt x="422" y="14"/>
                    </a:lnTo>
                    <a:lnTo>
                      <a:pt x="420" y="13"/>
                    </a:lnTo>
                    <a:lnTo>
                      <a:pt x="414" y="13"/>
                    </a:lnTo>
                    <a:lnTo>
                      <a:pt x="411" y="11"/>
                    </a:lnTo>
                    <a:lnTo>
                      <a:pt x="405" y="11"/>
                    </a:lnTo>
                    <a:lnTo>
                      <a:pt x="402" y="10"/>
                    </a:lnTo>
                    <a:lnTo>
                      <a:pt x="395" y="10"/>
                    </a:lnTo>
                    <a:lnTo>
                      <a:pt x="393" y="9"/>
                    </a:lnTo>
                    <a:lnTo>
                      <a:pt x="386" y="9"/>
                    </a:lnTo>
                    <a:lnTo>
                      <a:pt x="384" y="8"/>
                    </a:lnTo>
                    <a:lnTo>
                      <a:pt x="376" y="8"/>
                    </a:lnTo>
                    <a:lnTo>
                      <a:pt x="372" y="7"/>
                    </a:lnTo>
                    <a:lnTo>
                      <a:pt x="369" y="7"/>
                    </a:lnTo>
                    <a:lnTo>
                      <a:pt x="365" y="6"/>
                    </a:lnTo>
                    <a:lnTo>
                      <a:pt x="357" y="6"/>
                    </a:lnTo>
                    <a:lnTo>
                      <a:pt x="353" y="4"/>
                    </a:lnTo>
                    <a:lnTo>
                      <a:pt x="342" y="4"/>
                    </a:lnTo>
                    <a:lnTo>
                      <a:pt x="337" y="3"/>
                    </a:lnTo>
                    <a:lnTo>
                      <a:pt x="324" y="3"/>
                    </a:lnTo>
                    <a:lnTo>
                      <a:pt x="321" y="2"/>
                    </a:lnTo>
                    <a:lnTo>
                      <a:pt x="303" y="2"/>
                    </a:lnTo>
                    <a:lnTo>
                      <a:pt x="299" y="1"/>
                    </a:lnTo>
                    <a:lnTo>
                      <a:pt x="267" y="1"/>
                    </a:lnTo>
                    <a:lnTo>
                      <a:pt x="262" y="0"/>
                    </a:lnTo>
                    <a:lnTo>
                      <a:pt x="185" y="0"/>
                    </a:lnTo>
                    <a:lnTo>
                      <a:pt x="184" y="1"/>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4" name="AutoShape 16"/>
              <p:cNvSpPr>
                <a:spLocks/>
              </p:cNvSpPr>
              <p:nvPr/>
            </p:nvSpPr>
            <p:spPr bwMode="auto">
              <a:xfrm>
                <a:off x="4409" y="3378"/>
                <a:ext cx="171" cy="110"/>
              </a:xfrm>
              <a:custGeom>
                <a:avLst/>
                <a:gdLst>
                  <a:gd name="T0" fmla="*/ 16 w 515"/>
                  <a:gd name="T1" fmla="*/ 1 h 328"/>
                  <a:gd name="T2" fmla="*/ 13 w 515"/>
                  <a:gd name="T3" fmla="*/ 1 h 328"/>
                  <a:gd name="T4" fmla="*/ 11 w 515"/>
                  <a:gd name="T5" fmla="*/ 2 h 328"/>
                  <a:gd name="T6" fmla="*/ 8 w 515"/>
                  <a:gd name="T7" fmla="*/ 4 h 328"/>
                  <a:gd name="T8" fmla="*/ 6 w 515"/>
                  <a:gd name="T9" fmla="*/ 5 h 328"/>
                  <a:gd name="T10" fmla="*/ 5 w 515"/>
                  <a:gd name="T11" fmla="*/ 6 h 328"/>
                  <a:gd name="T12" fmla="*/ 4 w 515"/>
                  <a:gd name="T13" fmla="*/ 7 h 328"/>
                  <a:gd name="T14" fmla="*/ 2 w 515"/>
                  <a:gd name="T15" fmla="*/ 8 h 328"/>
                  <a:gd name="T16" fmla="*/ 1 w 515"/>
                  <a:gd name="T17" fmla="*/ 10 h 328"/>
                  <a:gd name="T18" fmla="*/ 1 w 515"/>
                  <a:gd name="T19" fmla="*/ 12 h 328"/>
                  <a:gd name="T20" fmla="*/ 0 w 515"/>
                  <a:gd name="T21" fmla="*/ 13 h 328"/>
                  <a:gd name="T22" fmla="*/ 0 w 515"/>
                  <a:gd name="T23" fmla="*/ 20 h 328"/>
                  <a:gd name="T24" fmla="*/ 1 w 515"/>
                  <a:gd name="T25" fmla="*/ 23 h 328"/>
                  <a:gd name="T26" fmla="*/ 1 w 515"/>
                  <a:gd name="T27" fmla="*/ 26 h 328"/>
                  <a:gd name="T28" fmla="*/ 2 w 515"/>
                  <a:gd name="T29" fmla="*/ 29 h 328"/>
                  <a:gd name="T30" fmla="*/ 4 w 515"/>
                  <a:gd name="T31" fmla="*/ 31 h 328"/>
                  <a:gd name="T32" fmla="*/ 5 w 515"/>
                  <a:gd name="T33" fmla="*/ 32 h 328"/>
                  <a:gd name="T34" fmla="*/ 8 w 515"/>
                  <a:gd name="T35" fmla="*/ 34 h 328"/>
                  <a:gd name="T36" fmla="*/ 11 w 515"/>
                  <a:gd name="T37" fmla="*/ 35 h 328"/>
                  <a:gd name="T38" fmla="*/ 13 w 515"/>
                  <a:gd name="T39" fmla="*/ 36 h 328"/>
                  <a:gd name="T40" fmla="*/ 15 w 515"/>
                  <a:gd name="T41" fmla="*/ 36 h 328"/>
                  <a:gd name="T42" fmla="*/ 17 w 515"/>
                  <a:gd name="T43" fmla="*/ 37 h 328"/>
                  <a:gd name="T44" fmla="*/ 22 w 515"/>
                  <a:gd name="T45" fmla="*/ 37 h 328"/>
                  <a:gd name="T46" fmla="*/ 25 w 515"/>
                  <a:gd name="T47" fmla="*/ 36 h 328"/>
                  <a:gd name="T48" fmla="*/ 28 w 515"/>
                  <a:gd name="T49" fmla="*/ 36 h 328"/>
                  <a:gd name="T50" fmla="*/ 29 w 515"/>
                  <a:gd name="T51" fmla="*/ 35 h 328"/>
                  <a:gd name="T52" fmla="*/ 31 w 515"/>
                  <a:gd name="T53" fmla="*/ 34 h 328"/>
                  <a:gd name="T54" fmla="*/ 32 w 515"/>
                  <a:gd name="T55" fmla="*/ 33 h 328"/>
                  <a:gd name="T56" fmla="*/ 33 w 515"/>
                  <a:gd name="T57" fmla="*/ 31 h 328"/>
                  <a:gd name="T58" fmla="*/ 33 w 515"/>
                  <a:gd name="T59" fmla="*/ 29 h 328"/>
                  <a:gd name="T60" fmla="*/ 34 w 515"/>
                  <a:gd name="T61" fmla="*/ 27 h 328"/>
                  <a:gd name="T62" fmla="*/ 34 w 515"/>
                  <a:gd name="T63" fmla="*/ 25 h 328"/>
                  <a:gd name="T64" fmla="*/ 35 w 515"/>
                  <a:gd name="T65" fmla="*/ 24 h 328"/>
                  <a:gd name="T66" fmla="*/ 35 w 515"/>
                  <a:gd name="T67" fmla="*/ 28 h 328"/>
                  <a:gd name="T68" fmla="*/ 35 w 515"/>
                  <a:gd name="T69" fmla="*/ 33 h 328"/>
                  <a:gd name="T70" fmla="*/ 36 w 515"/>
                  <a:gd name="T71" fmla="*/ 34 h 328"/>
                  <a:gd name="T72" fmla="*/ 38 w 515"/>
                  <a:gd name="T73" fmla="*/ 34 h 328"/>
                  <a:gd name="T74" fmla="*/ 42 w 515"/>
                  <a:gd name="T75" fmla="*/ 34 h 328"/>
                  <a:gd name="T76" fmla="*/ 43 w 515"/>
                  <a:gd name="T77" fmla="*/ 34 h 328"/>
                  <a:gd name="T78" fmla="*/ 44 w 515"/>
                  <a:gd name="T79" fmla="*/ 33 h 328"/>
                  <a:gd name="T80" fmla="*/ 46 w 515"/>
                  <a:gd name="T81" fmla="*/ 32 h 328"/>
                  <a:gd name="T82" fmla="*/ 49 w 515"/>
                  <a:gd name="T83" fmla="*/ 31 h 328"/>
                  <a:gd name="T84" fmla="*/ 51 w 515"/>
                  <a:gd name="T85" fmla="*/ 30 h 328"/>
                  <a:gd name="T86" fmla="*/ 52 w 515"/>
                  <a:gd name="T87" fmla="*/ 29 h 328"/>
                  <a:gd name="T88" fmla="*/ 53 w 515"/>
                  <a:gd name="T89" fmla="*/ 27 h 328"/>
                  <a:gd name="T90" fmla="*/ 55 w 515"/>
                  <a:gd name="T91" fmla="*/ 25 h 328"/>
                  <a:gd name="T92" fmla="*/ 55 w 515"/>
                  <a:gd name="T93" fmla="*/ 24 h 328"/>
                  <a:gd name="T94" fmla="*/ 56 w 515"/>
                  <a:gd name="T95" fmla="*/ 22 h 328"/>
                  <a:gd name="T96" fmla="*/ 57 w 515"/>
                  <a:gd name="T97" fmla="*/ 19 h 328"/>
                  <a:gd name="T98" fmla="*/ 56 w 515"/>
                  <a:gd name="T99" fmla="*/ 17 h 328"/>
                  <a:gd name="T100" fmla="*/ 55 w 515"/>
                  <a:gd name="T101" fmla="*/ 14 h 328"/>
                  <a:gd name="T102" fmla="*/ 54 w 515"/>
                  <a:gd name="T103" fmla="*/ 11 h 328"/>
                  <a:gd name="T104" fmla="*/ 52 w 515"/>
                  <a:gd name="T105" fmla="*/ 7 h 328"/>
                  <a:gd name="T106" fmla="*/ 49 w 515"/>
                  <a:gd name="T107" fmla="*/ 5 h 328"/>
                  <a:gd name="T108" fmla="*/ 46 w 515"/>
                  <a:gd name="T109" fmla="*/ 2 h 328"/>
                  <a:gd name="T110" fmla="*/ 43 w 515"/>
                  <a:gd name="T111" fmla="*/ 1 h 328"/>
                  <a:gd name="T112" fmla="*/ 38 w 515"/>
                  <a:gd name="T113" fmla="*/ 0 h 328"/>
                  <a:gd name="T114" fmla="*/ 26 w 515"/>
                  <a:gd name="T115" fmla="*/ 0 h 3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15"/>
                  <a:gd name="T175" fmla="*/ 0 h 328"/>
                  <a:gd name="T176" fmla="*/ 515 w 515"/>
                  <a:gd name="T177" fmla="*/ 328 h 3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15" h="328">
                    <a:moveTo>
                      <a:pt x="170" y="5"/>
                    </a:moveTo>
                    <a:lnTo>
                      <a:pt x="159" y="5"/>
                    </a:lnTo>
                    <a:lnTo>
                      <a:pt x="155" y="6"/>
                    </a:lnTo>
                    <a:lnTo>
                      <a:pt x="152" y="6"/>
                    </a:lnTo>
                    <a:lnTo>
                      <a:pt x="148" y="7"/>
                    </a:lnTo>
                    <a:lnTo>
                      <a:pt x="145" y="7"/>
                    </a:lnTo>
                    <a:lnTo>
                      <a:pt x="141" y="8"/>
                    </a:lnTo>
                    <a:lnTo>
                      <a:pt x="137" y="8"/>
                    </a:lnTo>
                    <a:lnTo>
                      <a:pt x="134" y="9"/>
                    </a:lnTo>
                    <a:lnTo>
                      <a:pt x="132" y="9"/>
                    </a:lnTo>
                    <a:lnTo>
                      <a:pt x="128" y="11"/>
                    </a:lnTo>
                    <a:lnTo>
                      <a:pt x="126" y="12"/>
                    </a:lnTo>
                    <a:lnTo>
                      <a:pt x="122" y="12"/>
                    </a:lnTo>
                    <a:lnTo>
                      <a:pt x="120" y="13"/>
                    </a:lnTo>
                    <a:lnTo>
                      <a:pt x="116" y="14"/>
                    </a:lnTo>
                    <a:lnTo>
                      <a:pt x="114" y="14"/>
                    </a:lnTo>
                    <a:lnTo>
                      <a:pt x="112" y="15"/>
                    </a:lnTo>
                    <a:lnTo>
                      <a:pt x="108" y="16"/>
                    </a:lnTo>
                    <a:lnTo>
                      <a:pt x="106" y="18"/>
                    </a:lnTo>
                    <a:lnTo>
                      <a:pt x="104" y="18"/>
                    </a:lnTo>
                    <a:lnTo>
                      <a:pt x="99" y="20"/>
                    </a:lnTo>
                    <a:lnTo>
                      <a:pt x="94" y="22"/>
                    </a:lnTo>
                    <a:lnTo>
                      <a:pt x="90" y="25"/>
                    </a:lnTo>
                    <a:lnTo>
                      <a:pt x="85" y="27"/>
                    </a:lnTo>
                    <a:lnTo>
                      <a:pt x="84" y="28"/>
                    </a:lnTo>
                    <a:lnTo>
                      <a:pt x="79" y="30"/>
                    </a:lnTo>
                    <a:lnTo>
                      <a:pt x="77" y="32"/>
                    </a:lnTo>
                    <a:lnTo>
                      <a:pt x="76" y="33"/>
                    </a:lnTo>
                    <a:lnTo>
                      <a:pt x="71" y="35"/>
                    </a:lnTo>
                    <a:lnTo>
                      <a:pt x="70" y="36"/>
                    </a:lnTo>
                    <a:lnTo>
                      <a:pt x="65" y="39"/>
                    </a:lnTo>
                    <a:lnTo>
                      <a:pt x="64" y="40"/>
                    </a:lnTo>
                    <a:lnTo>
                      <a:pt x="62" y="41"/>
                    </a:lnTo>
                    <a:lnTo>
                      <a:pt x="60" y="42"/>
                    </a:lnTo>
                    <a:lnTo>
                      <a:pt x="58" y="43"/>
                    </a:lnTo>
                    <a:lnTo>
                      <a:pt x="56" y="46"/>
                    </a:lnTo>
                    <a:lnTo>
                      <a:pt x="55" y="47"/>
                    </a:lnTo>
                    <a:lnTo>
                      <a:pt x="52" y="48"/>
                    </a:lnTo>
                    <a:lnTo>
                      <a:pt x="52" y="49"/>
                    </a:lnTo>
                    <a:lnTo>
                      <a:pt x="48" y="51"/>
                    </a:lnTo>
                    <a:lnTo>
                      <a:pt x="46" y="53"/>
                    </a:lnTo>
                    <a:lnTo>
                      <a:pt x="44" y="54"/>
                    </a:lnTo>
                    <a:lnTo>
                      <a:pt x="43" y="55"/>
                    </a:lnTo>
                    <a:lnTo>
                      <a:pt x="42" y="57"/>
                    </a:lnTo>
                    <a:lnTo>
                      <a:pt x="39" y="58"/>
                    </a:lnTo>
                    <a:lnTo>
                      <a:pt x="38" y="60"/>
                    </a:lnTo>
                    <a:lnTo>
                      <a:pt x="36" y="61"/>
                    </a:lnTo>
                    <a:lnTo>
                      <a:pt x="35" y="62"/>
                    </a:lnTo>
                    <a:lnTo>
                      <a:pt x="34" y="64"/>
                    </a:lnTo>
                    <a:lnTo>
                      <a:pt x="31" y="65"/>
                    </a:lnTo>
                    <a:lnTo>
                      <a:pt x="29" y="68"/>
                    </a:lnTo>
                    <a:lnTo>
                      <a:pt x="28" y="70"/>
                    </a:lnTo>
                    <a:lnTo>
                      <a:pt x="27" y="71"/>
                    </a:lnTo>
                    <a:lnTo>
                      <a:pt x="24" y="73"/>
                    </a:lnTo>
                    <a:lnTo>
                      <a:pt x="23" y="75"/>
                    </a:lnTo>
                    <a:lnTo>
                      <a:pt x="22" y="76"/>
                    </a:lnTo>
                    <a:lnTo>
                      <a:pt x="21" y="78"/>
                    </a:lnTo>
                    <a:lnTo>
                      <a:pt x="18" y="81"/>
                    </a:lnTo>
                    <a:lnTo>
                      <a:pt x="17" y="83"/>
                    </a:lnTo>
                    <a:lnTo>
                      <a:pt x="16" y="84"/>
                    </a:lnTo>
                    <a:lnTo>
                      <a:pt x="15" y="87"/>
                    </a:lnTo>
                    <a:lnTo>
                      <a:pt x="14" y="88"/>
                    </a:lnTo>
                    <a:lnTo>
                      <a:pt x="13" y="90"/>
                    </a:lnTo>
                    <a:lnTo>
                      <a:pt x="11" y="91"/>
                    </a:lnTo>
                    <a:lnTo>
                      <a:pt x="11" y="94"/>
                    </a:lnTo>
                    <a:lnTo>
                      <a:pt x="10" y="95"/>
                    </a:lnTo>
                    <a:lnTo>
                      <a:pt x="9" y="97"/>
                    </a:lnTo>
                    <a:lnTo>
                      <a:pt x="8" y="98"/>
                    </a:lnTo>
                    <a:lnTo>
                      <a:pt x="8" y="101"/>
                    </a:lnTo>
                    <a:lnTo>
                      <a:pt x="7" y="103"/>
                    </a:lnTo>
                    <a:lnTo>
                      <a:pt x="6" y="104"/>
                    </a:lnTo>
                    <a:lnTo>
                      <a:pt x="6" y="106"/>
                    </a:lnTo>
                    <a:lnTo>
                      <a:pt x="4" y="109"/>
                    </a:lnTo>
                    <a:lnTo>
                      <a:pt x="4" y="111"/>
                    </a:lnTo>
                    <a:lnTo>
                      <a:pt x="3" y="112"/>
                    </a:lnTo>
                    <a:lnTo>
                      <a:pt x="3" y="115"/>
                    </a:lnTo>
                    <a:lnTo>
                      <a:pt x="2" y="117"/>
                    </a:lnTo>
                    <a:lnTo>
                      <a:pt x="2" y="122"/>
                    </a:lnTo>
                    <a:lnTo>
                      <a:pt x="1" y="124"/>
                    </a:lnTo>
                    <a:lnTo>
                      <a:pt x="1" y="130"/>
                    </a:lnTo>
                    <a:lnTo>
                      <a:pt x="0" y="132"/>
                    </a:lnTo>
                    <a:lnTo>
                      <a:pt x="0" y="168"/>
                    </a:lnTo>
                    <a:lnTo>
                      <a:pt x="1" y="172"/>
                    </a:lnTo>
                    <a:lnTo>
                      <a:pt x="1" y="181"/>
                    </a:lnTo>
                    <a:lnTo>
                      <a:pt x="2" y="185"/>
                    </a:lnTo>
                    <a:lnTo>
                      <a:pt x="2" y="191"/>
                    </a:lnTo>
                    <a:lnTo>
                      <a:pt x="3" y="194"/>
                    </a:lnTo>
                    <a:lnTo>
                      <a:pt x="3" y="198"/>
                    </a:lnTo>
                    <a:lnTo>
                      <a:pt x="4" y="201"/>
                    </a:lnTo>
                    <a:lnTo>
                      <a:pt x="4" y="205"/>
                    </a:lnTo>
                    <a:lnTo>
                      <a:pt x="6" y="207"/>
                    </a:lnTo>
                    <a:lnTo>
                      <a:pt x="7" y="211"/>
                    </a:lnTo>
                    <a:lnTo>
                      <a:pt x="7" y="214"/>
                    </a:lnTo>
                    <a:lnTo>
                      <a:pt x="8" y="218"/>
                    </a:lnTo>
                    <a:lnTo>
                      <a:pt x="9" y="220"/>
                    </a:lnTo>
                    <a:lnTo>
                      <a:pt x="9" y="223"/>
                    </a:lnTo>
                    <a:lnTo>
                      <a:pt x="10" y="227"/>
                    </a:lnTo>
                    <a:lnTo>
                      <a:pt x="11" y="229"/>
                    </a:lnTo>
                    <a:lnTo>
                      <a:pt x="13" y="233"/>
                    </a:lnTo>
                    <a:lnTo>
                      <a:pt x="13" y="235"/>
                    </a:lnTo>
                    <a:lnTo>
                      <a:pt x="14" y="239"/>
                    </a:lnTo>
                    <a:lnTo>
                      <a:pt x="15" y="241"/>
                    </a:lnTo>
                    <a:lnTo>
                      <a:pt x="16" y="244"/>
                    </a:lnTo>
                    <a:lnTo>
                      <a:pt x="18" y="249"/>
                    </a:lnTo>
                    <a:lnTo>
                      <a:pt x="20" y="253"/>
                    </a:lnTo>
                    <a:lnTo>
                      <a:pt x="22" y="257"/>
                    </a:lnTo>
                    <a:lnTo>
                      <a:pt x="23" y="260"/>
                    </a:lnTo>
                    <a:lnTo>
                      <a:pt x="25" y="262"/>
                    </a:lnTo>
                    <a:lnTo>
                      <a:pt x="27" y="264"/>
                    </a:lnTo>
                    <a:lnTo>
                      <a:pt x="29" y="267"/>
                    </a:lnTo>
                    <a:lnTo>
                      <a:pt x="30" y="269"/>
                    </a:lnTo>
                    <a:lnTo>
                      <a:pt x="32" y="271"/>
                    </a:lnTo>
                    <a:lnTo>
                      <a:pt x="34" y="273"/>
                    </a:lnTo>
                    <a:lnTo>
                      <a:pt x="36" y="275"/>
                    </a:lnTo>
                    <a:lnTo>
                      <a:pt x="37" y="276"/>
                    </a:lnTo>
                    <a:lnTo>
                      <a:pt x="39" y="278"/>
                    </a:lnTo>
                    <a:lnTo>
                      <a:pt x="42" y="280"/>
                    </a:lnTo>
                    <a:lnTo>
                      <a:pt x="43" y="282"/>
                    </a:lnTo>
                    <a:lnTo>
                      <a:pt x="48" y="284"/>
                    </a:lnTo>
                    <a:lnTo>
                      <a:pt x="50" y="287"/>
                    </a:lnTo>
                    <a:lnTo>
                      <a:pt x="55" y="289"/>
                    </a:lnTo>
                    <a:lnTo>
                      <a:pt x="59" y="291"/>
                    </a:lnTo>
                    <a:lnTo>
                      <a:pt x="62" y="294"/>
                    </a:lnTo>
                    <a:lnTo>
                      <a:pt x="65" y="295"/>
                    </a:lnTo>
                    <a:lnTo>
                      <a:pt x="70" y="297"/>
                    </a:lnTo>
                    <a:lnTo>
                      <a:pt x="74" y="299"/>
                    </a:lnTo>
                    <a:lnTo>
                      <a:pt x="78" y="301"/>
                    </a:lnTo>
                    <a:lnTo>
                      <a:pt x="83" y="303"/>
                    </a:lnTo>
                    <a:lnTo>
                      <a:pt x="85" y="303"/>
                    </a:lnTo>
                    <a:lnTo>
                      <a:pt x="88" y="304"/>
                    </a:lnTo>
                    <a:lnTo>
                      <a:pt x="93" y="306"/>
                    </a:lnTo>
                    <a:lnTo>
                      <a:pt x="95" y="308"/>
                    </a:lnTo>
                    <a:lnTo>
                      <a:pt x="99" y="308"/>
                    </a:lnTo>
                    <a:lnTo>
                      <a:pt x="104" y="310"/>
                    </a:lnTo>
                    <a:lnTo>
                      <a:pt x="106" y="311"/>
                    </a:lnTo>
                    <a:lnTo>
                      <a:pt x="108" y="311"/>
                    </a:lnTo>
                    <a:lnTo>
                      <a:pt x="112" y="312"/>
                    </a:lnTo>
                    <a:lnTo>
                      <a:pt x="114" y="313"/>
                    </a:lnTo>
                    <a:lnTo>
                      <a:pt x="116" y="313"/>
                    </a:lnTo>
                    <a:lnTo>
                      <a:pt x="121" y="316"/>
                    </a:lnTo>
                    <a:lnTo>
                      <a:pt x="123" y="316"/>
                    </a:lnTo>
                    <a:lnTo>
                      <a:pt x="126" y="317"/>
                    </a:lnTo>
                    <a:lnTo>
                      <a:pt x="127" y="317"/>
                    </a:lnTo>
                    <a:lnTo>
                      <a:pt x="132" y="319"/>
                    </a:lnTo>
                    <a:lnTo>
                      <a:pt x="134" y="319"/>
                    </a:lnTo>
                    <a:lnTo>
                      <a:pt x="135" y="320"/>
                    </a:lnTo>
                    <a:lnTo>
                      <a:pt x="136" y="320"/>
                    </a:lnTo>
                    <a:lnTo>
                      <a:pt x="139" y="322"/>
                    </a:lnTo>
                    <a:lnTo>
                      <a:pt x="140" y="322"/>
                    </a:lnTo>
                    <a:lnTo>
                      <a:pt x="142" y="323"/>
                    </a:lnTo>
                    <a:lnTo>
                      <a:pt x="146" y="323"/>
                    </a:lnTo>
                    <a:lnTo>
                      <a:pt x="147" y="324"/>
                    </a:lnTo>
                    <a:lnTo>
                      <a:pt x="148" y="324"/>
                    </a:lnTo>
                    <a:lnTo>
                      <a:pt x="150" y="325"/>
                    </a:lnTo>
                    <a:lnTo>
                      <a:pt x="155" y="325"/>
                    </a:lnTo>
                    <a:lnTo>
                      <a:pt x="156" y="326"/>
                    </a:lnTo>
                    <a:lnTo>
                      <a:pt x="160" y="326"/>
                    </a:lnTo>
                    <a:lnTo>
                      <a:pt x="162" y="328"/>
                    </a:lnTo>
                    <a:lnTo>
                      <a:pt x="192" y="328"/>
                    </a:lnTo>
                    <a:lnTo>
                      <a:pt x="194" y="326"/>
                    </a:lnTo>
                    <a:lnTo>
                      <a:pt x="203" y="326"/>
                    </a:lnTo>
                    <a:lnTo>
                      <a:pt x="204" y="325"/>
                    </a:lnTo>
                    <a:lnTo>
                      <a:pt x="211" y="325"/>
                    </a:lnTo>
                    <a:lnTo>
                      <a:pt x="212" y="324"/>
                    </a:lnTo>
                    <a:lnTo>
                      <a:pt x="220" y="324"/>
                    </a:lnTo>
                    <a:lnTo>
                      <a:pt x="222" y="323"/>
                    </a:lnTo>
                    <a:lnTo>
                      <a:pt x="227" y="323"/>
                    </a:lnTo>
                    <a:lnTo>
                      <a:pt x="230" y="322"/>
                    </a:lnTo>
                    <a:lnTo>
                      <a:pt x="233" y="322"/>
                    </a:lnTo>
                    <a:lnTo>
                      <a:pt x="236" y="320"/>
                    </a:lnTo>
                    <a:lnTo>
                      <a:pt x="239" y="320"/>
                    </a:lnTo>
                    <a:lnTo>
                      <a:pt x="241" y="319"/>
                    </a:lnTo>
                    <a:lnTo>
                      <a:pt x="246" y="319"/>
                    </a:lnTo>
                    <a:lnTo>
                      <a:pt x="247" y="318"/>
                    </a:lnTo>
                    <a:lnTo>
                      <a:pt x="250" y="318"/>
                    </a:lnTo>
                    <a:lnTo>
                      <a:pt x="252" y="317"/>
                    </a:lnTo>
                    <a:lnTo>
                      <a:pt x="255" y="317"/>
                    </a:lnTo>
                    <a:lnTo>
                      <a:pt x="257" y="316"/>
                    </a:lnTo>
                    <a:lnTo>
                      <a:pt x="259" y="315"/>
                    </a:lnTo>
                    <a:lnTo>
                      <a:pt x="261" y="315"/>
                    </a:lnTo>
                    <a:lnTo>
                      <a:pt x="262" y="313"/>
                    </a:lnTo>
                    <a:lnTo>
                      <a:pt x="265" y="313"/>
                    </a:lnTo>
                    <a:lnTo>
                      <a:pt x="266" y="312"/>
                    </a:lnTo>
                    <a:lnTo>
                      <a:pt x="268" y="311"/>
                    </a:lnTo>
                    <a:lnTo>
                      <a:pt x="269" y="311"/>
                    </a:lnTo>
                    <a:lnTo>
                      <a:pt x="272" y="310"/>
                    </a:lnTo>
                    <a:lnTo>
                      <a:pt x="274" y="308"/>
                    </a:lnTo>
                    <a:lnTo>
                      <a:pt x="276" y="308"/>
                    </a:lnTo>
                    <a:lnTo>
                      <a:pt x="279" y="305"/>
                    </a:lnTo>
                    <a:lnTo>
                      <a:pt x="281" y="304"/>
                    </a:lnTo>
                    <a:lnTo>
                      <a:pt x="283" y="302"/>
                    </a:lnTo>
                    <a:lnTo>
                      <a:pt x="285" y="301"/>
                    </a:lnTo>
                    <a:lnTo>
                      <a:pt x="286" y="301"/>
                    </a:lnTo>
                    <a:lnTo>
                      <a:pt x="287" y="298"/>
                    </a:lnTo>
                    <a:lnTo>
                      <a:pt x="288" y="297"/>
                    </a:lnTo>
                    <a:lnTo>
                      <a:pt x="288" y="296"/>
                    </a:lnTo>
                    <a:lnTo>
                      <a:pt x="289" y="294"/>
                    </a:lnTo>
                    <a:lnTo>
                      <a:pt x="290" y="292"/>
                    </a:lnTo>
                    <a:lnTo>
                      <a:pt x="293" y="288"/>
                    </a:lnTo>
                    <a:lnTo>
                      <a:pt x="294" y="287"/>
                    </a:lnTo>
                    <a:lnTo>
                      <a:pt x="295" y="284"/>
                    </a:lnTo>
                    <a:lnTo>
                      <a:pt x="295" y="282"/>
                    </a:lnTo>
                    <a:lnTo>
                      <a:pt x="297" y="277"/>
                    </a:lnTo>
                    <a:lnTo>
                      <a:pt x="299" y="275"/>
                    </a:lnTo>
                    <a:lnTo>
                      <a:pt x="299" y="273"/>
                    </a:lnTo>
                    <a:lnTo>
                      <a:pt x="300" y="269"/>
                    </a:lnTo>
                    <a:lnTo>
                      <a:pt x="301" y="267"/>
                    </a:lnTo>
                    <a:lnTo>
                      <a:pt x="301" y="264"/>
                    </a:lnTo>
                    <a:lnTo>
                      <a:pt x="302" y="262"/>
                    </a:lnTo>
                    <a:lnTo>
                      <a:pt x="302" y="260"/>
                    </a:lnTo>
                    <a:lnTo>
                      <a:pt x="303" y="256"/>
                    </a:lnTo>
                    <a:lnTo>
                      <a:pt x="304" y="254"/>
                    </a:lnTo>
                    <a:lnTo>
                      <a:pt x="304" y="251"/>
                    </a:lnTo>
                    <a:lnTo>
                      <a:pt x="306" y="249"/>
                    </a:lnTo>
                    <a:lnTo>
                      <a:pt x="306" y="246"/>
                    </a:lnTo>
                    <a:lnTo>
                      <a:pt x="307" y="243"/>
                    </a:lnTo>
                    <a:lnTo>
                      <a:pt x="307" y="241"/>
                    </a:lnTo>
                    <a:lnTo>
                      <a:pt x="308" y="239"/>
                    </a:lnTo>
                    <a:lnTo>
                      <a:pt x="308" y="234"/>
                    </a:lnTo>
                    <a:lnTo>
                      <a:pt x="309" y="232"/>
                    </a:lnTo>
                    <a:lnTo>
                      <a:pt x="309" y="229"/>
                    </a:lnTo>
                    <a:lnTo>
                      <a:pt x="310" y="227"/>
                    </a:lnTo>
                    <a:lnTo>
                      <a:pt x="310" y="223"/>
                    </a:lnTo>
                    <a:lnTo>
                      <a:pt x="311" y="221"/>
                    </a:lnTo>
                    <a:lnTo>
                      <a:pt x="311" y="218"/>
                    </a:lnTo>
                    <a:lnTo>
                      <a:pt x="313" y="216"/>
                    </a:lnTo>
                    <a:lnTo>
                      <a:pt x="313" y="214"/>
                    </a:lnTo>
                    <a:lnTo>
                      <a:pt x="314" y="213"/>
                    </a:lnTo>
                    <a:lnTo>
                      <a:pt x="314" y="212"/>
                    </a:lnTo>
                    <a:lnTo>
                      <a:pt x="315" y="211"/>
                    </a:lnTo>
                    <a:lnTo>
                      <a:pt x="316" y="211"/>
                    </a:lnTo>
                    <a:lnTo>
                      <a:pt x="316" y="212"/>
                    </a:lnTo>
                    <a:lnTo>
                      <a:pt x="317" y="212"/>
                    </a:lnTo>
                    <a:lnTo>
                      <a:pt x="317" y="220"/>
                    </a:lnTo>
                    <a:lnTo>
                      <a:pt x="316" y="221"/>
                    </a:lnTo>
                    <a:lnTo>
                      <a:pt x="316" y="236"/>
                    </a:lnTo>
                    <a:lnTo>
                      <a:pt x="315" y="239"/>
                    </a:lnTo>
                    <a:lnTo>
                      <a:pt x="315" y="251"/>
                    </a:lnTo>
                    <a:lnTo>
                      <a:pt x="314" y="254"/>
                    </a:lnTo>
                    <a:lnTo>
                      <a:pt x="314" y="278"/>
                    </a:lnTo>
                    <a:lnTo>
                      <a:pt x="315" y="281"/>
                    </a:lnTo>
                    <a:lnTo>
                      <a:pt x="315" y="287"/>
                    </a:lnTo>
                    <a:lnTo>
                      <a:pt x="316" y="288"/>
                    </a:lnTo>
                    <a:lnTo>
                      <a:pt x="316" y="291"/>
                    </a:lnTo>
                    <a:lnTo>
                      <a:pt x="318" y="294"/>
                    </a:lnTo>
                    <a:lnTo>
                      <a:pt x="318" y="295"/>
                    </a:lnTo>
                    <a:lnTo>
                      <a:pt x="321" y="297"/>
                    </a:lnTo>
                    <a:lnTo>
                      <a:pt x="322" y="298"/>
                    </a:lnTo>
                    <a:lnTo>
                      <a:pt x="323" y="298"/>
                    </a:lnTo>
                    <a:lnTo>
                      <a:pt x="323" y="299"/>
                    </a:lnTo>
                    <a:lnTo>
                      <a:pt x="324" y="301"/>
                    </a:lnTo>
                    <a:lnTo>
                      <a:pt x="325" y="301"/>
                    </a:lnTo>
                    <a:lnTo>
                      <a:pt x="327" y="302"/>
                    </a:lnTo>
                    <a:lnTo>
                      <a:pt x="329" y="302"/>
                    </a:lnTo>
                    <a:lnTo>
                      <a:pt x="331" y="303"/>
                    </a:lnTo>
                    <a:lnTo>
                      <a:pt x="334" y="303"/>
                    </a:lnTo>
                    <a:lnTo>
                      <a:pt x="335" y="304"/>
                    </a:lnTo>
                    <a:lnTo>
                      <a:pt x="341" y="304"/>
                    </a:lnTo>
                    <a:lnTo>
                      <a:pt x="343" y="305"/>
                    </a:lnTo>
                    <a:lnTo>
                      <a:pt x="352" y="305"/>
                    </a:lnTo>
                    <a:lnTo>
                      <a:pt x="353" y="304"/>
                    </a:lnTo>
                    <a:lnTo>
                      <a:pt x="363" y="304"/>
                    </a:lnTo>
                    <a:lnTo>
                      <a:pt x="364" y="303"/>
                    </a:lnTo>
                    <a:lnTo>
                      <a:pt x="370" y="303"/>
                    </a:lnTo>
                    <a:lnTo>
                      <a:pt x="372" y="302"/>
                    </a:lnTo>
                    <a:lnTo>
                      <a:pt x="376" y="302"/>
                    </a:lnTo>
                    <a:lnTo>
                      <a:pt x="377" y="301"/>
                    </a:lnTo>
                    <a:lnTo>
                      <a:pt x="380" y="301"/>
                    </a:lnTo>
                    <a:lnTo>
                      <a:pt x="383" y="299"/>
                    </a:lnTo>
                    <a:lnTo>
                      <a:pt x="386" y="299"/>
                    </a:lnTo>
                    <a:lnTo>
                      <a:pt x="387" y="298"/>
                    </a:lnTo>
                    <a:lnTo>
                      <a:pt x="391" y="298"/>
                    </a:lnTo>
                    <a:lnTo>
                      <a:pt x="392" y="297"/>
                    </a:lnTo>
                    <a:lnTo>
                      <a:pt x="394" y="297"/>
                    </a:lnTo>
                    <a:lnTo>
                      <a:pt x="395" y="296"/>
                    </a:lnTo>
                    <a:lnTo>
                      <a:pt x="398" y="296"/>
                    </a:lnTo>
                    <a:lnTo>
                      <a:pt x="399" y="295"/>
                    </a:lnTo>
                    <a:lnTo>
                      <a:pt x="401" y="295"/>
                    </a:lnTo>
                    <a:lnTo>
                      <a:pt x="404" y="294"/>
                    </a:lnTo>
                    <a:lnTo>
                      <a:pt x="405" y="292"/>
                    </a:lnTo>
                    <a:lnTo>
                      <a:pt x="407" y="292"/>
                    </a:lnTo>
                    <a:lnTo>
                      <a:pt x="409" y="291"/>
                    </a:lnTo>
                    <a:lnTo>
                      <a:pt x="411" y="291"/>
                    </a:lnTo>
                    <a:lnTo>
                      <a:pt x="415" y="289"/>
                    </a:lnTo>
                    <a:lnTo>
                      <a:pt x="418" y="289"/>
                    </a:lnTo>
                    <a:lnTo>
                      <a:pt x="420" y="288"/>
                    </a:lnTo>
                    <a:lnTo>
                      <a:pt x="421" y="287"/>
                    </a:lnTo>
                    <a:lnTo>
                      <a:pt x="424" y="285"/>
                    </a:lnTo>
                    <a:lnTo>
                      <a:pt x="426" y="285"/>
                    </a:lnTo>
                    <a:lnTo>
                      <a:pt x="431" y="283"/>
                    </a:lnTo>
                    <a:lnTo>
                      <a:pt x="432" y="282"/>
                    </a:lnTo>
                    <a:lnTo>
                      <a:pt x="436" y="280"/>
                    </a:lnTo>
                    <a:lnTo>
                      <a:pt x="441" y="277"/>
                    </a:lnTo>
                    <a:lnTo>
                      <a:pt x="442" y="277"/>
                    </a:lnTo>
                    <a:lnTo>
                      <a:pt x="447" y="275"/>
                    </a:lnTo>
                    <a:lnTo>
                      <a:pt x="449" y="274"/>
                    </a:lnTo>
                    <a:lnTo>
                      <a:pt x="450" y="273"/>
                    </a:lnTo>
                    <a:lnTo>
                      <a:pt x="455" y="270"/>
                    </a:lnTo>
                    <a:lnTo>
                      <a:pt x="456" y="269"/>
                    </a:lnTo>
                    <a:lnTo>
                      <a:pt x="459" y="267"/>
                    </a:lnTo>
                    <a:lnTo>
                      <a:pt x="461" y="266"/>
                    </a:lnTo>
                    <a:lnTo>
                      <a:pt x="462" y="264"/>
                    </a:lnTo>
                    <a:lnTo>
                      <a:pt x="464" y="263"/>
                    </a:lnTo>
                    <a:lnTo>
                      <a:pt x="466" y="262"/>
                    </a:lnTo>
                    <a:lnTo>
                      <a:pt x="468" y="261"/>
                    </a:lnTo>
                    <a:lnTo>
                      <a:pt x="469" y="260"/>
                    </a:lnTo>
                    <a:lnTo>
                      <a:pt x="471" y="257"/>
                    </a:lnTo>
                    <a:lnTo>
                      <a:pt x="474" y="255"/>
                    </a:lnTo>
                    <a:lnTo>
                      <a:pt x="475" y="254"/>
                    </a:lnTo>
                    <a:lnTo>
                      <a:pt x="477" y="251"/>
                    </a:lnTo>
                    <a:lnTo>
                      <a:pt x="478" y="250"/>
                    </a:lnTo>
                    <a:lnTo>
                      <a:pt x="480" y="250"/>
                    </a:lnTo>
                    <a:lnTo>
                      <a:pt x="481" y="248"/>
                    </a:lnTo>
                    <a:lnTo>
                      <a:pt x="483" y="246"/>
                    </a:lnTo>
                    <a:lnTo>
                      <a:pt x="484" y="243"/>
                    </a:lnTo>
                    <a:lnTo>
                      <a:pt x="485" y="242"/>
                    </a:lnTo>
                    <a:lnTo>
                      <a:pt x="487" y="240"/>
                    </a:lnTo>
                    <a:lnTo>
                      <a:pt x="491" y="235"/>
                    </a:lnTo>
                    <a:lnTo>
                      <a:pt x="492" y="234"/>
                    </a:lnTo>
                    <a:lnTo>
                      <a:pt x="494" y="232"/>
                    </a:lnTo>
                    <a:lnTo>
                      <a:pt x="495" y="230"/>
                    </a:lnTo>
                    <a:lnTo>
                      <a:pt x="496" y="228"/>
                    </a:lnTo>
                    <a:lnTo>
                      <a:pt x="497" y="227"/>
                    </a:lnTo>
                    <a:lnTo>
                      <a:pt x="498" y="225"/>
                    </a:lnTo>
                    <a:lnTo>
                      <a:pt x="499" y="223"/>
                    </a:lnTo>
                    <a:lnTo>
                      <a:pt x="501" y="221"/>
                    </a:lnTo>
                    <a:lnTo>
                      <a:pt x="502" y="220"/>
                    </a:lnTo>
                    <a:lnTo>
                      <a:pt x="504" y="215"/>
                    </a:lnTo>
                    <a:lnTo>
                      <a:pt x="504" y="214"/>
                    </a:lnTo>
                    <a:lnTo>
                      <a:pt x="506" y="209"/>
                    </a:lnTo>
                    <a:lnTo>
                      <a:pt x="508" y="208"/>
                    </a:lnTo>
                    <a:lnTo>
                      <a:pt x="509" y="206"/>
                    </a:lnTo>
                    <a:lnTo>
                      <a:pt x="509" y="204"/>
                    </a:lnTo>
                    <a:lnTo>
                      <a:pt x="510" y="201"/>
                    </a:lnTo>
                    <a:lnTo>
                      <a:pt x="510" y="200"/>
                    </a:lnTo>
                    <a:lnTo>
                      <a:pt x="511" y="198"/>
                    </a:lnTo>
                    <a:lnTo>
                      <a:pt x="511" y="195"/>
                    </a:lnTo>
                    <a:lnTo>
                      <a:pt x="512" y="193"/>
                    </a:lnTo>
                    <a:lnTo>
                      <a:pt x="512" y="191"/>
                    </a:lnTo>
                    <a:lnTo>
                      <a:pt x="513" y="188"/>
                    </a:lnTo>
                    <a:lnTo>
                      <a:pt x="513" y="182"/>
                    </a:lnTo>
                    <a:lnTo>
                      <a:pt x="515" y="180"/>
                    </a:lnTo>
                    <a:lnTo>
                      <a:pt x="515" y="173"/>
                    </a:lnTo>
                    <a:lnTo>
                      <a:pt x="513" y="171"/>
                    </a:lnTo>
                    <a:lnTo>
                      <a:pt x="513" y="164"/>
                    </a:lnTo>
                    <a:lnTo>
                      <a:pt x="512" y="161"/>
                    </a:lnTo>
                    <a:lnTo>
                      <a:pt x="512" y="158"/>
                    </a:lnTo>
                    <a:lnTo>
                      <a:pt x="511" y="154"/>
                    </a:lnTo>
                    <a:lnTo>
                      <a:pt x="510" y="152"/>
                    </a:lnTo>
                    <a:lnTo>
                      <a:pt x="510" y="150"/>
                    </a:lnTo>
                    <a:lnTo>
                      <a:pt x="509" y="146"/>
                    </a:lnTo>
                    <a:lnTo>
                      <a:pt x="508" y="144"/>
                    </a:lnTo>
                    <a:lnTo>
                      <a:pt x="506" y="140"/>
                    </a:lnTo>
                    <a:lnTo>
                      <a:pt x="506" y="138"/>
                    </a:lnTo>
                    <a:lnTo>
                      <a:pt x="505" y="134"/>
                    </a:lnTo>
                    <a:lnTo>
                      <a:pt x="504" y="132"/>
                    </a:lnTo>
                    <a:lnTo>
                      <a:pt x="502" y="125"/>
                    </a:lnTo>
                    <a:lnTo>
                      <a:pt x="499" y="118"/>
                    </a:lnTo>
                    <a:lnTo>
                      <a:pt x="498" y="116"/>
                    </a:lnTo>
                    <a:lnTo>
                      <a:pt x="496" y="112"/>
                    </a:lnTo>
                    <a:lnTo>
                      <a:pt x="494" y="105"/>
                    </a:lnTo>
                    <a:lnTo>
                      <a:pt x="492" y="102"/>
                    </a:lnTo>
                    <a:lnTo>
                      <a:pt x="490" y="98"/>
                    </a:lnTo>
                    <a:lnTo>
                      <a:pt x="489" y="95"/>
                    </a:lnTo>
                    <a:lnTo>
                      <a:pt x="487" y="91"/>
                    </a:lnTo>
                    <a:lnTo>
                      <a:pt x="485" y="88"/>
                    </a:lnTo>
                    <a:lnTo>
                      <a:pt x="481" y="81"/>
                    </a:lnTo>
                    <a:lnTo>
                      <a:pt x="480" y="77"/>
                    </a:lnTo>
                    <a:lnTo>
                      <a:pt x="477" y="74"/>
                    </a:lnTo>
                    <a:lnTo>
                      <a:pt x="475" y="71"/>
                    </a:lnTo>
                    <a:lnTo>
                      <a:pt x="470" y="64"/>
                    </a:lnTo>
                    <a:lnTo>
                      <a:pt x="468" y="61"/>
                    </a:lnTo>
                    <a:lnTo>
                      <a:pt x="466" y="58"/>
                    </a:lnTo>
                    <a:lnTo>
                      <a:pt x="461" y="51"/>
                    </a:lnTo>
                    <a:lnTo>
                      <a:pt x="457" y="49"/>
                    </a:lnTo>
                    <a:lnTo>
                      <a:pt x="455" y="46"/>
                    </a:lnTo>
                    <a:lnTo>
                      <a:pt x="453" y="43"/>
                    </a:lnTo>
                    <a:lnTo>
                      <a:pt x="449" y="41"/>
                    </a:lnTo>
                    <a:lnTo>
                      <a:pt x="447" y="37"/>
                    </a:lnTo>
                    <a:lnTo>
                      <a:pt x="443" y="35"/>
                    </a:lnTo>
                    <a:lnTo>
                      <a:pt x="441" y="33"/>
                    </a:lnTo>
                    <a:lnTo>
                      <a:pt x="434" y="28"/>
                    </a:lnTo>
                    <a:lnTo>
                      <a:pt x="427" y="23"/>
                    </a:lnTo>
                    <a:lnTo>
                      <a:pt x="424" y="22"/>
                    </a:lnTo>
                    <a:lnTo>
                      <a:pt x="420" y="20"/>
                    </a:lnTo>
                    <a:lnTo>
                      <a:pt x="419" y="20"/>
                    </a:lnTo>
                    <a:lnTo>
                      <a:pt x="414" y="18"/>
                    </a:lnTo>
                    <a:lnTo>
                      <a:pt x="411" y="16"/>
                    </a:lnTo>
                    <a:lnTo>
                      <a:pt x="406" y="15"/>
                    </a:lnTo>
                    <a:lnTo>
                      <a:pt x="402" y="13"/>
                    </a:lnTo>
                    <a:lnTo>
                      <a:pt x="393" y="11"/>
                    </a:lnTo>
                    <a:lnTo>
                      <a:pt x="388" y="9"/>
                    </a:lnTo>
                    <a:lnTo>
                      <a:pt x="383" y="8"/>
                    </a:lnTo>
                    <a:lnTo>
                      <a:pt x="378" y="8"/>
                    </a:lnTo>
                    <a:lnTo>
                      <a:pt x="373" y="7"/>
                    </a:lnTo>
                    <a:lnTo>
                      <a:pt x="362" y="5"/>
                    </a:lnTo>
                    <a:lnTo>
                      <a:pt x="357" y="5"/>
                    </a:lnTo>
                    <a:lnTo>
                      <a:pt x="351" y="3"/>
                    </a:lnTo>
                    <a:lnTo>
                      <a:pt x="345" y="3"/>
                    </a:lnTo>
                    <a:lnTo>
                      <a:pt x="339" y="2"/>
                    </a:lnTo>
                    <a:lnTo>
                      <a:pt x="334" y="2"/>
                    </a:lnTo>
                    <a:lnTo>
                      <a:pt x="328" y="1"/>
                    </a:lnTo>
                    <a:lnTo>
                      <a:pt x="309" y="1"/>
                    </a:lnTo>
                    <a:lnTo>
                      <a:pt x="303" y="0"/>
                    </a:lnTo>
                    <a:lnTo>
                      <a:pt x="237" y="0"/>
                    </a:lnTo>
                    <a:lnTo>
                      <a:pt x="231" y="1"/>
                    </a:lnTo>
                    <a:lnTo>
                      <a:pt x="210" y="1"/>
                    </a:lnTo>
                    <a:lnTo>
                      <a:pt x="204" y="2"/>
                    </a:lnTo>
                    <a:lnTo>
                      <a:pt x="189" y="2"/>
                    </a:lnTo>
                    <a:lnTo>
                      <a:pt x="184" y="3"/>
                    </a:lnTo>
                    <a:lnTo>
                      <a:pt x="171" y="3"/>
                    </a:lnTo>
                    <a:lnTo>
                      <a:pt x="170" y="5"/>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5" name="AutoShape 17"/>
              <p:cNvSpPr>
                <a:spLocks/>
              </p:cNvSpPr>
              <p:nvPr/>
            </p:nvSpPr>
            <p:spPr bwMode="auto">
              <a:xfrm>
                <a:off x="4478" y="3383"/>
                <a:ext cx="57" cy="51"/>
              </a:xfrm>
              <a:custGeom>
                <a:avLst/>
                <a:gdLst>
                  <a:gd name="T0" fmla="*/ 0 w 172"/>
                  <a:gd name="T1" fmla="*/ 1 h 153"/>
                  <a:gd name="T2" fmla="*/ 0 w 172"/>
                  <a:gd name="T3" fmla="*/ 1 h 153"/>
                  <a:gd name="T4" fmla="*/ 1 w 172"/>
                  <a:gd name="T5" fmla="*/ 1 h 153"/>
                  <a:gd name="T6" fmla="*/ 2 w 172"/>
                  <a:gd name="T7" fmla="*/ 1 h 153"/>
                  <a:gd name="T8" fmla="*/ 4 w 172"/>
                  <a:gd name="T9" fmla="*/ 0 h 153"/>
                  <a:gd name="T10" fmla="*/ 7 w 172"/>
                  <a:gd name="T11" fmla="*/ 0 h 153"/>
                  <a:gd name="T12" fmla="*/ 11 w 172"/>
                  <a:gd name="T13" fmla="*/ 0 h 153"/>
                  <a:gd name="T14" fmla="*/ 13 w 172"/>
                  <a:gd name="T15" fmla="*/ 1 h 153"/>
                  <a:gd name="T16" fmla="*/ 15 w 172"/>
                  <a:gd name="T17" fmla="*/ 1 h 153"/>
                  <a:gd name="T18" fmla="*/ 16 w 172"/>
                  <a:gd name="T19" fmla="*/ 1 h 153"/>
                  <a:gd name="T20" fmla="*/ 17 w 172"/>
                  <a:gd name="T21" fmla="*/ 1 h 153"/>
                  <a:gd name="T22" fmla="*/ 18 w 172"/>
                  <a:gd name="T23" fmla="*/ 2 h 153"/>
                  <a:gd name="T24" fmla="*/ 19 w 172"/>
                  <a:gd name="T25" fmla="*/ 2 h 153"/>
                  <a:gd name="T26" fmla="*/ 19 w 172"/>
                  <a:gd name="T27" fmla="*/ 3 h 153"/>
                  <a:gd name="T28" fmla="*/ 19 w 172"/>
                  <a:gd name="T29" fmla="*/ 4 h 153"/>
                  <a:gd name="T30" fmla="*/ 19 w 172"/>
                  <a:gd name="T31" fmla="*/ 4 h 153"/>
                  <a:gd name="T32" fmla="*/ 18 w 172"/>
                  <a:gd name="T33" fmla="*/ 5 h 153"/>
                  <a:gd name="T34" fmla="*/ 18 w 172"/>
                  <a:gd name="T35" fmla="*/ 5 h 153"/>
                  <a:gd name="T36" fmla="*/ 17 w 172"/>
                  <a:gd name="T37" fmla="*/ 6 h 153"/>
                  <a:gd name="T38" fmla="*/ 17 w 172"/>
                  <a:gd name="T39" fmla="*/ 7 h 153"/>
                  <a:gd name="T40" fmla="*/ 17 w 172"/>
                  <a:gd name="T41" fmla="*/ 8 h 153"/>
                  <a:gd name="T42" fmla="*/ 16 w 172"/>
                  <a:gd name="T43" fmla="*/ 8 h 153"/>
                  <a:gd name="T44" fmla="*/ 16 w 172"/>
                  <a:gd name="T45" fmla="*/ 9 h 153"/>
                  <a:gd name="T46" fmla="*/ 16 w 172"/>
                  <a:gd name="T47" fmla="*/ 10 h 153"/>
                  <a:gd name="T48" fmla="*/ 16 w 172"/>
                  <a:gd name="T49" fmla="*/ 11 h 153"/>
                  <a:gd name="T50" fmla="*/ 15 w 172"/>
                  <a:gd name="T51" fmla="*/ 12 h 153"/>
                  <a:gd name="T52" fmla="*/ 15 w 172"/>
                  <a:gd name="T53" fmla="*/ 12 h 153"/>
                  <a:gd name="T54" fmla="*/ 15 w 172"/>
                  <a:gd name="T55" fmla="*/ 13 h 153"/>
                  <a:gd name="T56" fmla="*/ 14 w 172"/>
                  <a:gd name="T57" fmla="*/ 14 h 153"/>
                  <a:gd name="T58" fmla="*/ 14 w 172"/>
                  <a:gd name="T59" fmla="*/ 15 h 153"/>
                  <a:gd name="T60" fmla="*/ 14 w 172"/>
                  <a:gd name="T61" fmla="*/ 15 h 153"/>
                  <a:gd name="T62" fmla="*/ 14 w 172"/>
                  <a:gd name="T63" fmla="*/ 16 h 153"/>
                  <a:gd name="T64" fmla="*/ 13 w 172"/>
                  <a:gd name="T65" fmla="*/ 16 h 153"/>
                  <a:gd name="T66" fmla="*/ 13 w 172"/>
                  <a:gd name="T67" fmla="*/ 16 h 153"/>
                  <a:gd name="T68" fmla="*/ 13 w 172"/>
                  <a:gd name="T69" fmla="*/ 17 h 153"/>
                  <a:gd name="T70" fmla="*/ 12 w 172"/>
                  <a:gd name="T71" fmla="*/ 17 h 153"/>
                  <a:gd name="T72" fmla="*/ 12 w 172"/>
                  <a:gd name="T73" fmla="*/ 17 h 153"/>
                  <a:gd name="T74" fmla="*/ 12 w 172"/>
                  <a:gd name="T75" fmla="*/ 16 h 153"/>
                  <a:gd name="T76" fmla="*/ 11 w 172"/>
                  <a:gd name="T77" fmla="*/ 16 h 153"/>
                  <a:gd name="T78" fmla="*/ 11 w 172"/>
                  <a:gd name="T79" fmla="*/ 15 h 153"/>
                  <a:gd name="T80" fmla="*/ 11 w 172"/>
                  <a:gd name="T81" fmla="*/ 15 h 153"/>
                  <a:gd name="T82" fmla="*/ 10 w 172"/>
                  <a:gd name="T83" fmla="*/ 13 h 153"/>
                  <a:gd name="T84" fmla="*/ 10 w 172"/>
                  <a:gd name="T85" fmla="*/ 12 h 153"/>
                  <a:gd name="T86" fmla="*/ 10 w 172"/>
                  <a:gd name="T87" fmla="*/ 11 h 153"/>
                  <a:gd name="T88" fmla="*/ 10 w 172"/>
                  <a:gd name="T89" fmla="*/ 10 h 153"/>
                  <a:gd name="T90" fmla="*/ 9 w 172"/>
                  <a:gd name="T91" fmla="*/ 9 h 153"/>
                  <a:gd name="T92" fmla="*/ 9 w 172"/>
                  <a:gd name="T93" fmla="*/ 8 h 153"/>
                  <a:gd name="T94" fmla="*/ 9 w 172"/>
                  <a:gd name="T95" fmla="*/ 7 h 153"/>
                  <a:gd name="T96" fmla="*/ 8 w 172"/>
                  <a:gd name="T97" fmla="*/ 6 h 153"/>
                  <a:gd name="T98" fmla="*/ 7 w 172"/>
                  <a:gd name="T99" fmla="*/ 6 h 153"/>
                  <a:gd name="T100" fmla="*/ 6 w 172"/>
                  <a:gd name="T101" fmla="*/ 5 h 153"/>
                  <a:gd name="T102" fmla="*/ 4 w 172"/>
                  <a:gd name="T103" fmla="*/ 4 h 153"/>
                  <a:gd name="T104" fmla="*/ 3 w 172"/>
                  <a:gd name="T105" fmla="*/ 4 h 153"/>
                  <a:gd name="T106" fmla="*/ 2 w 172"/>
                  <a:gd name="T107" fmla="*/ 3 h 153"/>
                  <a:gd name="T108" fmla="*/ 1 w 172"/>
                  <a:gd name="T109" fmla="*/ 3 h 153"/>
                  <a:gd name="T110" fmla="*/ 0 w 172"/>
                  <a:gd name="T111" fmla="*/ 2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2"/>
                  <a:gd name="T169" fmla="*/ 0 h 153"/>
                  <a:gd name="T170" fmla="*/ 172 w 172"/>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2" h="153">
                    <a:moveTo>
                      <a:pt x="0" y="16"/>
                    </a:moveTo>
                    <a:lnTo>
                      <a:pt x="0" y="13"/>
                    </a:lnTo>
                    <a:lnTo>
                      <a:pt x="1" y="13"/>
                    </a:lnTo>
                    <a:lnTo>
                      <a:pt x="1" y="12"/>
                    </a:lnTo>
                    <a:lnTo>
                      <a:pt x="2" y="12"/>
                    </a:lnTo>
                    <a:lnTo>
                      <a:pt x="2" y="10"/>
                    </a:lnTo>
                    <a:lnTo>
                      <a:pt x="3" y="10"/>
                    </a:lnTo>
                    <a:lnTo>
                      <a:pt x="4" y="9"/>
                    </a:lnTo>
                    <a:lnTo>
                      <a:pt x="7" y="9"/>
                    </a:lnTo>
                    <a:lnTo>
                      <a:pt x="8" y="8"/>
                    </a:lnTo>
                    <a:lnTo>
                      <a:pt x="9" y="8"/>
                    </a:lnTo>
                    <a:lnTo>
                      <a:pt x="10" y="7"/>
                    </a:lnTo>
                    <a:lnTo>
                      <a:pt x="14" y="7"/>
                    </a:lnTo>
                    <a:lnTo>
                      <a:pt x="15" y="6"/>
                    </a:lnTo>
                    <a:lnTo>
                      <a:pt x="18" y="6"/>
                    </a:lnTo>
                    <a:lnTo>
                      <a:pt x="19" y="5"/>
                    </a:lnTo>
                    <a:lnTo>
                      <a:pt x="23" y="5"/>
                    </a:lnTo>
                    <a:lnTo>
                      <a:pt x="25" y="3"/>
                    </a:lnTo>
                    <a:lnTo>
                      <a:pt x="31" y="3"/>
                    </a:lnTo>
                    <a:lnTo>
                      <a:pt x="33" y="2"/>
                    </a:lnTo>
                    <a:lnTo>
                      <a:pt x="42" y="2"/>
                    </a:lnTo>
                    <a:lnTo>
                      <a:pt x="43" y="1"/>
                    </a:lnTo>
                    <a:lnTo>
                      <a:pt x="64" y="1"/>
                    </a:lnTo>
                    <a:lnTo>
                      <a:pt x="65" y="0"/>
                    </a:lnTo>
                    <a:lnTo>
                      <a:pt x="70" y="0"/>
                    </a:lnTo>
                    <a:lnTo>
                      <a:pt x="71" y="1"/>
                    </a:lnTo>
                    <a:lnTo>
                      <a:pt x="94" y="1"/>
                    </a:lnTo>
                    <a:lnTo>
                      <a:pt x="96" y="2"/>
                    </a:lnTo>
                    <a:lnTo>
                      <a:pt x="107" y="2"/>
                    </a:lnTo>
                    <a:lnTo>
                      <a:pt x="109" y="3"/>
                    </a:lnTo>
                    <a:lnTo>
                      <a:pt x="116" y="3"/>
                    </a:lnTo>
                    <a:lnTo>
                      <a:pt x="119" y="5"/>
                    </a:lnTo>
                    <a:lnTo>
                      <a:pt x="127" y="5"/>
                    </a:lnTo>
                    <a:lnTo>
                      <a:pt x="129" y="6"/>
                    </a:lnTo>
                    <a:lnTo>
                      <a:pt x="131" y="6"/>
                    </a:lnTo>
                    <a:lnTo>
                      <a:pt x="134" y="7"/>
                    </a:lnTo>
                    <a:lnTo>
                      <a:pt x="138" y="7"/>
                    </a:lnTo>
                    <a:lnTo>
                      <a:pt x="141" y="8"/>
                    </a:lnTo>
                    <a:lnTo>
                      <a:pt x="143" y="8"/>
                    </a:lnTo>
                    <a:lnTo>
                      <a:pt x="145" y="9"/>
                    </a:lnTo>
                    <a:lnTo>
                      <a:pt x="150" y="9"/>
                    </a:lnTo>
                    <a:lnTo>
                      <a:pt x="151" y="10"/>
                    </a:lnTo>
                    <a:lnTo>
                      <a:pt x="154" y="10"/>
                    </a:lnTo>
                    <a:lnTo>
                      <a:pt x="155" y="12"/>
                    </a:lnTo>
                    <a:lnTo>
                      <a:pt x="157" y="12"/>
                    </a:lnTo>
                    <a:lnTo>
                      <a:pt x="158" y="13"/>
                    </a:lnTo>
                    <a:lnTo>
                      <a:pt x="161" y="13"/>
                    </a:lnTo>
                    <a:lnTo>
                      <a:pt x="163" y="15"/>
                    </a:lnTo>
                    <a:lnTo>
                      <a:pt x="164" y="15"/>
                    </a:lnTo>
                    <a:lnTo>
                      <a:pt x="165" y="16"/>
                    </a:lnTo>
                    <a:lnTo>
                      <a:pt x="166" y="16"/>
                    </a:lnTo>
                    <a:lnTo>
                      <a:pt x="169" y="19"/>
                    </a:lnTo>
                    <a:lnTo>
                      <a:pt x="170" y="20"/>
                    </a:lnTo>
                    <a:lnTo>
                      <a:pt x="170" y="21"/>
                    </a:lnTo>
                    <a:lnTo>
                      <a:pt x="171" y="21"/>
                    </a:lnTo>
                    <a:lnTo>
                      <a:pt x="171" y="24"/>
                    </a:lnTo>
                    <a:lnTo>
                      <a:pt x="172" y="26"/>
                    </a:lnTo>
                    <a:lnTo>
                      <a:pt x="172" y="28"/>
                    </a:lnTo>
                    <a:lnTo>
                      <a:pt x="171" y="29"/>
                    </a:lnTo>
                    <a:lnTo>
                      <a:pt x="171" y="33"/>
                    </a:lnTo>
                    <a:lnTo>
                      <a:pt x="170" y="34"/>
                    </a:lnTo>
                    <a:lnTo>
                      <a:pt x="170" y="35"/>
                    </a:lnTo>
                    <a:lnTo>
                      <a:pt x="169" y="36"/>
                    </a:lnTo>
                    <a:lnTo>
                      <a:pt x="169" y="37"/>
                    </a:lnTo>
                    <a:lnTo>
                      <a:pt x="168" y="38"/>
                    </a:lnTo>
                    <a:lnTo>
                      <a:pt x="168" y="40"/>
                    </a:lnTo>
                    <a:lnTo>
                      <a:pt x="166" y="41"/>
                    </a:lnTo>
                    <a:lnTo>
                      <a:pt x="166" y="42"/>
                    </a:lnTo>
                    <a:lnTo>
                      <a:pt x="164" y="44"/>
                    </a:lnTo>
                    <a:lnTo>
                      <a:pt x="164" y="45"/>
                    </a:lnTo>
                    <a:lnTo>
                      <a:pt x="163" y="47"/>
                    </a:lnTo>
                    <a:lnTo>
                      <a:pt x="162" y="49"/>
                    </a:lnTo>
                    <a:lnTo>
                      <a:pt x="162" y="50"/>
                    </a:lnTo>
                    <a:lnTo>
                      <a:pt x="159" y="52"/>
                    </a:lnTo>
                    <a:lnTo>
                      <a:pt x="158" y="54"/>
                    </a:lnTo>
                    <a:lnTo>
                      <a:pt x="158" y="55"/>
                    </a:lnTo>
                    <a:lnTo>
                      <a:pt x="156" y="57"/>
                    </a:lnTo>
                    <a:lnTo>
                      <a:pt x="156" y="60"/>
                    </a:lnTo>
                    <a:lnTo>
                      <a:pt x="154" y="62"/>
                    </a:lnTo>
                    <a:lnTo>
                      <a:pt x="154" y="63"/>
                    </a:lnTo>
                    <a:lnTo>
                      <a:pt x="151" y="65"/>
                    </a:lnTo>
                    <a:lnTo>
                      <a:pt x="151" y="67"/>
                    </a:lnTo>
                    <a:lnTo>
                      <a:pt x="150" y="69"/>
                    </a:lnTo>
                    <a:lnTo>
                      <a:pt x="150" y="70"/>
                    </a:lnTo>
                    <a:lnTo>
                      <a:pt x="149" y="71"/>
                    </a:lnTo>
                    <a:lnTo>
                      <a:pt x="149" y="74"/>
                    </a:lnTo>
                    <a:lnTo>
                      <a:pt x="148" y="75"/>
                    </a:lnTo>
                    <a:lnTo>
                      <a:pt x="148" y="76"/>
                    </a:lnTo>
                    <a:lnTo>
                      <a:pt x="147" y="77"/>
                    </a:lnTo>
                    <a:lnTo>
                      <a:pt x="147" y="78"/>
                    </a:lnTo>
                    <a:lnTo>
                      <a:pt x="145" y="79"/>
                    </a:lnTo>
                    <a:lnTo>
                      <a:pt x="145" y="83"/>
                    </a:lnTo>
                    <a:lnTo>
                      <a:pt x="144" y="84"/>
                    </a:lnTo>
                    <a:lnTo>
                      <a:pt x="144" y="86"/>
                    </a:lnTo>
                    <a:lnTo>
                      <a:pt x="143" y="88"/>
                    </a:lnTo>
                    <a:lnTo>
                      <a:pt x="143" y="91"/>
                    </a:lnTo>
                    <a:lnTo>
                      <a:pt x="142" y="92"/>
                    </a:lnTo>
                    <a:lnTo>
                      <a:pt x="142" y="93"/>
                    </a:lnTo>
                    <a:lnTo>
                      <a:pt x="141" y="96"/>
                    </a:lnTo>
                    <a:lnTo>
                      <a:pt x="141" y="97"/>
                    </a:lnTo>
                    <a:lnTo>
                      <a:pt x="140" y="98"/>
                    </a:lnTo>
                    <a:lnTo>
                      <a:pt x="140" y="102"/>
                    </a:lnTo>
                    <a:lnTo>
                      <a:pt x="138" y="104"/>
                    </a:lnTo>
                    <a:lnTo>
                      <a:pt x="138" y="105"/>
                    </a:lnTo>
                    <a:lnTo>
                      <a:pt x="137" y="106"/>
                    </a:lnTo>
                    <a:lnTo>
                      <a:pt x="137" y="109"/>
                    </a:lnTo>
                    <a:lnTo>
                      <a:pt x="136" y="110"/>
                    </a:lnTo>
                    <a:lnTo>
                      <a:pt x="136" y="111"/>
                    </a:lnTo>
                    <a:lnTo>
                      <a:pt x="135" y="113"/>
                    </a:lnTo>
                    <a:lnTo>
                      <a:pt x="135" y="116"/>
                    </a:lnTo>
                    <a:lnTo>
                      <a:pt x="134" y="118"/>
                    </a:lnTo>
                    <a:lnTo>
                      <a:pt x="134" y="119"/>
                    </a:lnTo>
                    <a:lnTo>
                      <a:pt x="133" y="120"/>
                    </a:lnTo>
                    <a:lnTo>
                      <a:pt x="133" y="121"/>
                    </a:lnTo>
                    <a:lnTo>
                      <a:pt x="131" y="124"/>
                    </a:lnTo>
                    <a:lnTo>
                      <a:pt x="131" y="125"/>
                    </a:lnTo>
                    <a:lnTo>
                      <a:pt x="130" y="126"/>
                    </a:lnTo>
                    <a:lnTo>
                      <a:pt x="130" y="129"/>
                    </a:lnTo>
                    <a:lnTo>
                      <a:pt x="129" y="130"/>
                    </a:lnTo>
                    <a:lnTo>
                      <a:pt x="129" y="131"/>
                    </a:lnTo>
                    <a:lnTo>
                      <a:pt x="128" y="132"/>
                    </a:lnTo>
                    <a:lnTo>
                      <a:pt x="128" y="133"/>
                    </a:lnTo>
                    <a:lnTo>
                      <a:pt x="127" y="134"/>
                    </a:lnTo>
                    <a:lnTo>
                      <a:pt x="127" y="137"/>
                    </a:lnTo>
                    <a:lnTo>
                      <a:pt x="126" y="137"/>
                    </a:lnTo>
                    <a:lnTo>
                      <a:pt x="126" y="139"/>
                    </a:lnTo>
                    <a:lnTo>
                      <a:pt x="124" y="139"/>
                    </a:lnTo>
                    <a:lnTo>
                      <a:pt x="124" y="140"/>
                    </a:lnTo>
                    <a:lnTo>
                      <a:pt x="123" y="140"/>
                    </a:lnTo>
                    <a:lnTo>
                      <a:pt x="123" y="141"/>
                    </a:lnTo>
                    <a:lnTo>
                      <a:pt x="122" y="143"/>
                    </a:lnTo>
                    <a:lnTo>
                      <a:pt x="122" y="144"/>
                    </a:lnTo>
                    <a:lnTo>
                      <a:pt x="120" y="146"/>
                    </a:lnTo>
                    <a:lnTo>
                      <a:pt x="120" y="147"/>
                    </a:lnTo>
                    <a:lnTo>
                      <a:pt x="119" y="147"/>
                    </a:lnTo>
                    <a:lnTo>
                      <a:pt x="119" y="148"/>
                    </a:lnTo>
                    <a:lnTo>
                      <a:pt x="117" y="148"/>
                    </a:lnTo>
                    <a:lnTo>
                      <a:pt x="117" y="150"/>
                    </a:lnTo>
                    <a:lnTo>
                      <a:pt x="116" y="150"/>
                    </a:lnTo>
                    <a:lnTo>
                      <a:pt x="116" y="151"/>
                    </a:lnTo>
                    <a:lnTo>
                      <a:pt x="115" y="151"/>
                    </a:lnTo>
                    <a:lnTo>
                      <a:pt x="115" y="152"/>
                    </a:lnTo>
                    <a:lnTo>
                      <a:pt x="114" y="152"/>
                    </a:lnTo>
                    <a:lnTo>
                      <a:pt x="113" y="153"/>
                    </a:lnTo>
                    <a:lnTo>
                      <a:pt x="109" y="153"/>
                    </a:lnTo>
                    <a:lnTo>
                      <a:pt x="108" y="152"/>
                    </a:lnTo>
                    <a:lnTo>
                      <a:pt x="107" y="152"/>
                    </a:lnTo>
                    <a:lnTo>
                      <a:pt x="107" y="151"/>
                    </a:lnTo>
                    <a:lnTo>
                      <a:pt x="106" y="151"/>
                    </a:lnTo>
                    <a:lnTo>
                      <a:pt x="106" y="150"/>
                    </a:lnTo>
                    <a:lnTo>
                      <a:pt x="105" y="150"/>
                    </a:lnTo>
                    <a:lnTo>
                      <a:pt x="105" y="148"/>
                    </a:lnTo>
                    <a:lnTo>
                      <a:pt x="103" y="148"/>
                    </a:lnTo>
                    <a:lnTo>
                      <a:pt x="103" y="147"/>
                    </a:lnTo>
                    <a:lnTo>
                      <a:pt x="102" y="146"/>
                    </a:lnTo>
                    <a:lnTo>
                      <a:pt x="102" y="145"/>
                    </a:lnTo>
                    <a:lnTo>
                      <a:pt x="101" y="144"/>
                    </a:lnTo>
                    <a:lnTo>
                      <a:pt x="101" y="143"/>
                    </a:lnTo>
                    <a:lnTo>
                      <a:pt x="100" y="141"/>
                    </a:lnTo>
                    <a:lnTo>
                      <a:pt x="100" y="139"/>
                    </a:lnTo>
                    <a:lnTo>
                      <a:pt x="99" y="137"/>
                    </a:lnTo>
                    <a:lnTo>
                      <a:pt x="99" y="136"/>
                    </a:lnTo>
                    <a:lnTo>
                      <a:pt x="98" y="133"/>
                    </a:lnTo>
                    <a:lnTo>
                      <a:pt x="98" y="131"/>
                    </a:lnTo>
                    <a:lnTo>
                      <a:pt x="96" y="129"/>
                    </a:lnTo>
                    <a:lnTo>
                      <a:pt x="96" y="125"/>
                    </a:lnTo>
                    <a:lnTo>
                      <a:pt x="95" y="123"/>
                    </a:lnTo>
                    <a:lnTo>
                      <a:pt x="95" y="120"/>
                    </a:lnTo>
                    <a:lnTo>
                      <a:pt x="94" y="119"/>
                    </a:lnTo>
                    <a:lnTo>
                      <a:pt x="94" y="114"/>
                    </a:lnTo>
                    <a:lnTo>
                      <a:pt x="93" y="112"/>
                    </a:lnTo>
                    <a:lnTo>
                      <a:pt x="93" y="110"/>
                    </a:lnTo>
                    <a:lnTo>
                      <a:pt x="92" y="107"/>
                    </a:lnTo>
                    <a:lnTo>
                      <a:pt x="92" y="104"/>
                    </a:lnTo>
                    <a:lnTo>
                      <a:pt x="91" y="102"/>
                    </a:lnTo>
                    <a:lnTo>
                      <a:pt x="91" y="99"/>
                    </a:lnTo>
                    <a:lnTo>
                      <a:pt x="89" y="97"/>
                    </a:lnTo>
                    <a:lnTo>
                      <a:pt x="89" y="95"/>
                    </a:lnTo>
                    <a:lnTo>
                      <a:pt x="88" y="92"/>
                    </a:lnTo>
                    <a:lnTo>
                      <a:pt x="88" y="90"/>
                    </a:lnTo>
                    <a:lnTo>
                      <a:pt x="87" y="88"/>
                    </a:lnTo>
                    <a:lnTo>
                      <a:pt x="87" y="86"/>
                    </a:lnTo>
                    <a:lnTo>
                      <a:pt x="85" y="82"/>
                    </a:lnTo>
                    <a:lnTo>
                      <a:pt x="85" y="79"/>
                    </a:lnTo>
                    <a:lnTo>
                      <a:pt x="84" y="78"/>
                    </a:lnTo>
                    <a:lnTo>
                      <a:pt x="82" y="76"/>
                    </a:lnTo>
                    <a:lnTo>
                      <a:pt x="82" y="74"/>
                    </a:lnTo>
                    <a:lnTo>
                      <a:pt x="81" y="72"/>
                    </a:lnTo>
                    <a:lnTo>
                      <a:pt x="80" y="70"/>
                    </a:lnTo>
                    <a:lnTo>
                      <a:pt x="79" y="69"/>
                    </a:lnTo>
                    <a:lnTo>
                      <a:pt x="79" y="67"/>
                    </a:lnTo>
                    <a:lnTo>
                      <a:pt x="78" y="65"/>
                    </a:lnTo>
                    <a:lnTo>
                      <a:pt x="77" y="63"/>
                    </a:lnTo>
                    <a:lnTo>
                      <a:pt x="75" y="62"/>
                    </a:lnTo>
                    <a:lnTo>
                      <a:pt x="73" y="60"/>
                    </a:lnTo>
                    <a:lnTo>
                      <a:pt x="71" y="57"/>
                    </a:lnTo>
                    <a:lnTo>
                      <a:pt x="68" y="55"/>
                    </a:lnTo>
                    <a:lnTo>
                      <a:pt x="66" y="54"/>
                    </a:lnTo>
                    <a:lnTo>
                      <a:pt x="65" y="52"/>
                    </a:lnTo>
                    <a:lnTo>
                      <a:pt x="63" y="50"/>
                    </a:lnTo>
                    <a:lnTo>
                      <a:pt x="61" y="49"/>
                    </a:lnTo>
                    <a:lnTo>
                      <a:pt x="57" y="47"/>
                    </a:lnTo>
                    <a:lnTo>
                      <a:pt x="56" y="45"/>
                    </a:lnTo>
                    <a:lnTo>
                      <a:pt x="51" y="43"/>
                    </a:lnTo>
                    <a:lnTo>
                      <a:pt x="49" y="43"/>
                    </a:lnTo>
                    <a:lnTo>
                      <a:pt x="44" y="41"/>
                    </a:lnTo>
                    <a:lnTo>
                      <a:pt x="43" y="40"/>
                    </a:lnTo>
                    <a:lnTo>
                      <a:pt x="38" y="37"/>
                    </a:lnTo>
                    <a:lnTo>
                      <a:pt x="33" y="35"/>
                    </a:lnTo>
                    <a:lnTo>
                      <a:pt x="31" y="34"/>
                    </a:lnTo>
                    <a:lnTo>
                      <a:pt x="29" y="34"/>
                    </a:lnTo>
                    <a:lnTo>
                      <a:pt x="28" y="33"/>
                    </a:lnTo>
                    <a:lnTo>
                      <a:pt x="23" y="30"/>
                    </a:lnTo>
                    <a:lnTo>
                      <a:pt x="21" y="30"/>
                    </a:lnTo>
                    <a:lnTo>
                      <a:pt x="19" y="29"/>
                    </a:lnTo>
                    <a:lnTo>
                      <a:pt x="15" y="27"/>
                    </a:lnTo>
                    <a:lnTo>
                      <a:pt x="14" y="27"/>
                    </a:lnTo>
                    <a:lnTo>
                      <a:pt x="11" y="26"/>
                    </a:lnTo>
                    <a:lnTo>
                      <a:pt x="10" y="24"/>
                    </a:lnTo>
                    <a:lnTo>
                      <a:pt x="9" y="24"/>
                    </a:lnTo>
                    <a:lnTo>
                      <a:pt x="8" y="23"/>
                    </a:lnTo>
                    <a:lnTo>
                      <a:pt x="5" y="22"/>
                    </a:lnTo>
                    <a:lnTo>
                      <a:pt x="4" y="22"/>
                    </a:lnTo>
                    <a:lnTo>
                      <a:pt x="2" y="20"/>
                    </a:lnTo>
                    <a:lnTo>
                      <a:pt x="1" y="19"/>
                    </a:lnTo>
                    <a:lnTo>
                      <a:pt x="0" y="19"/>
                    </a:lnTo>
                    <a:lnTo>
                      <a:pt x="0" y="16"/>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6" name="AutoShape 18"/>
              <p:cNvSpPr>
                <a:spLocks/>
              </p:cNvSpPr>
              <p:nvPr/>
            </p:nvSpPr>
            <p:spPr bwMode="auto">
              <a:xfrm>
                <a:off x="4481" y="3487"/>
                <a:ext cx="26" cy="37"/>
              </a:xfrm>
              <a:custGeom>
                <a:avLst/>
                <a:gdLst>
                  <a:gd name="T0" fmla="*/ 1 w 76"/>
                  <a:gd name="T1" fmla="*/ 2 h 111"/>
                  <a:gd name="T2" fmla="*/ 1 w 76"/>
                  <a:gd name="T3" fmla="*/ 2 h 111"/>
                  <a:gd name="T4" fmla="*/ 1 w 76"/>
                  <a:gd name="T5" fmla="*/ 3 h 111"/>
                  <a:gd name="T6" fmla="*/ 1 w 76"/>
                  <a:gd name="T7" fmla="*/ 3 h 111"/>
                  <a:gd name="T8" fmla="*/ 1 w 76"/>
                  <a:gd name="T9" fmla="*/ 4 h 111"/>
                  <a:gd name="T10" fmla="*/ 1 w 76"/>
                  <a:gd name="T11" fmla="*/ 4 h 111"/>
                  <a:gd name="T12" fmla="*/ 1 w 76"/>
                  <a:gd name="T13" fmla="*/ 5 h 111"/>
                  <a:gd name="T14" fmla="*/ 1 w 76"/>
                  <a:gd name="T15" fmla="*/ 6 h 111"/>
                  <a:gd name="T16" fmla="*/ 1 w 76"/>
                  <a:gd name="T17" fmla="*/ 6 h 111"/>
                  <a:gd name="T18" fmla="*/ 1 w 76"/>
                  <a:gd name="T19" fmla="*/ 7 h 111"/>
                  <a:gd name="T20" fmla="*/ 0 w 76"/>
                  <a:gd name="T21" fmla="*/ 8 h 111"/>
                  <a:gd name="T22" fmla="*/ 0 w 76"/>
                  <a:gd name="T23" fmla="*/ 8 h 111"/>
                  <a:gd name="T24" fmla="*/ 0 w 76"/>
                  <a:gd name="T25" fmla="*/ 10 h 111"/>
                  <a:gd name="T26" fmla="*/ 0 w 76"/>
                  <a:gd name="T27" fmla="*/ 11 h 111"/>
                  <a:gd name="T28" fmla="*/ 0 w 76"/>
                  <a:gd name="T29" fmla="*/ 11 h 111"/>
                  <a:gd name="T30" fmla="*/ 0 w 76"/>
                  <a:gd name="T31" fmla="*/ 11 h 111"/>
                  <a:gd name="T32" fmla="*/ 0 w 76"/>
                  <a:gd name="T33" fmla="*/ 12 h 111"/>
                  <a:gd name="T34" fmla="*/ 1 w 76"/>
                  <a:gd name="T35" fmla="*/ 12 h 111"/>
                  <a:gd name="T36" fmla="*/ 1 w 76"/>
                  <a:gd name="T37" fmla="*/ 12 h 111"/>
                  <a:gd name="T38" fmla="*/ 2 w 76"/>
                  <a:gd name="T39" fmla="*/ 12 h 111"/>
                  <a:gd name="T40" fmla="*/ 2 w 76"/>
                  <a:gd name="T41" fmla="*/ 12 h 111"/>
                  <a:gd name="T42" fmla="*/ 3 w 76"/>
                  <a:gd name="T43" fmla="*/ 12 h 111"/>
                  <a:gd name="T44" fmla="*/ 5 w 76"/>
                  <a:gd name="T45" fmla="*/ 12 h 111"/>
                  <a:gd name="T46" fmla="*/ 5 w 76"/>
                  <a:gd name="T47" fmla="*/ 12 h 111"/>
                  <a:gd name="T48" fmla="*/ 5 w 76"/>
                  <a:gd name="T49" fmla="*/ 12 h 111"/>
                  <a:gd name="T50" fmla="*/ 6 w 76"/>
                  <a:gd name="T51" fmla="*/ 12 h 111"/>
                  <a:gd name="T52" fmla="*/ 6 w 76"/>
                  <a:gd name="T53" fmla="*/ 12 h 111"/>
                  <a:gd name="T54" fmla="*/ 7 w 76"/>
                  <a:gd name="T55" fmla="*/ 11 h 111"/>
                  <a:gd name="T56" fmla="*/ 7 w 76"/>
                  <a:gd name="T57" fmla="*/ 11 h 111"/>
                  <a:gd name="T58" fmla="*/ 7 w 76"/>
                  <a:gd name="T59" fmla="*/ 11 h 111"/>
                  <a:gd name="T60" fmla="*/ 7 w 76"/>
                  <a:gd name="T61" fmla="*/ 11 h 111"/>
                  <a:gd name="T62" fmla="*/ 7 w 76"/>
                  <a:gd name="T63" fmla="*/ 10 h 111"/>
                  <a:gd name="T64" fmla="*/ 8 w 76"/>
                  <a:gd name="T65" fmla="*/ 9 h 111"/>
                  <a:gd name="T66" fmla="*/ 8 w 76"/>
                  <a:gd name="T67" fmla="*/ 9 h 111"/>
                  <a:gd name="T68" fmla="*/ 8 w 76"/>
                  <a:gd name="T69" fmla="*/ 8 h 111"/>
                  <a:gd name="T70" fmla="*/ 8 w 76"/>
                  <a:gd name="T71" fmla="*/ 8 h 111"/>
                  <a:gd name="T72" fmla="*/ 8 w 76"/>
                  <a:gd name="T73" fmla="*/ 7 h 111"/>
                  <a:gd name="T74" fmla="*/ 8 w 76"/>
                  <a:gd name="T75" fmla="*/ 7 h 111"/>
                  <a:gd name="T76" fmla="*/ 8 w 76"/>
                  <a:gd name="T77" fmla="*/ 6 h 111"/>
                  <a:gd name="T78" fmla="*/ 9 w 76"/>
                  <a:gd name="T79" fmla="*/ 5 h 111"/>
                  <a:gd name="T80" fmla="*/ 9 w 76"/>
                  <a:gd name="T81" fmla="*/ 5 h 111"/>
                  <a:gd name="T82" fmla="*/ 9 w 76"/>
                  <a:gd name="T83" fmla="*/ 4 h 111"/>
                  <a:gd name="T84" fmla="*/ 9 w 76"/>
                  <a:gd name="T85" fmla="*/ 2 h 111"/>
                  <a:gd name="T86" fmla="*/ 9 w 76"/>
                  <a:gd name="T87" fmla="*/ 1 h 111"/>
                  <a:gd name="T88" fmla="*/ 9 w 76"/>
                  <a:gd name="T89" fmla="*/ 0 h 111"/>
                  <a:gd name="T90" fmla="*/ 9 w 76"/>
                  <a:gd name="T91" fmla="*/ 0 h 111"/>
                  <a:gd name="T92" fmla="*/ 8 w 76"/>
                  <a:gd name="T93" fmla="*/ 0 h 111"/>
                  <a:gd name="T94" fmla="*/ 7 w 76"/>
                  <a:gd name="T95" fmla="*/ 0 h 111"/>
                  <a:gd name="T96" fmla="*/ 7 w 76"/>
                  <a:gd name="T97" fmla="*/ 0 h 111"/>
                  <a:gd name="T98" fmla="*/ 7 w 76"/>
                  <a:gd name="T99" fmla="*/ 1 h 111"/>
                  <a:gd name="T100" fmla="*/ 6 w 76"/>
                  <a:gd name="T101" fmla="*/ 1 h 111"/>
                  <a:gd name="T102" fmla="*/ 5 w 76"/>
                  <a:gd name="T103" fmla="*/ 1 h 111"/>
                  <a:gd name="T104" fmla="*/ 5 w 76"/>
                  <a:gd name="T105" fmla="*/ 1 h 111"/>
                  <a:gd name="T106" fmla="*/ 5 w 76"/>
                  <a:gd name="T107" fmla="*/ 1 h 111"/>
                  <a:gd name="T108" fmla="*/ 5 w 76"/>
                  <a:gd name="T109" fmla="*/ 1 h 111"/>
                  <a:gd name="T110" fmla="*/ 2 w 76"/>
                  <a:gd name="T111" fmla="*/ 1 h 111"/>
                  <a:gd name="T112" fmla="*/ 1 w 76"/>
                  <a:gd name="T113" fmla="*/ 2 h 111"/>
                  <a:gd name="T114" fmla="*/ 1 w 76"/>
                  <a:gd name="T115" fmla="*/ 2 h 111"/>
                  <a:gd name="T116" fmla="*/ 1 w 76"/>
                  <a:gd name="T117" fmla="*/ 2 h 1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
                  <a:gd name="T178" fmla="*/ 0 h 111"/>
                  <a:gd name="T179" fmla="*/ 76 w 76"/>
                  <a:gd name="T180" fmla="*/ 111 h 1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 h="111">
                    <a:moveTo>
                      <a:pt x="7" y="17"/>
                    </a:moveTo>
                    <a:lnTo>
                      <a:pt x="6" y="17"/>
                    </a:lnTo>
                    <a:lnTo>
                      <a:pt x="6" y="18"/>
                    </a:lnTo>
                    <a:lnTo>
                      <a:pt x="5" y="18"/>
                    </a:lnTo>
                    <a:lnTo>
                      <a:pt x="5" y="24"/>
                    </a:lnTo>
                    <a:lnTo>
                      <a:pt x="6" y="25"/>
                    </a:lnTo>
                    <a:lnTo>
                      <a:pt x="6" y="28"/>
                    </a:lnTo>
                    <a:lnTo>
                      <a:pt x="7" y="28"/>
                    </a:lnTo>
                    <a:lnTo>
                      <a:pt x="7" y="33"/>
                    </a:lnTo>
                    <a:lnTo>
                      <a:pt x="8" y="33"/>
                    </a:lnTo>
                    <a:lnTo>
                      <a:pt x="8" y="40"/>
                    </a:lnTo>
                    <a:lnTo>
                      <a:pt x="9" y="40"/>
                    </a:lnTo>
                    <a:lnTo>
                      <a:pt x="9" y="43"/>
                    </a:lnTo>
                    <a:lnTo>
                      <a:pt x="8" y="43"/>
                    </a:lnTo>
                    <a:lnTo>
                      <a:pt x="8" y="52"/>
                    </a:lnTo>
                    <a:lnTo>
                      <a:pt x="7" y="52"/>
                    </a:lnTo>
                    <a:lnTo>
                      <a:pt x="7" y="57"/>
                    </a:lnTo>
                    <a:lnTo>
                      <a:pt x="6" y="57"/>
                    </a:lnTo>
                    <a:lnTo>
                      <a:pt x="6" y="63"/>
                    </a:lnTo>
                    <a:lnTo>
                      <a:pt x="5" y="64"/>
                    </a:lnTo>
                    <a:lnTo>
                      <a:pt x="5" y="69"/>
                    </a:lnTo>
                    <a:lnTo>
                      <a:pt x="4" y="70"/>
                    </a:lnTo>
                    <a:lnTo>
                      <a:pt x="4" y="75"/>
                    </a:lnTo>
                    <a:lnTo>
                      <a:pt x="2" y="76"/>
                    </a:lnTo>
                    <a:lnTo>
                      <a:pt x="2" y="86"/>
                    </a:lnTo>
                    <a:lnTo>
                      <a:pt x="1" y="86"/>
                    </a:lnTo>
                    <a:lnTo>
                      <a:pt x="1" y="96"/>
                    </a:lnTo>
                    <a:lnTo>
                      <a:pt x="0" y="96"/>
                    </a:lnTo>
                    <a:lnTo>
                      <a:pt x="0" y="100"/>
                    </a:lnTo>
                    <a:lnTo>
                      <a:pt x="1" y="100"/>
                    </a:lnTo>
                    <a:lnTo>
                      <a:pt x="1" y="103"/>
                    </a:lnTo>
                    <a:lnTo>
                      <a:pt x="2" y="103"/>
                    </a:lnTo>
                    <a:lnTo>
                      <a:pt x="2" y="104"/>
                    </a:lnTo>
                    <a:lnTo>
                      <a:pt x="4" y="104"/>
                    </a:lnTo>
                    <a:lnTo>
                      <a:pt x="5" y="105"/>
                    </a:lnTo>
                    <a:lnTo>
                      <a:pt x="6" y="105"/>
                    </a:lnTo>
                    <a:lnTo>
                      <a:pt x="7" y="107"/>
                    </a:lnTo>
                    <a:lnTo>
                      <a:pt x="11" y="107"/>
                    </a:lnTo>
                    <a:lnTo>
                      <a:pt x="11" y="108"/>
                    </a:lnTo>
                    <a:lnTo>
                      <a:pt x="14" y="108"/>
                    </a:lnTo>
                    <a:lnTo>
                      <a:pt x="15" y="109"/>
                    </a:lnTo>
                    <a:lnTo>
                      <a:pt x="19" y="109"/>
                    </a:lnTo>
                    <a:lnTo>
                      <a:pt x="20" y="110"/>
                    </a:lnTo>
                    <a:lnTo>
                      <a:pt x="27" y="110"/>
                    </a:lnTo>
                    <a:lnTo>
                      <a:pt x="28" y="111"/>
                    </a:lnTo>
                    <a:lnTo>
                      <a:pt x="40" y="111"/>
                    </a:lnTo>
                    <a:lnTo>
                      <a:pt x="41" y="110"/>
                    </a:lnTo>
                    <a:lnTo>
                      <a:pt x="44" y="110"/>
                    </a:lnTo>
                    <a:lnTo>
                      <a:pt x="46" y="109"/>
                    </a:lnTo>
                    <a:lnTo>
                      <a:pt x="48" y="109"/>
                    </a:lnTo>
                    <a:lnTo>
                      <a:pt x="49" y="108"/>
                    </a:lnTo>
                    <a:lnTo>
                      <a:pt x="50" y="108"/>
                    </a:lnTo>
                    <a:lnTo>
                      <a:pt x="53" y="105"/>
                    </a:lnTo>
                    <a:lnTo>
                      <a:pt x="54" y="104"/>
                    </a:lnTo>
                    <a:lnTo>
                      <a:pt x="55" y="104"/>
                    </a:lnTo>
                    <a:lnTo>
                      <a:pt x="55" y="103"/>
                    </a:lnTo>
                    <a:lnTo>
                      <a:pt x="56" y="102"/>
                    </a:lnTo>
                    <a:lnTo>
                      <a:pt x="57" y="102"/>
                    </a:lnTo>
                    <a:lnTo>
                      <a:pt x="57" y="101"/>
                    </a:lnTo>
                    <a:lnTo>
                      <a:pt x="58" y="98"/>
                    </a:lnTo>
                    <a:lnTo>
                      <a:pt x="58" y="97"/>
                    </a:lnTo>
                    <a:lnTo>
                      <a:pt x="61" y="95"/>
                    </a:lnTo>
                    <a:lnTo>
                      <a:pt x="61" y="93"/>
                    </a:lnTo>
                    <a:lnTo>
                      <a:pt x="62" y="91"/>
                    </a:lnTo>
                    <a:lnTo>
                      <a:pt x="62" y="89"/>
                    </a:lnTo>
                    <a:lnTo>
                      <a:pt x="64" y="84"/>
                    </a:lnTo>
                    <a:lnTo>
                      <a:pt x="64" y="83"/>
                    </a:lnTo>
                    <a:lnTo>
                      <a:pt x="65" y="81"/>
                    </a:lnTo>
                    <a:lnTo>
                      <a:pt x="65" y="79"/>
                    </a:lnTo>
                    <a:lnTo>
                      <a:pt x="67" y="76"/>
                    </a:lnTo>
                    <a:lnTo>
                      <a:pt x="67" y="74"/>
                    </a:lnTo>
                    <a:lnTo>
                      <a:pt x="68" y="72"/>
                    </a:lnTo>
                    <a:lnTo>
                      <a:pt x="68" y="69"/>
                    </a:lnTo>
                    <a:lnTo>
                      <a:pt x="69" y="66"/>
                    </a:lnTo>
                    <a:lnTo>
                      <a:pt x="69" y="63"/>
                    </a:lnTo>
                    <a:lnTo>
                      <a:pt x="70" y="61"/>
                    </a:lnTo>
                    <a:lnTo>
                      <a:pt x="70" y="59"/>
                    </a:lnTo>
                    <a:lnTo>
                      <a:pt x="71" y="56"/>
                    </a:lnTo>
                    <a:lnTo>
                      <a:pt x="71" y="50"/>
                    </a:lnTo>
                    <a:lnTo>
                      <a:pt x="72" y="48"/>
                    </a:lnTo>
                    <a:lnTo>
                      <a:pt x="72" y="43"/>
                    </a:lnTo>
                    <a:lnTo>
                      <a:pt x="74" y="41"/>
                    </a:lnTo>
                    <a:lnTo>
                      <a:pt x="74" y="35"/>
                    </a:lnTo>
                    <a:lnTo>
                      <a:pt x="75" y="33"/>
                    </a:lnTo>
                    <a:lnTo>
                      <a:pt x="75" y="25"/>
                    </a:lnTo>
                    <a:lnTo>
                      <a:pt x="76" y="22"/>
                    </a:lnTo>
                    <a:lnTo>
                      <a:pt x="76" y="6"/>
                    </a:lnTo>
                    <a:lnTo>
                      <a:pt x="75" y="5"/>
                    </a:lnTo>
                    <a:lnTo>
                      <a:pt x="75" y="3"/>
                    </a:lnTo>
                    <a:lnTo>
                      <a:pt x="74" y="1"/>
                    </a:lnTo>
                    <a:lnTo>
                      <a:pt x="72" y="1"/>
                    </a:lnTo>
                    <a:lnTo>
                      <a:pt x="72" y="0"/>
                    </a:lnTo>
                    <a:lnTo>
                      <a:pt x="64" y="0"/>
                    </a:lnTo>
                    <a:lnTo>
                      <a:pt x="63" y="1"/>
                    </a:lnTo>
                    <a:lnTo>
                      <a:pt x="62" y="1"/>
                    </a:lnTo>
                    <a:lnTo>
                      <a:pt x="61" y="3"/>
                    </a:lnTo>
                    <a:lnTo>
                      <a:pt x="58" y="3"/>
                    </a:lnTo>
                    <a:lnTo>
                      <a:pt x="58" y="4"/>
                    </a:lnTo>
                    <a:lnTo>
                      <a:pt x="56" y="4"/>
                    </a:lnTo>
                    <a:lnTo>
                      <a:pt x="55" y="5"/>
                    </a:lnTo>
                    <a:lnTo>
                      <a:pt x="54" y="5"/>
                    </a:lnTo>
                    <a:lnTo>
                      <a:pt x="51" y="7"/>
                    </a:lnTo>
                    <a:lnTo>
                      <a:pt x="49" y="7"/>
                    </a:lnTo>
                    <a:lnTo>
                      <a:pt x="48" y="8"/>
                    </a:lnTo>
                    <a:lnTo>
                      <a:pt x="47" y="8"/>
                    </a:lnTo>
                    <a:lnTo>
                      <a:pt x="46" y="10"/>
                    </a:lnTo>
                    <a:lnTo>
                      <a:pt x="43" y="10"/>
                    </a:lnTo>
                    <a:lnTo>
                      <a:pt x="43" y="11"/>
                    </a:lnTo>
                    <a:lnTo>
                      <a:pt x="40" y="11"/>
                    </a:lnTo>
                    <a:lnTo>
                      <a:pt x="40" y="12"/>
                    </a:lnTo>
                    <a:lnTo>
                      <a:pt x="19" y="12"/>
                    </a:lnTo>
                    <a:lnTo>
                      <a:pt x="18" y="13"/>
                    </a:lnTo>
                    <a:lnTo>
                      <a:pt x="11" y="13"/>
                    </a:lnTo>
                    <a:lnTo>
                      <a:pt x="11" y="14"/>
                    </a:lnTo>
                    <a:lnTo>
                      <a:pt x="8" y="14"/>
                    </a:lnTo>
                    <a:lnTo>
                      <a:pt x="8" y="15"/>
                    </a:lnTo>
                    <a:lnTo>
                      <a:pt x="7" y="15"/>
                    </a:lnTo>
                    <a:lnTo>
                      <a:pt x="7" y="17"/>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7" name="AutoShape 19"/>
              <p:cNvSpPr>
                <a:spLocks/>
              </p:cNvSpPr>
              <p:nvPr/>
            </p:nvSpPr>
            <p:spPr bwMode="auto">
              <a:xfrm>
                <a:off x="4506" y="3484"/>
                <a:ext cx="28" cy="39"/>
              </a:xfrm>
              <a:custGeom>
                <a:avLst/>
                <a:gdLst>
                  <a:gd name="T0" fmla="*/ 2 w 84"/>
                  <a:gd name="T1" fmla="*/ 1 h 116"/>
                  <a:gd name="T2" fmla="*/ 2 w 84"/>
                  <a:gd name="T3" fmla="*/ 1 h 116"/>
                  <a:gd name="T4" fmla="*/ 2 w 84"/>
                  <a:gd name="T5" fmla="*/ 1 h 116"/>
                  <a:gd name="T6" fmla="*/ 2 w 84"/>
                  <a:gd name="T7" fmla="*/ 2 h 116"/>
                  <a:gd name="T8" fmla="*/ 2 w 84"/>
                  <a:gd name="T9" fmla="*/ 3 h 116"/>
                  <a:gd name="T10" fmla="*/ 2 w 84"/>
                  <a:gd name="T11" fmla="*/ 4 h 116"/>
                  <a:gd name="T12" fmla="*/ 2 w 84"/>
                  <a:gd name="T13" fmla="*/ 4 h 116"/>
                  <a:gd name="T14" fmla="*/ 1 w 84"/>
                  <a:gd name="T15" fmla="*/ 5 h 116"/>
                  <a:gd name="T16" fmla="*/ 1 w 84"/>
                  <a:gd name="T17" fmla="*/ 6 h 116"/>
                  <a:gd name="T18" fmla="*/ 1 w 84"/>
                  <a:gd name="T19" fmla="*/ 7 h 116"/>
                  <a:gd name="T20" fmla="*/ 1 w 84"/>
                  <a:gd name="T21" fmla="*/ 8 h 116"/>
                  <a:gd name="T22" fmla="*/ 1 w 84"/>
                  <a:gd name="T23" fmla="*/ 9 h 116"/>
                  <a:gd name="T24" fmla="*/ 1 w 84"/>
                  <a:gd name="T25" fmla="*/ 10 h 116"/>
                  <a:gd name="T26" fmla="*/ 1 w 84"/>
                  <a:gd name="T27" fmla="*/ 10 h 116"/>
                  <a:gd name="T28" fmla="*/ 0 w 84"/>
                  <a:gd name="T29" fmla="*/ 11 h 116"/>
                  <a:gd name="T30" fmla="*/ 0 w 84"/>
                  <a:gd name="T31" fmla="*/ 11 h 116"/>
                  <a:gd name="T32" fmla="*/ 0 w 84"/>
                  <a:gd name="T33" fmla="*/ 12 h 116"/>
                  <a:gd name="T34" fmla="*/ 0 w 84"/>
                  <a:gd name="T35" fmla="*/ 12 h 116"/>
                  <a:gd name="T36" fmla="*/ 0 w 84"/>
                  <a:gd name="T37" fmla="*/ 13 h 116"/>
                  <a:gd name="T38" fmla="*/ 0 w 84"/>
                  <a:gd name="T39" fmla="*/ 13 h 116"/>
                  <a:gd name="T40" fmla="*/ 0 w 84"/>
                  <a:gd name="T41" fmla="*/ 13 h 116"/>
                  <a:gd name="T42" fmla="*/ 2 w 84"/>
                  <a:gd name="T43" fmla="*/ 13 h 116"/>
                  <a:gd name="T44" fmla="*/ 3 w 84"/>
                  <a:gd name="T45" fmla="*/ 13 h 116"/>
                  <a:gd name="T46" fmla="*/ 3 w 84"/>
                  <a:gd name="T47" fmla="*/ 13 h 116"/>
                  <a:gd name="T48" fmla="*/ 3 w 84"/>
                  <a:gd name="T49" fmla="*/ 12 h 116"/>
                  <a:gd name="T50" fmla="*/ 4 w 84"/>
                  <a:gd name="T51" fmla="*/ 12 h 116"/>
                  <a:gd name="T52" fmla="*/ 4 w 84"/>
                  <a:gd name="T53" fmla="*/ 12 h 116"/>
                  <a:gd name="T54" fmla="*/ 4 w 84"/>
                  <a:gd name="T55" fmla="*/ 12 h 116"/>
                  <a:gd name="T56" fmla="*/ 5 w 84"/>
                  <a:gd name="T57" fmla="*/ 12 h 116"/>
                  <a:gd name="T58" fmla="*/ 5 w 84"/>
                  <a:gd name="T59" fmla="*/ 12 h 116"/>
                  <a:gd name="T60" fmla="*/ 5 w 84"/>
                  <a:gd name="T61" fmla="*/ 11 h 116"/>
                  <a:gd name="T62" fmla="*/ 6 w 84"/>
                  <a:gd name="T63" fmla="*/ 11 h 116"/>
                  <a:gd name="T64" fmla="*/ 6 w 84"/>
                  <a:gd name="T65" fmla="*/ 11 h 116"/>
                  <a:gd name="T66" fmla="*/ 6 w 84"/>
                  <a:gd name="T67" fmla="*/ 10 h 116"/>
                  <a:gd name="T68" fmla="*/ 6 w 84"/>
                  <a:gd name="T69" fmla="*/ 10 h 116"/>
                  <a:gd name="T70" fmla="*/ 6 w 84"/>
                  <a:gd name="T71" fmla="*/ 10 h 116"/>
                  <a:gd name="T72" fmla="*/ 7 w 84"/>
                  <a:gd name="T73" fmla="*/ 9 h 116"/>
                  <a:gd name="T74" fmla="*/ 7 w 84"/>
                  <a:gd name="T75" fmla="*/ 9 h 116"/>
                  <a:gd name="T76" fmla="*/ 7 w 84"/>
                  <a:gd name="T77" fmla="*/ 8 h 116"/>
                  <a:gd name="T78" fmla="*/ 8 w 84"/>
                  <a:gd name="T79" fmla="*/ 7 h 116"/>
                  <a:gd name="T80" fmla="*/ 8 w 84"/>
                  <a:gd name="T81" fmla="*/ 6 h 116"/>
                  <a:gd name="T82" fmla="*/ 8 w 84"/>
                  <a:gd name="T83" fmla="*/ 6 h 116"/>
                  <a:gd name="T84" fmla="*/ 8 w 84"/>
                  <a:gd name="T85" fmla="*/ 5 h 116"/>
                  <a:gd name="T86" fmla="*/ 9 w 84"/>
                  <a:gd name="T87" fmla="*/ 4 h 116"/>
                  <a:gd name="T88" fmla="*/ 9 w 84"/>
                  <a:gd name="T89" fmla="*/ 4 h 116"/>
                  <a:gd name="T90" fmla="*/ 9 w 84"/>
                  <a:gd name="T91" fmla="*/ 3 h 116"/>
                  <a:gd name="T92" fmla="*/ 9 w 84"/>
                  <a:gd name="T93" fmla="*/ 3 h 116"/>
                  <a:gd name="T94" fmla="*/ 9 w 84"/>
                  <a:gd name="T95" fmla="*/ 2 h 116"/>
                  <a:gd name="T96" fmla="*/ 9 w 84"/>
                  <a:gd name="T97" fmla="*/ 1 h 116"/>
                  <a:gd name="T98" fmla="*/ 9 w 84"/>
                  <a:gd name="T99" fmla="*/ 1 h 116"/>
                  <a:gd name="T100" fmla="*/ 9 w 84"/>
                  <a:gd name="T101" fmla="*/ 0 h 116"/>
                  <a:gd name="T102" fmla="*/ 9 w 84"/>
                  <a:gd name="T103" fmla="*/ 0 h 116"/>
                  <a:gd name="T104" fmla="*/ 9 w 84"/>
                  <a:gd name="T105" fmla="*/ 0 h 116"/>
                  <a:gd name="T106" fmla="*/ 8 w 84"/>
                  <a:gd name="T107" fmla="*/ 0 h 116"/>
                  <a:gd name="T108" fmla="*/ 7 w 84"/>
                  <a:gd name="T109" fmla="*/ 0 h 116"/>
                  <a:gd name="T110" fmla="*/ 7 w 84"/>
                  <a:gd name="T111" fmla="*/ 0 h 116"/>
                  <a:gd name="T112" fmla="*/ 6 w 84"/>
                  <a:gd name="T113" fmla="*/ 1 h 116"/>
                  <a:gd name="T114" fmla="*/ 6 w 84"/>
                  <a:gd name="T115" fmla="*/ 1 h 116"/>
                  <a:gd name="T116" fmla="*/ 5 w 84"/>
                  <a:gd name="T117" fmla="*/ 1 h 116"/>
                  <a:gd name="T118" fmla="*/ 4 w 84"/>
                  <a:gd name="T119" fmla="*/ 1 h 116"/>
                  <a:gd name="T120" fmla="*/ 4 w 84"/>
                  <a:gd name="T121" fmla="*/ 1 h 116"/>
                  <a:gd name="T122" fmla="*/ 3 w 84"/>
                  <a:gd name="T123" fmla="*/ 0 h 116"/>
                  <a:gd name="T124" fmla="*/ 2 w 84"/>
                  <a:gd name="T125" fmla="*/ 1 h 1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
                  <a:gd name="T190" fmla="*/ 0 h 116"/>
                  <a:gd name="T191" fmla="*/ 84 w 84"/>
                  <a:gd name="T192" fmla="*/ 116 h 11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 h="116">
                    <a:moveTo>
                      <a:pt x="22" y="6"/>
                    </a:moveTo>
                    <a:lnTo>
                      <a:pt x="21" y="6"/>
                    </a:lnTo>
                    <a:lnTo>
                      <a:pt x="19" y="7"/>
                    </a:lnTo>
                    <a:lnTo>
                      <a:pt x="19" y="8"/>
                    </a:lnTo>
                    <a:lnTo>
                      <a:pt x="18" y="8"/>
                    </a:lnTo>
                    <a:lnTo>
                      <a:pt x="18" y="11"/>
                    </a:lnTo>
                    <a:lnTo>
                      <a:pt x="17" y="12"/>
                    </a:lnTo>
                    <a:lnTo>
                      <a:pt x="17" y="16"/>
                    </a:lnTo>
                    <a:lnTo>
                      <a:pt x="16" y="16"/>
                    </a:lnTo>
                    <a:lnTo>
                      <a:pt x="16" y="25"/>
                    </a:lnTo>
                    <a:lnTo>
                      <a:pt x="15" y="26"/>
                    </a:lnTo>
                    <a:lnTo>
                      <a:pt x="15" y="34"/>
                    </a:lnTo>
                    <a:lnTo>
                      <a:pt x="14" y="34"/>
                    </a:lnTo>
                    <a:lnTo>
                      <a:pt x="14" y="40"/>
                    </a:lnTo>
                    <a:lnTo>
                      <a:pt x="12" y="41"/>
                    </a:lnTo>
                    <a:lnTo>
                      <a:pt x="12" y="48"/>
                    </a:lnTo>
                    <a:lnTo>
                      <a:pt x="11" y="49"/>
                    </a:lnTo>
                    <a:lnTo>
                      <a:pt x="11" y="57"/>
                    </a:lnTo>
                    <a:lnTo>
                      <a:pt x="10" y="58"/>
                    </a:lnTo>
                    <a:lnTo>
                      <a:pt x="10" y="65"/>
                    </a:lnTo>
                    <a:lnTo>
                      <a:pt x="9" y="67"/>
                    </a:lnTo>
                    <a:lnTo>
                      <a:pt x="9" y="74"/>
                    </a:lnTo>
                    <a:lnTo>
                      <a:pt x="8" y="75"/>
                    </a:lnTo>
                    <a:lnTo>
                      <a:pt x="8" y="84"/>
                    </a:lnTo>
                    <a:lnTo>
                      <a:pt x="7" y="84"/>
                    </a:lnTo>
                    <a:lnTo>
                      <a:pt x="7" y="89"/>
                    </a:lnTo>
                    <a:lnTo>
                      <a:pt x="5" y="90"/>
                    </a:lnTo>
                    <a:lnTo>
                      <a:pt x="5" y="92"/>
                    </a:lnTo>
                    <a:lnTo>
                      <a:pt x="4" y="94"/>
                    </a:lnTo>
                    <a:lnTo>
                      <a:pt x="4" y="96"/>
                    </a:lnTo>
                    <a:lnTo>
                      <a:pt x="3" y="97"/>
                    </a:lnTo>
                    <a:lnTo>
                      <a:pt x="3" y="99"/>
                    </a:lnTo>
                    <a:lnTo>
                      <a:pt x="2" y="101"/>
                    </a:lnTo>
                    <a:lnTo>
                      <a:pt x="2" y="104"/>
                    </a:lnTo>
                    <a:lnTo>
                      <a:pt x="1" y="104"/>
                    </a:lnTo>
                    <a:lnTo>
                      <a:pt x="1" y="108"/>
                    </a:lnTo>
                    <a:lnTo>
                      <a:pt x="0" y="109"/>
                    </a:lnTo>
                    <a:lnTo>
                      <a:pt x="0" y="112"/>
                    </a:lnTo>
                    <a:lnTo>
                      <a:pt x="1" y="113"/>
                    </a:lnTo>
                    <a:lnTo>
                      <a:pt x="1" y="115"/>
                    </a:lnTo>
                    <a:lnTo>
                      <a:pt x="2" y="115"/>
                    </a:lnTo>
                    <a:lnTo>
                      <a:pt x="3" y="116"/>
                    </a:lnTo>
                    <a:lnTo>
                      <a:pt x="16" y="116"/>
                    </a:lnTo>
                    <a:lnTo>
                      <a:pt x="17" y="115"/>
                    </a:lnTo>
                    <a:lnTo>
                      <a:pt x="22" y="115"/>
                    </a:lnTo>
                    <a:lnTo>
                      <a:pt x="23" y="113"/>
                    </a:lnTo>
                    <a:lnTo>
                      <a:pt x="25" y="113"/>
                    </a:lnTo>
                    <a:lnTo>
                      <a:pt x="26" y="112"/>
                    </a:lnTo>
                    <a:lnTo>
                      <a:pt x="30" y="112"/>
                    </a:lnTo>
                    <a:lnTo>
                      <a:pt x="31" y="111"/>
                    </a:lnTo>
                    <a:lnTo>
                      <a:pt x="32" y="111"/>
                    </a:lnTo>
                    <a:lnTo>
                      <a:pt x="33" y="110"/>
                    </a:lnTo>
                    <a:lnTo>
                      <a:pt x="35" y="110"/>
                    </a:lnTo>
                    <a:lnTo>
                      <a:pt x="36" y="109"/>
                    </a:lnTo>
                    <a:lnTo>
                      <a:pt x="37" y="109"/>
                    </a:lnTo>
                    <a:lnTo>
                      <a:pt x="38" y="108"/>
                    </a:lnTo>
                    <a:lnTo>
                      <a:pt x="39" y="108"/>
                    </a:lnTo>
                    <a:lnTo>
                      <a:pt x="42" y="105"/>
                    </a:lnTo>
                    <a:lnTo>
                      <a:pt x="43" y="105"/>
                    </a:lnTo>
                    <a:lnTo>
                      <a:pt x="45" y="103"/>
                    </a:lnTo>
                    <a:lnTo>
                      <a:pt x="46" y="102"/>
                    </a:lnTo>
                    <a:lnTo>
                      <a:pt x="47" y="102"/>
                    </a:lnTo>
                    <a:lnTo>
                      <a:pt x="50" y="99"/>
                    </a:lnTo>
                    <a:lnTo>
                      <a:pt x="50" y="98"/>
                    </a:lnTo>
                    <a:lnTo>
                      <a:pt x="51" y="97"/>
                    </a:lnTo>
                    <a:lnTo>
                      <a:pt x="52" y="97"/>
                    </a:lnTo>
                    <a:lnTo>
                      <a:pt x="52" y="95"/>
                    </a:lnTo>
                    <a:lnTo>
                      <a:pt x="54" y="92"/>
                    </a:lnTo>
                    <a:lnTo>
                      <a:pt x="56" y="91"/>
                    </a:lnTo>
                    <a:lnTo>
                      <a:pt x="56" y="89"/>
                    </a:lnTo>
                    <a:lnTo>
                      <a:pt x="57" y="88"/>
                    </a:lnTo>
                    <a:lnTo>
                      <a:pt x="58" y="85"/>
                    </a:lnTo>
                    <a:lnTo>
                      <a:pt x="59" y="84"/>
                    </a:lnTo>
                    <a:lnTo>
                      <a:pt x="60" y="82"/>
                    </a:lnTo>
                    <a:lnTo>
                      <a:pt x="60" y="81"/>
                    </a:lnTo>
                    <a:lnTo>
                      <a:pt x="63" y="76"/>
                    </a:lnTo>
                    <a:lnTo>
                      <a:pt x="65" y="71"/>
                    </a:lnTo>
                    <a:lnTo>
                      <a:pt x="65" y="69"/>
                    </a:lnTo>
                    <a:lnTo>
                      <a:pt x="66" y="68"/>
                    </a:lnTo>
                    <a:lnTo>
                      <a:pt x="68" y="63"/>
                    </a:lnTo>
                    <a:lnTo>
                      <a:pt x="68" y="61"/>
                    </a:lnTo>
                    <a:lnTo>
                      <a:pt x="71" y="56"/>
                    </a:lnTo>
                    <a:lnTo>
                      <a:pt x="72" y="54"/>
                    </a:lnTo>
                    <a:lnTo>
                      <a:pt x="72" y="51"/>
                    </a:lnTo>
                    <a:lnTo>
                      <a:pt x="74" y="47"/>
                    </a:lnTo>
                    <a:lnTo>
                      <a:pt x="74" y="44"/>
                    </a:lnTo>
                    <a:lnTo>
                      <a:pt x="77" y="40"/>
                    </a:lnTo>
                    <a:lnTo>
                      <a:pt x="77" y="37"/>
                    </a:lnTo>
                    <a:lnTo>
                      <a:pt x="78" y="35"/>
                    </a:lnTo>
                    <a:lnTo>
                      <a:pt x="78" y="33"/>
                    </a:lnTo>
                    <a:lnTo>
                      <a:pt x="79" y="30"/>
                    </a:lnTo>
                    <a:lnTo>
                      <a:pt x="79" y="28"/>
                    </a:lnTo>
                    <a:lnTo>
                      <a:pt x="80" y="26"/>
                    </a:lnTo>
                    <a:lnTo>
                      <a:pt x="80" y="25"/>
                    </a:lnTo>
                    <a:lnTo>
                      <a:pt x="81" y="22"/>
                    </a:lnTo>
                    <a:lnTo>
                      <a:pt x="81" y="19"/>
                    </a:lnTo>
                    <a:lnTo>
                      <a:pt x="82" y="16"/>
                    </a:lnTo>
                    <a:lnTo>
                      <a:pt x="82" y="9"/>
                    </a:lnTo>
                    <a:lnTo>
                      <a:pt x="84" y="8"/>
                    </a:lnTo>
                    <a:lnTo>
                      <a:pt x="84" y="7"/>
                    </a:lnTo>
                    <a:lnTo>
                      <a:pt x="82" y="6"/>
                    </a:lnTo>
                    <a:lnTo>
                      <a:pt x="82" y="2"/>
                    </a:lnTo>
                    <a:lnTo>
                      <a:pt x="81" y="2"/>
                    </a:lnTo>
                    <a:lnTo>
                      <a:pt x="81" y="1"/>
                    </a:lnTo>
                    <a:lnTo>
                      <a:pt x="80" y="1"/>
                    </a:lnTo>
                    <a:lnTo>
                      <a:pt x="80" y="0"/>
                    </a:lnTo>
                    <a:lnTo>
                      <a:pt x="70" y="0"/>
                    </a:lnTo>
                    <a:lnTo>
                      <a:pt x="68" y="1"/>
                    </a:lnTo>
                    <a:lnTo>
                      <a:pt x="66" y="1"/>
                    </a:lnTo>
                    <a:lnTo>
                      <a:pt x="65" y="2"/>
                    </a:lnTo>
                    <a:lnTo>
                      <a:pt x="61" y="2"/>
                    </a:lnTo>
                    <a:lnTo>
                      <a:pt x="60" y="3"/>
                    </a:lnTo>
                    <a:lnTo>
                      <a:pt x="59" y="3"/>
                    </a:lnTo>
                    <a:lnTo>
                      <a:pt x="58" y="5"/>
                    </a:lnTo>
                    <a:lnTo>
                      <a:pt x="54" y="5"/>
                    </a:lnTo>
                    <a:lnTo>
                      <a:pt x="53" y="6"/>
                    </a:lnTo>
                    <a:lnTo>
                      <a:pt x="47" y="6"/>
                    </a:lnTo>
                    <a:lnTo>
                      <a:pt x="47" y="7"/>
                    </a:lnTo>
                    <a:lnTo>
                      <a:pt x="46" y="6"/>
                    </a:lnTo>
                    <a:lnTo>
                      <a:pt x="38" y="6"/>
                    </a:lnTo>
                    <a:lnTo>
                      <a:pt x="38" y="5"/>
                    </a:lnTo>
                    <a:lnTo>
                      <a:pt x="32" y="5"/>
                    </a:lnTo>
                    <a:lnTo>
                      <a:pt x="32" y="3"/>
                    </a:lnTo>
                    <a:lnTo>
                      <a:pt x="23" y="3"/>
                    </a:lnTo>
                    <a:lnTo>
                      <a:pt x="23" y="5"/>
                    </a:lnTo>
                    <a:lnTo>
                      <a:pt x="22" y="5"/>
                    </a:lnTo>
                    <a:lnTo>
                      <a:pt x="22" y="6"/>
                    </a:lnTo>
                    <a:close/>
                  </a:path>
                </a:pathLst>
              </a:custGeom>
              <a:solidFill>
                <a:srgbClr val="FFFFFF"/>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8" name="Oval 20"/>
              <p:cNvSpPr>
                <a:spLocks noChangeArrowheads="1"/>
              </p:cNvSpPr>
              <p:nvPr/>
            </p:nvSpPr>
            <p:spPr bwMode="auto">
              <a:xfrm>
                <a:off x="4457" y="3403"/>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9" name="Oval 21"/>
              <p:cNvSpPr>
                <a:spLocks noChangeArrowheads="1"/>
              </p:cNvSpPr>
              <p:nvPr/>
            </p:nvSpPr>
            <p:spPr bwMode="auto">
              <a:xfrm>
                <a:off x="4473" y="341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0" name="Oval 22"/>
              <p:cNvSpPr>
                <a:spLocks noChangeArrowheads="1"/>
              </p:cNvSpPr>
              <p:nvPr/>
            </p:nvSpPr>
            <p:spPr bwMode="auto">
              <a:xfrm>
                <a:off x="4463" y="3431"/>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1" name="Oval 23"/>
              <p:cNvSpPr>
                <a:spLocks noChangeArrowheads="1"/>
              </p:cNvSpPr>
              <p:nvPr/>
            </p:nvSpPr>
            <p:spPr bwMode="auto">
              <a:xfrm>
                <a:off x="4480" y="344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2" name="Oval 24"/>
              <p:cNvSpPr>
                <a:spLocks noChangeArrowheads="1"/>
              </p:cNvSpPr>
              <p:nvPr/>
            </p:nvSpPr>
            <p:spPr bwMode="auto">
              <a:xfrm>
                <a:off x="4524" y="3445"/>
                <a:ext cx="7"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3" name="Oval 25"/>
              <p:cNvSpPr>
                <a:spLocks noChangeArrowheads="1"/>
              </p:cNvSpPr>
              <p:nvPr/>
            </p:nvSpPr>
            <p:spPr bwMode="auto">
              <a:xfrm>
                <a:off x="4533" y="3435"/>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4" name="Oval 26"/>
              <p:cNvSpPr>
                <a:spLocks noChangeArrowheads="1"/>
              </p:cNvSpPr>
              <p:nvPr/>
            </p:nvSpPr>
            <p:spPr bwMode="auto">
              <a:xfrm>
                <a:off x="4548" y="3406"/>
                <a:ext cx="6" cy="6"/>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5" name="AutoShape 27"/>
              <p:cNvSpPr>
                <a:spLocks/>
              </p:cNvSpPr>
              <p:nvPr/>
            </p:nvSpPr>
            <p:spPr bwMode="auto">
              <a:xfrm>
                <a:off x="4292" y="3360"/>
                <a:ext cx="155" cy="48"/>
              </a:xfrm>
              <a:custGeom>
                <a:avLst/>
                <a:gdLst>
                  <a:gd name="T0" fmla="*/ 51 w 464"/>
                  <a:gd name="T1" fmla="*/ 14 h 145"/>
                  <a:gd name="T2" fmla="*/ 48 w 464"/>
                  <a:gd name="T3" fmla="*/ 13 h 145"/>
                  <a:gd name="T4" fmla="*/ 46 w 464"/>
                  <a:gd name="T5" fmla="*/ 12 h 145"/>
                  <a:gd name="T6" fmla="*/ 43 w 464"/>
                  <a:gd name="T7" fmla="*/ 11 h 145"/>
                  <a:gd name="T8" fmla="*/ 41 w 464"/>
                  <a:gd name="T9" fmla="*/ 10 h 145"/>
                  <a:gd name="T10" fmla="*/ 39 w 464"/>
                  <a:gd name="T11" fmla="*/ 8 h 145"/>
                  <a:gd name="T12" fmla="*/ 37 w 464"/>
                  <a:gd name="T13" fmla="*/ 8 h 145"/>
                  <a:gd name="T14" fmla="*/ 35 w 464"/>
                  <a:gd name="T15" fmla="*/ 7 h 145"/>
                  <a:gd name="T16" fmla="*/ 33 w 464"/>
                  <a:gd name="T17" fmla="*/ 6 h 145"/>
                  <a:gd name="T18" fmla="*/ 32 w 464"/>
                  <a:gd name="T19" fmla="*/ 6 h 145"/>
                  <a:gd name="T20" fmla="*/ 30 w 464"/>
                  <a:gd name="T21" fmla="*/ 5 h 145"/>
                  <a:gd name="T22" fmla="*/ 28 w 464"/>
                  <a:gd name="T23" fmla="*/ 5 h 145"/>
                  <a:gd name="T24" fmla="*/ 26 w 464"/>
                  <a:gd name="T25" fmla="*/ 4 h 145"/>
                  <a:gd name="T26" fmla="*/ 24 w 464"/>
                  <a:gd name="T27" fmla="*/ 4 h 145"/>
                  <a:gd name="T28" fmla="*/ 22 w 464"/>
                  <a:gd name="T29" fmla="*/ 3 h 145"/>
                  <a:gd name="T30" fmla="*/ 19 w 464"/>
                  <a:gd name="T31" fmla="*/ 2 h 145"/>
                  <a:gd name="T32" fmla="*/ 17 w 464"/>
                  <a:gd name="T33" fmla="*/ 2 h 145"/>
                  <a:gd name="T34" fmla="*/ 15 w 464"/>
                  <a:gd name="T35" fmla="*/ 2 h 145"/>
                  <a:gd name="T36" fmla="*/ 13 w 464"/>
                  <a:gd name="T37" fmla="*/ 1 h 145"/>
                  <a:gd name="T38" fmla="*/ 11 w 464"/>
                  <a:gd name="T39" fmla="*/ 1 h 145"/>
                  <a:gd name="T40" fmla="*/ 9 w 464"/>
                  <a:gd name="T41" fmla="*/ 1 h 145"/>
                  <a:gd name="T42" fmla="*/ 7 w 464"/>
                  <a:gd name="T43" fmla="*/ 1 h 145"/>
                  <a:gd name="T44" fmla="*/ 4 w 464"/>
                  <a:gd name="T45" fmla="*/ 0 h 145"/>
                  <a:gd name="T46" fmla="*/ 0 w 464"/>
                  <a:gd name="T47" fmla="*/ 0 h 145"/>
                  <a:gd name="T48" fmla="*/ 2 w 464"/>
                  <a:gd name="T49" fmla="*/ 0 h 145"/>
                  <a:gd name="T50" fmla="*/ 4 w 464"/>
                  <a:gd name="T51" fmla="*/ 0 h 145"/>
                  <a:gd name="T52" fmla="*/ 5 w 464"/>
                  <a:gd name="T53" fmla="*/ 1 h 145"/>
                  <a:gd name="T54" fmla="*/ 7 w 464"/>
                  <a:gd name="T55" fmla="*/ 1 h 145"/>
                  <a:gd name="T56" fmla="*/ 9 w 464"/>
                  <a:gd name="T57" fmla="*/ 1 h 145"/>
                  <a:gd name="T58" fmla="*/ 11 w 464"/>
                  <a:gd name="T59" fmla="*/ 2 h 145"/>
                  <a:gd name="T60" fmla="*/ 13 w 464"/>
                  <a:gd name="T61" fmla="*/ 2 h 145"/>
                  <a:gd name="T62" fmla="*/ 16 w 464"/>
                  <a:gd name="T63" fmla="*/ 3 h 145"/>
                  <a:gd name="T64" fmla="*/ 18 w 464"/>
                  <a:gd name="T65" fmla="*/ 3 h 145"/>
                  <a:gd name="T66" fmla="*/ 20 w 464"/>
                  <a:gd name="T67" fmla="*/ 4 h 145"/>
                  <a:gd name="T68" fmla="*/ 22 w 464"/>
                  <a:gd name="T69" fmla="*/ 4 h 145"/>
                  <a:gd name="T70" fmla="*/ 24 w 464"/>
                  <a:gd name="T71" fmla="*/ 5 h 145"/>
                  <a:gd name="T72" fmla="*/ 26 w 464"/>
                  <a:gd name="T73" fmla="*/ 5 h 145"/>
                  <a:gd name="T74" fmla="*/ 27 w 464"/>
                  <a:gd name="T75" fmla="*/ 6 h 145"/>
                  <a:gd name="T76" fmla="*/ 29 w 464"/>
                  <a:gd name="T77" fmla="*/ 6 h 145"/>
                  <a:gd name="T78" fmla="*/ 31 w 464"/>
                  <a:gd name="T79" fmla="*/ 7 h 145"/>
                  <a:gd name="T80" fmla="*/ 33 w 464"/>
                  <a:gd name="T81" fmla="*/ 8 h 145"/>
                  <a:gd name="T82" fmla="*/ 35 w 464"/>
                  <a:gd name="T83" fmla="*/ 8 h 145"/>
                  <a:gd name="T84" fmla="*/ 36 w 464"/>
                  <a:gd name="T85" fmla="*/ 9 h 145"/>
                  <a:gd name="T86" fmla="*/ 38 w 464"/>
                  <a:gd name="T87" fmla="*/ 10 h 145"/>
                  <a:gd name="T88" fmla="*/ 40 w 464"/>
                  <a:gd name="T89" fmla="*/ 11 h 145"/>
                  <a:gd name="T90" fmla="*/ 42 w 464"/>
                  <a:gd name="T91" fmla="*/ 12 h 145"/>
                  <a:gd name="T92" fmla="*/ 45 w 464"/>
                  <a:gd name="T93" fmla="*/ 13 h 145"/>
                  <a:gd name="T94" fmla="*/ 47 w 464"/>
                  <a:gd name="T95" fmla="*/ 14 h 145"/>
                  <a:gd name="T96" fmla="*/ 49 w 464"/>
                  <a:gd name="T97" fmla="*/ 15 h 145"/>
                  <a:gd name="T98" fmla="*/ 51 w 464"/>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4"/>
                  <a:gd name="T151" fmla="*/ 0 h 145"/>
                  <a:gd name="T152" fmla="*/ 464 w 464"/>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4" h="145">
                    <a:moveTo>
                      <a:pt x="464" y="135"/>
                    </a:moveTo>
                    <a:lnTo>
                      <a:pt x="460" y="132"/>
                    </a:lnTo>
                    <a:lnTo>
                      <a:pt x="454" y="129"/>
                    </a:lnTo>
                    <a:lnTo>
                      <a:pt x="444" y="124"/>
                    </a:lnTo>
                    <a:lnTo>
                      <a:pt x="440" y="120"/>
                    </a:lnTo>
                    <a:lnTo>
                      <a:pt x="434" y="118"/>
                    </a:lnTo>
                    <a:lnTo>
                      <a:pt x="425" y="113"/>
                    </a:lnTo>
                    <a:lnTo>
                      <a:pt x="419" y="110"/>
                    </a:lnTo>
                    <a:lnTo>
                      <a:pt x="409" y="105"/>
                    </a:lnTo>
                    <a:lnTo>
                      <a:pt x="405" y="103"/>
                    </a:lnTo>
                    <a:lnTo>
                      <a:pt x="399" y="101"/>
                    </a:lnTo>
                    <a:lnTo>
                      <a:pt x="390" y="96"/>
                    </a:lnTo>
                    <a:lnTo>
                      <a:pt x="385" y="94"/>
                    </a:lnTo>
                    <a:lnTo>
                      <a:pt x="379" y="91"/>
                    </a:lnTo>
                    <a:lnTo>
                      <a:pt x="370" y="87"/>
                    </a:lnTo>
                    <a:lnTo>
                      <a:pt x="365" y="84"/>
                    </a:lnTo>
                    <a:lnTo>
                      <a:pt x="359" y="82"/>
                    </a:lnTo>
                    <a:lnTo>
                      <a:pt x="350" y="77"/>
                    </a:lnTo>
                    <a:lnTo>
                      <a:pt x="345" y="76"/>
                    </a:lnTo>
                    <a:lnTo>
                      <a:pt x="339" y="74"/>
                    </a:lnTo>
                    <a:lnTo>
                      <a:pt x="330" y="69"/>
                    </a:lnTo>
                    <a:lnTo>
                      <a:pt x="325" y="68"/>
                    </a:lnTo>
                    <a:lnTo>
                      <a:pt x="320" y="66"/>
                    </a:lnTo>
                    <a:lnTo>
                      <a:pt x="315" y="63"/>
                    </a:lnTo>
                    <a:lnTo>
                      <a:pt x="310" y="62"/>
                    </a:lnTo>
                    <a:lnTo>
                      <a:pt x="306" y="60"/>
                    </a:lnTo>
                    <a:lnTo>
                      <a:pt x="300" y="58"/>
                    </a:lnTo>
                    <a:lnTo>
                      <a:pt x="295" y="56"/>
                    </a:lnTo>
                    <a:lnTo>
                      <a:pt x="290" y="55"/>
                    </a:lnTo>
                    <a:lnTo>
                      <a:pt x="286" y="53"/>
                    </a:lnTo>
                    <a:lnTo>
                      <a:pt x="280" y="51"/>
                    </a:lnTo>
                    <a:lnTo>
                      <a:pt x="275" y="49"/>
                    </a:lnTo>
                    <a:lnTo>
                      <a:pt x="271" y="48"/>
                    </a:lnTo>
                    <a:lnTo>
                      <a:pt x="266" y="46"/>
                    </a:lnTo>
                    <a:lnTo>
                      <a:pt x="260" y="44"/>
                    </a:lnTo>
                    <a:lnTo>
                      <a:pt x="255" y="43"/>
                    </a:lnTo>
                    <a:lnTo>
                      <a:pt x="251" y="41"/>
                    </a:lnTo>
                    <a:lnTo>
                      <a:pt x="241" y="39"/>
                    </a:lnTo>
                    <a:lnTo>
                      <a:pt x="236" y="37"/>
                    </a:lnTo>
                    <a:lnTo>
                      <a:pt x="233" y="36"/>
                    </a:lnTo>
                    <a:lnTo>
                      <a:pt x="224" y="34"/>
                    </a:lnTo>
                    <a:lnTo>
                      <a:pt x="218" y="33"/>
                    </a:lnTo>
                    <a:lnTo>
                      <a:pt x="213" y="30"/>
                    </a:lnTo>
                    <a:lnTo>
                      <a:pt x="204" y="28"/>
                    </a:lnTo>
                    <a:lnTo>
                      <a:pt x="198" y="27"/>
                    </a:lnTo>
                    <a:lnTo>
                      <a:pt x="189" y="25"/>
                    </a:lnTo>
                    <a:lnTo>
                      <a:pt x="179" y="22"/>
                    </a:lnTo>
                    <a:lnTo>
                      <a:pt x="174" y="21"/>
                    </a:lnTo>
                    <a:lnTo>
                      <a:pt x="169" y="21"/>
                    </a:lnTo>
                    <a:lnTo>
                      <a:pt x="160" y="19"/>
                    </a:lnTo>
                    <a:lnTo>
                      <a:pt x="155" y="18"/>
                    </a:lnTo>
                    <a:lnTo>
                      <a:pt x="149" y="16"/>
                    </a:lnTo>
                    <a:lnTo>
                      <a:pt x="144" y="16"/>
                    </a:lnTo>
                    <a:lnTo>
                      <a:pt x="135" y="14"/>
                    </a:lnTo>
                    <a:lnTo>
                      <a:pt x="130" y="13"/>
                    </a:lnTo>
                    <a:lnTo>
                      <a:pt x="125" y="13"/>
                    </a:lnTo>
                    <a:lnTo>
                      <a:pt x="120" y="12"/>
                    </a:lnTo>
                    <a:lnTo>
                      <a:pt x="115" y="12"/>
                    </a:lnTo>
                    <a:lnTo>
                      <a:pt x="106" y="9"/>
                    </a:lnTo>
                    <a:lnTo>
                      <a:pt x="101" y="9"/>
                    </a:lnTo>
                    <a:lnTo>
                      <a:pt x="95" y="8"/>
                    </a:lnTo>
                    <a:lnTo>
                      <a:pt x="86" y="8"/>
                    </a:lnTo>
                    <a:lnTo>
                      <a:pt x="81" y="7"/>
                    </a:lnTo>
                    <a:lnTo>
                      <a:pt x="77" y="7"/>
                    </a:lnTo>
                    <a:lnTo>
                      <a:pt x="71" y="6"/>
                    </a:lnTo>
                    <a:lnTo>
                      <a:pt x="62" y="6"/>
                    </a:lnTo>
                    <a:lnTo>
                      <a:pt x="57" y="5"/>
                    </a:lnTo>
                    <a:lnTo>
                      <a:pt x="37" y="5"/>
                    </a:lnTo>
                    <a:lnTo>
                      <a:pt x="32" y="4"/>
                    </a:lnTo>
                    <a:lnTo>
                      <a:pt x="6" y="4"/>
                    </a:lnTo>
                    <a:lnTo>
                      <a:pt x="0" y="0"/>
                    </a:lnTo>
                    <a:lnTo>
                      <a:pt x="4" y="0"/>
                    </a:lnTo>
                    <a:lnTo>
                      <a:pt x="9" y="1"/>
                    </a:lnTo>
                    <a:lnTo>
                      <a:pt x="14" y="1"/>
                    </a:lnTo>
                    <a:lnTo>
                      <a:pt x="20" y="2"/>
                    </a:lnTo>
                    <a:lnTo>
                      <a:pt x="24" y="2"/>
                    </a:lnTo>
                    <a:lnTo>
                      <a:pt x="29" y="4"/>
                    </a:lnTo>
                    <a:lnTo>
                      <a:pt x="34" y="4"/>
                    </a:lnTo>
                    <a:lnTo>
                      <a:pt x="38" y="5"/>
                    </a:lnTo>
                    <a:lnTo>
                      <a:pt x="43" y="5"/>
                    </a:lnTo>
                    <a:lnTo>
                      <a:pt x="48" y="6"/>
                    </a:lnTo>
                    <a:lnTo>
                      <a:pt x="52" y="6"/>
                    </a:lnTo>
                    <a:lnTo>
                      <a:pt x="58" y="7"/>
                    </a:lnTo>
                    <a:lnTo>
                      <a:pt x="63" y="8"/>
                    </a:lnTo>
                    <a:lnTo>
                      <a:pt x="67" y="8"/>
                    </a:lnTo>
                    <a:lnTo>
                      <a:pt x="77" y="11"/>
                    </a:lnTo>
                    <a:lnTo>
                      <a:pt x="81" y="12"/>
                    </a:lnTo>
                    <a:lnTo>
                      <a:pt x="87" y="12"/>
                    </a:lnTo>
                    <a:lnTo>
                      <a:pt x="97" y="14"/>
                    </a:lnTo>
                    <a:lnTo>
                      <a:pt x="101" y="15"/>
                    </a:lnTo>
                    <a:lnTo>
                      <a:pt x="106" y="15"/>
                    </a:lnTo>
                    <a:lnTo>
                      <a:pt x="111" y="16"/>
                    </a:lnTo>
                    <a:lnTo>
                      <a:pt x="116" y="18"/>
                    </a:lnTo>
                    <a:lnTo>
                      <a:pt x="126" y="20"/>
                    </a:lnTo>
                    <a:lnTo>
                      <a:pt x="135" y="22"/>
                    </a:lnTo>
                    <a:lnTo>
                      <a:pt x="140" y="23"/>
                    </a:lnTo>
                    <a:lnTo>
                      <a:pt x="146" y="25"/>
                    </a:lnTo>
                    <a:lnTo>
                      <a:pt x="155" y="27"/>
                    </a:lnTo>
                    <a:lnTo>
                      <a:pt x="164" y="29"/>
                    </a:lnTo>
                    <a:lnTo>
                      <a:pt x="170" y="30"/>
                    </a:lnTo>
                    <a:lnTo>
                      <a:pt x="179" y="33"/>
                    </a:lnTo>
                    <a:lnTo>
                      <a:pt x="184" y="34"/>
                    </a:lnTo>
                    <a:lnTo>
                      <a:pt x="189" y="36"/>
                    </a:lnTo>
                    <a:lnTo>
                      <a:pt x="193" y="37"/>
                    </a:lnTo>
                    <a:lnTo>
                      <a:pt x="199" y="39"/>
                    </a:lnTo>
                    <a:lnTo>
                      <a:pt x="209" y="41"/>
                    </a:lnTo>
                    <a:lnTo>
                      <a:pt x="213" y="43"/>
                    </a:lnTo>
                    <a:lnTo>
                      <a:pt x="218" y="44"/>
                    </a:lnTo>
                    <a:lnTo>
                      <a:pt x="224" y="46"/>
                    </a:lnTo>
                    <a:lnTo>
                      <a:pt x="226" y="47"/>
                    </a:lnTo>
                    <a:lnTo>
                      <a:pt x="231" y="48"/>
                    </a:lnTo>
                    <a:lnTo>
                      <a:pt x="236" y="50"/>
                    </a:lnTo>
                    <a:lnTo>
                      <a:pt x="241" y="51"/>
                    </a:lnTo>
                    <a:lnTo>
                      <a:pt x="246" y="53"/>
                    </a:lnTo>
                    <a:lnTo>
                      <a:pt x="251" y="55"/>
                    </a:lnTo>
                    <a:lnTo>
                      <a:pt x="255" y="56"/>
                    </a:lnTo>
                    <a:lnTo>
                      <a:pt x="261" y="58"/>
                    </a:lnTo>
                    <a:lnTo>
                      <a:pt x="266" y="60"/>
                    </a:lnTo>
                    <a:lnTo>
                      <a:pt x="271" y="62"/>
                    </a:lnTo>
                    <a:lnTo>
                      <a:pt x="275" y="63"/>
                    </a:lnTo>
                    <a:lnTo>
                      <a:pt x="280" y="66"/>
                    </a:lnTo>
                    <a:lnTo>
                      <a:pt x="286" y="67"/>
                    </a:lnTo>
                    <a:lnTo>
                      <a:pt x="295" y="71"/>
                    </a:lnTo>
                    <a:lnTo>
                      <a:pt x="300" y="73"/>
                    </a:lnTo>
                    <a:lnTo>
                      <a:pt x="306" y="75"/>
                    </a:lnTo>
                    <a:lnTo>
                      <a:pt x="310" y="77"/>
                    </a:lnTo>
                    <a:lnTo>
                      <a:pt x="315" y="78"/>
                    </a:lnTo>
                    <a:lnTo>
                      <a:pt x="320" y="81"/>
                    </a:lnTo>
                    <a:lnTo>
                      <a:pt x="325" y="83"/>
                    </a:lnTo>
                    <a:lnTo>
                      <a:pt x="330" y="84"/>
                    </a:lnTo>
                    <a:lnTo>
                      <a:pt x="339" y="89"/>
                    </a:lnTo>
                    <a:lnTo>
                      <a:pt x="345" y="91"/>
                    </a:lnTo>
                    <a:lnTo>
                      <a:pt x="350" y="94"/>
                    </a:lnTo>
                    <a:lnTo>
                      <a:pt x="355" y="95"/>
                    </a:lnTo>
                    <a:lnTo>
                      <a:pt x="359" y="97"/>
                    </a:lnTo>
                    <a:lnTo>
                      <a:pt x="365" y="99"/>
                    </a:lnTo>
                    <a:lnTo>
                      <a:pt x="374" y="104"/>
                    </a:lnTo>
                    <a:lnTo>
                      <a:pt x="379" y="106"/>
                    </a:lnTo>
                    <a:lnTo>
                      <a:pt x="385" y="109"/>
                    </a:lnTo>
                    <a:lnTo>
                      <a:pt x="394" y="113"/>
                    </a:lnTo>
                    <a:lnTo>
                      <a:pt x="400" y="116"/>
                    </a:lnTo>
                    <a:lnTo>
                      <a:pt x="409" y="120"/>
                    </a:lnTo>
                    <a:lnTo>
                      <a:pt x="414" y="123"/>
                    </a:lnTo>
                    <a:lnTo>
                      <a:pt x="420" y="125"/>
                    </a:lnTo>
                    <a:lnTo>
                      <a:pt x="425" y="129"/>
                    </a:lnTo>
                    <a:lnTo>
                      <a:pt x="434" y="133"/>
                    </a:lnTo>
                    <a:lnTo>
                      <a:pt x="440" y="136"/>
                    </a:lnTo>
                    <a:lnTo>
                      <a:pt x="444" y="138"/>
                    </a:lnTo>
                    <a:lnTo>
                      <a:pt x="449" y="142"/>
                    </a:lnTo>
                    <a:lnTo>
                      <a:pt x="455" y="144"/>
                    </a:lnTo>
                    <a:lnTo>
                      <a:pt x="457" y="145"/>
                    </a:lnTo>
                    <a:lnTo>
                      <a:pt x="464" y="135"/>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6" name="AutoShape 28"/>
              <p:cNvSpPr>
                <a:spLocks/>
              </p:cNvSpPr>
              <p:nvPr/>
            </p:nvSpPr>
            <p:spPr bwMode="auto">
              <a:xfrm>
                <a:off x="4272" y="3417"/>
                <a:ext cx="182" cy="14"/>
              </a:xfrm>
              <a:custGeom>
                <a:avLst/>
                <a:gdLst>
                  <a:gd name="T0" fmla="*/ 59 w 545"/>
                  <a:gd name="T1" fmla="*/ 2 h 41"/>
                  <a:gd name="T2" fmla="*/ 57 w 545"/>
                  <a:gd name="T3" fmla="*/ 2 h 41"/>
                  <a:gd name="T4" fmla="*/ 54 w 545"/>
                  <a:gd name="T5" fmla="*/ 1 h 41"/>
                  <a:gd name="T6" fmla="*/ 52 w 545"/>
                  <a:gd name="T7" fmla="*/ 1 h 41"/>
                  <a:gd name="T8" fmla="*/ 50 w 545"/>
                  <a:gd name="T9" fmla="*/ 1 h 41"/>
                  <a:gd name="T10" fmla="*/ 48 w 545"/>
                  <a:gd name="T11" fmla="*/ 1 h 41"/>
                  <a:gd name="T12" fmla="*/ 46 w 545"/>
                  <a:gd name="T13" fmla="*/ 0 h 41"/>
                  <a:gd name="T14" fmla="*/ 42 w 545"/>
                  <a:gd name="T15" fmla="*/ 0 h 41"/>
                  <a:gd name="T16" fmla="*/ 40 w 545"/>
                  <a:gd name="T17" fmla="*/ 0 h 41"/>
                  <a:gd name="T18" fmla="*/ 33 w 545"/>
                  <a:gd name="T19" fmla="*/ 0 h 41"/>
                  <a:gd name="T20" fmla="*/ 27 w 545"/>
                  <a:gd name="T21" fmla="*/ 0 h 41"/>
                  <a:gd name="T22" fmla="*/ 24 w 545"/>
                  <a:gd name="T23" fmla="*/ 0 h 41"/>
                  <a:gd name="T24" fmla="*/ 22 w 545"/>
                  <a:gd name="T25" fmla="*/ 1 h 41"/>
                  <a:gd name="T26" fmla="*/ 20 w 545"/>
                  <a:gd name="T27" fmla="*/ 1 h 41"/>
                  <a:gd name="T28" fmla="*/ 18 w 545"/>
                  <a:gd name="T29" fmla="*/ 1 h 41"/>
                  <a:gd name="T30" fmla="*/ 16 w 545"/>
                  <a:gd name="T31" fmla="*/ 1 h 41"/>
                  <a:gd name="T32" fmla="*/ 14 w 545"/>
                  <a:gd name="T33" fmla="*/ 2 h 41"/>
                  <a:gd name="T34" fmla="*/ 12 w 545"/>
                  <a:gd name="T35" fmla="*/ 2 h 41"/>
                  <a:gd name="T36" fmla="*/ 10 w 545"/>
                  <a:gd name="T37" fmla="*/ 2 h 41"/>
                  <a:gd name="T38" fmla="*/ 7 w 545"/>
                  <a:gd name="T39" fmla="*/ 3 h 41"/>
                  <a:gd name="T40" fmla="*/ 5 w 545"/>
                  <a:gd name="T41" fmla="*/ 3 h 41"/>
                  <a:gd name="T42" fmla="*/ 3 w 545"/>
                  <a:gd name="T43" fmla="*/ 4 h 41"/>
                  <a:gd name="T44" fmla="*/ 1 w 545"/>
                  <a:gd name="T45" fmla="*/ 5 h 41"/>
                  <a:gd name="T46" fmla="*/ 1 w 545"/>
                  <a:gd name="T47" fmla="*/ 4 h 41"/>
                  <a:gd name="T48" fmla="*/ 3 w 545"/>
                  <a:gd name="T49" fmla="*/ 4 h 41"/>
                  <a:gd name="T50" fmla="*/ 5 w 545"/>
                  <a:gd name="T51" fmla="*/ 3 h 41"/>
                  <a:gd name="T52" fmla="*/ 7 w 545"/>
                  <a:gd name="T53" fmla="*/ 3 h 41"/>
                  <a:gd name="T54" fmla="*/ 10 w 545"/>
                  <a:gd name="T55" fmla="*/ 3 h 41"/>
                  <a:gd name="T56" fmla="*/ 11 w 545"/>
                  <a:gd name="T57" fmla="*/ 3 h 41"/>
                  <a:gd name="T58" fmla="*/ 15 w 545"/>
                  <a:gd name="T59" fmla="*/ 2 h 41"/>
                  <a:gd name="T60" fmla="*/ 16 w 545"/>
                  <a:gd name="T61" fmla="*/ 2 h 41"/>
                  <a:gd name="T62" fmla="*/ 19 w 545"/>
                  <a:gd name="T63" fmla="*/ 2 h 41"/>
                  <a:gd name="T64" fmla="*/ 22 w 545"/>
                  <a:gd name="T65" fmla="*/ 2 h 41"/>
                  <a:gd name="T66" fmla="*/ 35 w 545"/>
                  <a:gd name="T67" fmla="*/ 1 h 41"/>
                  <a:gd name="T68" fmla="*/ 39 w 545"/>
                  <a:gd name="T69" fmla="*/ 2 h 41"/>
                  <a:gd name="T70" fmla="*/ 43 w 545"/>
                  <a:gd name="T71" fmla="*/ 2 h 41"/>
                  <a:gd name="T72" fmla="*/ 45 w 545"/>
                  <a:gd name="T73" fmla="*/ 2 h 41"/>
                  <a:gd name="T74" fmla="*/ 47 w 545"/>
                  <a:gd name="T75" fmla="*/ 2 h 41"/>
                  <a:gd name="T76" fmla="*/ 49 w 545"/>
                  <a:gd name="T77" fmla="*/ 3 h 41"/>
                  <a:gd name="T78" fmla="*/ 51 w 545"/>
                  <a:gd name="T79" fmla="*/ 3 h 41"/>
                  <a:gd name="T80" fmla="*/ 53 w 545"/>
                  <a:gd name="T81" fmla="*/ 3 h 41"/>
                  <a:gd name="T82" fmla="*/ 56 w 545"/>
                  <a:gd name="T83" fmla="*/ 3 h 41"/>
                  <a:gd name="T84" fmla="*/ 59 w 545"/>
                  <a:gd name="T85" fmla="*/ 4 h 41"/>
                  <a:gd name="T86" fmla="*/ 61 w 545"/>
                  <a:gd name="T87" fmla="*/ 3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5"/>
                  <a:gd name="T133" fmla="*/ 0 h 41"/>
                  <a:gd name="T134" fmla="*/ 545 w 545"/>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5" h="41">
                    <a:moveTo>
                      <a:pt x="545" y="23"/>
                    </a:moveTo>
                    <a:lnTo>
                      <a:pt x="539" y="22"/>
                    </a:lnTo>
                    <a:lnTo>
                      <a:pt x="532" y="21"/>
                    </a:lnTo>
                    <a:lnTo>
                      <a:pt x="521" y="18"/>
                    </a:lnTo>
                    <a:lnTo>
                      <a:pt x="514" y="17"/>
                    </a:lnTo>
                    <a:lnTo>
                      <a:pt x="508" y="17"/>
                    </a:lnTo>
                    <a:lnTo>
                      <a:pt x="502" y="16"/>
                    </a:lnTo>
                    <a:lnTo>
                      <a:pt x="495" y="15"/>
                    </a:lnTo>
                    <a:lnTo>
                      <a:pt x="483" y="13"/>
                    </a:lnTo>
                    <a:lnTo>
                      <a:pt x="477" y="13"/>
                    </a:lnTo>
                    <a:lnTo>
                      <a:pt x="470" y="11"/>
                    </a:lnTo>
                    <a:lnTo>
                      <a:pt x="465" y="10"/>
                    </a:lnTo>
                    <a:lnTo>
                      <a:pt x="459" y="10"/>
                    </a:lnTo>
                    <a:lnTo>
                      <a:pt x="453" y="9"/>
                    </a:lnTo>
                    <a:lnTo>
                      <a:pt x="446" y="8"/>
                    </a:lnTo>
                    <a:lnTo>
                      <a:pt x="440" y="8"/>
                    </a:lnTo>
                    <a:lnTo>
                      <a:pt x="434" y="7"/>
                    </a:lnTo>
                    <a:lnTo>
                      <a:pt x="428" y="7"/>
                    </a:lnTo>
                    <a:lnTo>
                      <a:pt x="423" y="6"/>
                    </a:lnTo>
                    <a:lnTo>
                      <a:pt x="416" y="6"/>
                    </a:lnTo>
                    <a:lnTo>
                      <a:pt x="410" y="4"/>
                    </a:lnTo>
                    <a:lnTo>
                      <a:pt x="398" y="4"/>
                    </a:lnTo>
                    <a:lnTo>
                      <a:pt x="392" y="3"/>
                    </a:lnTo>
                    <a:lnTo>
                      <a:pt x="379" y="3"/>
                    </a:lnTo>
                    <a:lnTo>
                      <a:pt x="374" y="2"/>
                    </a:lnTo>
                    <a:lnTo>
                      <a:pt x="362" y="2"/>
                    </a:lnTo>
                    <a:lnTo>
                      <a:pt x="356" y="1"/>
                    </a:lnTo>
                    <a:lnTo>
                      <a:pt x="315" y="1"/>
                    </a:lnTo>
                    <a:lnTo>
                      <a:pt x="309" y="0"/>
                    </a:lnTo>
                    <a:lnTo>
                      <a:pt x="298" y="0"/>
                    </a:lnTo>
                    <a:lnTo>
                      <a:pt x="292" y="1"/>
                    </a:lnTo>
                    <a:lnTo>
                      <a:pt x="253" y="1"/>
                    </a:lnTo>
                    <a:lnTo>
                      <a:pt x="247" y="2"/>
                    </a:lnTo>
                    <a:lnTo>
                      <a:pt x="230" y="2"/>
                    </a:lnTo>
                    <a:lnTo>
                      <a:pt x="225" y="3"/>
                    </a:lnTo>
                    <a:lnTo>
                      <a:pt x="214" y="3"/>
                    </a:lnTo>
                    <a:lnTo>
                      <a:pt x="208" y="4"/>
                    </a:lnTo>
                    <a:lnTo>
                      <a:pt x="202" y="4"/>
                    </a:lnTo>
                    <a:lnTo>
                      <a:pt x="196" y="6"/>
                    </a:lnTo>
                    <a:lnTo>
                      <a:pt x="190" y="6"/>
                    </a:lnTo>
                    <a:lnTo>
                      <a:pt x="186" y="7"/>
                    </a:lnTo>
                    <a:lnTo>
                      <a:pt x="180" y="7"/>
                    </a:lnTo>
                    <a:lnTo>
                      <a:pt x="174" y="8"/>
                    </a:lnTo>
                    <a:lnTo>
                      <a:pt x="168" y="8"/>
                    </a:lnTo>
                    <a:lnTo>
                      <a:pt x="162" y="9"/>
                    </a:lnTo>
                    <a:lnTo>
                      <a:pt x="156" y="9"/>
                    </a:lnTo>
                    <a:lnTo>
                      <a:pt x="152" y="10"/>
                    </a:lnTo>
                    <a:lnTo>
                      <a:pt x="146" y="11"/>
                    </a:lnTo>
                    <a:lnTo>
                      <a:pt x="140" y="11"/>
                    </a:lnTo>
                    <a:lnTo>
                      <a:pt x="134" y="13"/>
                    </a:lnTo>
                    <a:lnTo>
                      <a:pt x="130" y="14"/>
                    </a:lnTo>
                    <a:lnTo>
                      <a:pt x="124" y="15"/>
                    </a:lnTo>
                    <a:lnTo>
                      <a:pt x="118" y="15"/>
                    </a:lnTo>
                    <a:lnTo>
                      <a:pt x="112" y="16"/>
                    </a:lnTo>
                    <a:lnTo>
                      <a:pt x="107" y="17"/>
                    </a:lnTo>
                    <a:lnTo>
                      <a:pt x="96" y="20"/>
                    </a:lnTo>
                    <a:lnTo>
                      <a:pt x="91" y="21"/>
                    </a:lnTo>
                    <a:lnTo>
                      <a:pt x="79" y="23"/>
                    </a:lnTo>
                    <a:lnTo>
                      <a:pt x="75" y="24"/>
                    </a:lnTo>
                    <a:lnTo>
                      <a:pt x="63" y="27"/>
                    </a:lnTo>
                    <a:lnTo>
                      <a:pt x="58" y="28"/>
                    </a:lnTo>
                    <a:lnTo>
                      <a:pt x="53" y="29"/>
                    </a:lnTo>
                    <a:lnTo>
                      <a:pt x="48" y="30"/>
                    </a:lnTo>
                    <a:lnTo>
                      <a:pt x="36" y="33"/>
                    </a:lnTo>
                    <a:lnTo>
                      <a:pt x="32" y="34"/>
                    </a:lnTo>
                    <a:lnTo>
                      <a:pt x="26" y="36"/>
                    </a:lnTo>
                    <a:lnTo>
                      <a:pt x="21" y="37"/>
                    </a:lnTo>
                    <a:lnTo>
                      <a:pt x="9" y="40"/>
                    </a:lnTo>
                    <a:lnTo>
                      <a:pt x="7" y="41"/>
                    </a:lnTo>
                    <a:lnTo>
                      <a:pt x="0" y="38"/>
                    </a:lnTo>
                    <a:lnTo>
                      <a:pt x="6" y="37"/>
                    </a:lnTo>
                    <a:lnTo>
                      <a:pt x="11" y="36"/>
                    </a:lnTo>
                    <a:lnTo>
                      <a:pt x="16" y="35"/>
                    </a:lnTo>
                    <a:lnTo>
                      <a:pt x="21" y="34"/>
                    </a:lnTo>
                    <a:lnTo>
                      <a:pt x="27" y="34"/>
                    </a:lnTo>
                    <a:lnTo>
                      <a:pt x="33" y="33"/>
                    </a:lnTo>
                    <a:lnTo>
                      <a:pt x="37" y="31"/>
                    </a:lnTo>
                    <a:lnTo>
                      <a:pt x="43" y="30"/>
                    </a:lnTo>
                    <a:lnTo>
                      <a:pt x="49" y="30"/>
                    </a:lnTo>
                    <a:lnTo>
                      <a:pt x="54" y="29"/>
                    </a:lnTo>
                    <a:lnTo>
                      <a:pt x="65" y="27"/>
                    </a:lnTo>
                    <a:lnTo>
                      <a:pt x="70" y="27"/>
                    </a:lnTo>
                    <a:lnTo>
                      <a:pt x="82" y="24"/>
                    </a:lnTo>
                    <a:lnTo>
                      <a:pt x="86" y="24"/>
                    </a:lnTo>
                    <a:lnTo>
                      <a:pt x="92" y="23"/>
                    </a:lnTo>
                    <a:lnTo>
                      <a:pt x="98" y="23"/>
                    </a:lnTo>
                    <a:lnTo>
                      <a:pt x="103" y="22"/>
                    </a:lnTo>
                    <a:lnTo>
                      <a:pt x="109" y="22"/>
                    </a:lnTo>
                    <a:lnTo>
                      <a:pt x="120" y="20"/>
                    </a:lnTo>
                    <a:lnTo>
                      <a:pt x="131" y="20"/>
                    </a:lnTo>
                    <a:lnTo>
                      <a:pt x="137" y="18"/>
                    </a:lnTo>
                    <a:lnTo>
                      <a:pt x="142" y="18"/>
                    </a:lnTo>
                    <a:lnTo>
                      <a:pt x="148" y="17"/>
                    </a:lnTo>
                    <a:lnTo>
                      <a:pt x="153" y="17"/>
                    </a:lnTo>
                    <a:lnTo>
                      <a:pt x="159" y="16"/>
                    </a:lnTo>
                    <a:lnTo>
                      <a:pt x="170" y="16"/>
                    </a:lnTo>
                    <a:lnTo>
                      <a:pt x="176" y="15"/>
                    </a:lnTo>
                    <a:lnTo>
                      <a:pt x="193" y="15"/>
                    </a:lnTo>
                    <a:lnTo>
                      <a:pt x="198" y="14"/>
                    </a:lnTo>
                    <a:lnTo>
                      <a:pt x="222" y="14"/>
                    </a:lnTo>
                    <a:lnTo>
                      <a:pt x="228" y="13"/>
                    </a:lnTo>
                    <a:lnTo>
                      <a:pt x="312" y="13"/>
                    </a:lnTo>
                    <a:lnTo>
                      <a:pt x="318" y="14"/>
                    </a:lnTo>
                    <a:lnTo>
                      <a:pt x="341" y="14"/>
                    </a:lnTo>
                    <a:lnTo>
                      <a:pt x="347" y="15"/>
                    </a:lnTo>
                    <a:lnTo>
                      <a:pt x="365" y="15"/>
                    </a:lnTo>
                    <a:lnTo>
                      <a:pt x="371" y="16"/>
                    </a:lnTo>
                    <a:lnTo>
                      <a:pt x="383" y="16"/>
                    </a:lnTo>
                    <a:lnTo>
                      <a:pt x="389" y="17"/>
                    </a:lnTo>
                    <a:lnTo>
                      <a:pt x="395" y="17"/>
                    </a:lnTo>
                    <a:lnTo>
                      <a:pt x="402" y="18"/>
                    </a:lnTo>
                    <a:lnTo>
                      <a:pt x="407" y="18"/>
                    </a:lnTo>
                    <a:lnTo>
                      <a:pt x="413" y="20"/>
                    </a:lnTo>
                    <a:lnTo>
                      <a:pt x="419" y="20"/>
                    </a:lnTo>
                    <a:lnTo>
                      <a:pt x="425" y="21"/>
                    </a:lnTo>
                    <a:lnTo>
                      <a:pt x="431" y="21"/>
                    </a:lnTo>
                    <a:lnTo>
                      <a:pt x="438" y="22"/>
                    </a:lnTo>
                    <a:lnTo>
                      <a:pt x="444" y="22"/>
                    </a:lnTo>
                    <a:lnTo>
                      <a:pt x="449" y="23"/>
                    </a:lnTo>
                    <a:lnTo>
                      <a:pt x="455" y="23"/>
                    </a:lnTo>
                    <a:lnTo>
                      <a:pt x="462" y="24"/>
                    </a:lnTo>
                    <a:lnTo>
                      <a:pt x="468" y="24"/>
                    </a:lnTo>
                    <a:lnTo>
                      <a:pt x="480" y="27"/>
                    </a:lnTo>
                    <a:lnTo>
                      <a:pt x="487" y="27"/>
                    </a:lnTo>
                    <a:lnTo>
                      <a:pt x="498" y="29"/>
                    </a:lnTo>
                    <a:lnTo>
                      <a:pt x="504" y="30"/>
                    </a:lnTo>
                    <a:lnTo>
                      <a:pt x="511" y="30"/>
                    </a:lnTo>
                    <a:lnTo>
                      <a:pt x="523" y="33"/>
                    </a:lnTo>
                    <a:lnTo>
                      <a:pt x="530" y="34"/>
                    </a:lnTo>
                    <a:lnTo>
                      <a:pt x="536" y="35"/>
                    </a:lnTo>
                    <a:lnTo>
                      <a:pt x="539" y="35"/>
                    </a:lnTo>
                    <a:lnTo>
                      <a:pt x="545" y="2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7" name="AutoShape 29"/>
              <p:cNvSpPr>
                <a:spLocks/>
              </p:cNvSpPr>
              <p:nvPr/>
            </p:nvSpPr>
            <p:spPr bwMode="auto">
              <a:xfrm>
                <a:off x="4291" y="3447"/>
                <a:ext cx="158" cy="35"/>
              </a:xfrm>
              <a:custGeom>
                <a:avLst/>
                <a:gdLst>
                  <a:gd name="T0" fmla="*/ 47 w 472"/>
                  <a:gd name="T1" fmla="*/ 0 h 107"/>
                  <a:gd name="T2" fmla="*/ 42 w 472"/>
                  <a:gd name="T3" fmla="*/ 0 h 107"/>
                  <a:gd name="T4" fmla="*/ 41 w 472"/>
                  <a:gd name="T5" fmla="*/ 0 h 107"/>
                  <a:gd name="T6" fmla="*/ 38 w 472"/>
                  <a:gd name="T7" fmla="*/ 1 h 107"/>
                  <a:gd name="T8" fmla="*/ 36 w 472"/>
                  <a:gd name="T9" fmla="*/ 1 h 107"/>
                  <a:gd name="T10" fmla="*/ 34 w 472"/>
                  <a:gd name="T11" fmla="*/ 1 h 107"/>
                  <a:gd name="T12" fmla="*/ 32 w 472"/>
                  <a:gd name="T13" fmla="*/ 1 h 107"/>
                  <a:gd name="T14" fmla="*/ 30 w 472"/>
                  <a:gd name="T15" fmla="*/ 2 h 107"/>
                  <a:gd name="T16" fmla="*/ 28 w 472"/>
                  <a:gd name="T17" fmla="*/ 2 h 107"/>
                  <a:gd name="T18" fmla="*/ 26 w 472"/>
                  <a:gd name="T19" fmla="*/ 3 h 107"/>
                  <a:gd name="T20" fmla="*/ 25 w 472"/>
                  <a:gd name="T21" fmla="*/ 3 h 107"/>
                  <a:gd name="T22" fmla="*/ 23 w 472"/>
                  <a:gd name="T23" fmla="*/ 3 h 107"/>
                  <a:gd name="T24" fmla="*/ 20 w 472"/>
                  <a:gd name="T25" fmla="*/ 4 h 107"/>
                  <a:gd name="T26" fmla="*/ 18 w 472"/>
                  <a:gd name="T27" fmla="*/ 5 h 107"/>
                  <a:gd name="T28" fmla="*/ 15 w 472"/>
                  <a:gd name="T29" fmla="*/ 5 h 107"/>
                  <a:gd name="T30" fmla="*/ 14 w 472"/>
                  <a:gd name="T31" fmla="*/ 6 h 107"/>
                  <a:gd name="T32" fmla="*/ 12 w 472"/>
                  <a:gd name="T33" fmla="*/ 7 h 107"/>
                  <a:gd name="T34" fmla="*/ 10 w 472"/>
                  <a:gd name="T35" fmla="*/ 7 h 107"/>
                  <a:gd name="T36" fmla="*/ 8 w 472"/>
                  <a:gd name="T37" fmla="*/ 8 h 107"/>
                  <a:gd name="T38" fmla="*/ 6 w 472"/>
                  <a:gd name="T39" fmla="*/ 9 h 107"/>
                  <a:gd name="T40" fmla="*/ 4 w 472"/>
                  <a:gd name="T41" fmla="*/ 9 h 107"/>
                  <a:gd name="T42" fmla="*/ 2 w 472"/>
                  <a:gd name="T43" fmla="*/ 10 h 107"/>
                  <a:gd name="T44" fmla="*/ 1 w 472"/>
                  <a:gd name="T45" fmla="*/ 11 h 107"/>
                  <a:gd name="T46" fmla="*/ 1 w 472"/>
                  <a:gd name="T47" fmla="*/ 11 h 107"/>
                  <a:gd name="T48" fmla="*/ 2 w 472"/>
                  <a:gd name="T49" fmla="*/ 10 h 107"/>
                  <a:gd name="T50" fmla="*/ 4 w 472"/>
                  <a:gd name="T51" fmla="*/ 10 h 107"/>
                  <a:gd name="T52" fmla="*/ 5 w 472"/>
                  <a:gd name="T53" fmla="*/ 9 h 107"/>
                  <a:gd name="T54" fmla="*/ 7 w 472"/>
                  <a:gd name="T55" fmla="*/ 9 h 107"/>
                  <a:gd name="T56" fmla="*/ 9 w 472"/>
                  <a:gd name="T57" fmla="*/ 8 h 107"/>
                  <a:gd name="T58" fmla="*/ 11 w 472"/>
                  <a:gd name="T59" fmla="*/ 8 h 107"/>
                  <a:gd name="T60" fmla="*/ 13 w 472"/>
                  <a:gd name="T61" fmla="*/ 7 h 107"/>
                  <a:gd name="T62" fmla="*/ 15 w 472"/>
                  <a:gd name="T63" fmla="*/ 6 h 107"/>
                  <a:gd name="T64" fmla="*/ 17 w 472"/>
                  <a:gd name="T65" fmla="*/ 6 h 107"/>
                  <a:gd name="T66" fmla="*/ 20 w 472"/>
                  <a:gd name="T67" fmla="*/ 5 h 107"/>
                  <a:gd name="T68" fmla="*/ 23 w 472"/>
                  <a:gd name="T69" fmla="*/ 5 h 107"/>
                  <a:gd name="T70" fmla="*/ 25 w 472"/>
                  <a:gd name="T71" fmla="*/ 4 h 107"/>
                  <a:gd name="T72" fmla="*/ 26 w 472"/>
                  <a:gd name="T73" fmla="*/ 4 h 107"/>
                  <a:gd name="T74" fmla="*/ 28 w 472"/>
                  <a:gd name="T75" fmla="*/ 3 h 107"/>
                  <a:gd name="T76" fmla="*/ 30 w 472"/>
                  <a:gd name="T77" fmla="*/ 3 h 107"/>
                  <a:gd name="T78" fmla="*/ 31 w 472"/>
                  <a:gd name="T79" fmla="*/ 3 h 107"/>
                  <a:gd name="T80" fmla="*/ 33 w 472"/>
                  <a:gd name="T81" fmla="*/ 3 h 107"/>
                  <a:gd name="T82" fmla="*/ 35 w 472"/>
                  <a:gd name="T83" fmla="*/ 3 h 107"/>
                  <a:gd name="T84" fmla="*/ 37 w 472"/>
                  <a:gd name="T85" fmla="*/ 2 h 107"/>
                  <a:gd name="T86" fmla="*/ 39 w 472"/>
                  <a:gd name="T87" fmla="*/ 2 h 107"/>
                  <a:gd name="T88" fmla="*/ 41 w 472"/>
                  <a:gd name="T89" fmla="*/ 2 h 107"/>
                  <a:gd name="T90" fmla="*/ 44 w 472"/>
                  <a:gd name="T91" fmla="*/ 2 h 107"/>
                  <a:gd name="T92" fmla="*/ 47 w 472"/>
                  <a:gd name="T93" fmla="*/ 2 h 107"/>
                  <a:gd name="T94" fmla="*/ 53 w 472"/>
                  <a:gd name="T95" fmla="*/ 1 h 10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72"/>
                  <a:gd name="T145" fmla="*/ 0 h 107"/>
                  <a:gd name="T146" fmla="*/ 472 w 472"/>
                  <a:gd name="T147" fmla="*/ 107 h 10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72" h="107">
                    <a:moveTo>
                      <a:pt x="472" y="0"/>
                    </a:moveTo>
                    <a:lnTo>
                      <a:pt x="426" y="0"/>
                    </a:lnTo>
                    <a:lnTo>
                      <a:pt x="421" y="1"/>
                    </a:lnTo>
                    <a:lnTo>
                      <a:pt x="398" y="1"/>
                    </a:lnTo>
                    <a:lnTo>
                      <a:pt x="394" y="2"/>
                    </a:lnTo>
                    <a:lnTo>
                      <a:pt x="376" y="2"/>
                    </a:lnTo>
                    <a:lnTo>
                      <a:pt x="372" y="3"/>
                    </a:lnTo>
                    <a:lnTo>
                      <a:pt x="366" y="3"/>
                    </a:lnTo>
                    <a:lnTo>
                      <a:pt x="360" y="4"/>
                    </a:lnTo>
                    <a:lnTo>
                      <a:pt x="349" y="4"/>
                    </a:lnTo>
                    <a:lnTo>
                      <a:pt x="345" y="6"/>
                    </a:lnTo>
                    <a:lnTo>
                      <a:pt x="339" y="6"/>
                    </a:lnTo>
                    <a:lnTo>
                      <a:pt x="333" y="7"/>
                    </a:lnTo>
                    <a:lnTo>
                      <a:pt x="328" y="7"/>
                    </a:lnTo>
                    <a:lnTo>
                      <a:pt x="323" y="8"/>
                    </a:lnTo>
                    <a:lnTo>
                      <a:pt x="318" y="8"/>
                    </a:lnTo>
                    <a:lnTo>
                      <a:pt x="312" y="9"/>
                    </a:lnTo>
                    <a:lnTo>
                      <a:pt x="307" y="10"/>
                    </a:lnTo>
                    <a:lnTo>
                      <a:pt x="302" y="10"/>
                    </a:lnTo>
                    <a:lnTo>
                      <a:pt x="297" y="11"/>
                    </a:lnTo>
                    <a:lnTo>
                      <a:pt x="291" y="13"/>
                    </a:lnTo>
                    <a:lnTo>
                      <a:pt x="286" y="13"/>
                    </a:lnTo>
                    <a:lnTo>
                      <a:pt x="281" y="14"/>
                    </a:lnTo>
                    <a:lnTo>
                      <a:pt x="271" y="16"/>
                    </a:lnTo>
                    <a:lnTo>
                      <a:pt x="265" y="16"/>
                    </a:lnTo>
                    <a:lnTo>
                      <a:pt x="261" y="17"/>
                    </a:lnTo>
                    <a:lnTo>
                      <a:pt x="255" y="18"/>
                    </a:lnTo>
                    <a:lnTo>
                      <a:pt x="246" y="21"/>
                    </a:lnTo>
                    <a:lnTo>
                      <a:pt x="240" y="22"/>
                    </a:lnTo>
                    <a:lnTo>
                      <a:pt x="235" y="23"/>
                    </a:lnTo>
                    <a:lnTo>
                      <a:pt x="230" y="23"/>
                    </a:lnTo>
                    <a:lnTo>
                      <a:pt x="225" y="24"/>
                    </a:lnTo>
                    <a:lnTo>
                      <a:pt x="222" y="25"/>
                    </a:lnTo>
                    <a:lnTo>
                      <a:pt x="218" y="27"/>
                    </a:lnTo>
                    <a:lnTo>
                      <a:pt x="212" y="28"/>
                    </a:lnTo>
                    <a:lnTo>
                      <a:pt x="202" y="30"/>
                    </a:lnTo>
                    <a:lnTo>
                      <a:pt x="193" y="32"/>
                    </a:lnTo>
                    <a:lnTo>
                      <a:pt x="187" y="34"/>
                    </a:lnTo>
                    <a:lnTo>
                      <a:pt x="182" y="36"/>
                    </a:lnTo>
                    <a:lnTo>
                      <a:pt x="173" y="38"/>
                    </a:lnTo>
                    <a:lnTo>
                      <a:pt x="164" y="41"/>
                    </a:lnTo>
                    <a:lnTo>
                      <a:pt x="158" y="43"/>
                    </a:lnTo>
                    <a:lnTo>
                      <a:pt x="149" y="45"/>
                    </a:lnTo>
                    <a:lnTo>
                      <a:pt x="144" y="48"/>
                    </a:lnTo>
                    <a:lnTo>
                      <a:pt x="135" y="50"/>
                    </a:lnTo>
                    <a:lnTo>
                      <a:pt x="130" y="52"/>
                    </a:lnTo>
                    <a:lnTo>
                      <a:pt x="125" y="53"/>
                    </a:lnTo>
                    <a:lnTo>
                      <a:pt x="121" y="56"/>
                    </a:lnTo>
                    <a:lnTo>
                      <a:pt x="116" y="57"/>
                    </a:lnTo>
                    <a:lnTo>
                      <a:pt x="111" y="59"/>
                    </a:lnTo>
                    <a:lnTo>
                      <a:pt x="107" y="61"/>
                    </a:lnTo>
                    <a:lnTo>
                      <a:pt x="102" y="63"/>
                    </a:lnTo>
                    <a:lnTo>
                      <a:pt x="97" y="64"/>
                    </a:lnTo>
                    <a:lnTo>
                      <a:pt x="93" y="66"/>
                    </a:lnTo>
                    <a:lnTo>
                      <a:pt x="88" y="68"/>
                    </a:lnTo>
                    <a:lnTo>
                      <a:pt x="79" y="72"/>
                    </a:lnTo>
                    <a:lnTo>
                      <a:pt x="75" y="73"/>
                    </a:lnTo>
                    <a:lnTo>
                      <a:pt x="66" y="78"/>
                    </a:lnTo>
                    <a:lnTo>
                      <a:pt x="61" y="79"/>
                    </a:lnTo>
                    <a:lnTo>
                      <a:pt x="52" y="84"/>
                    </a:lnTo>
                    <a:lnTo>
                      <a:pt x="48" y="86"/>
                    </a:lnTo>
                    <a:lnTo>
                      <a:pt x="44" y="89"/>
                    </a:lnTo>
                    <a:lnTo>
                      <a:pt x="39" y="90"/>
                    </a:lnTo>
                    <a:lnTo>
                      <a:pt x="34" y="92"/>
                    </a:lnTo>
                    <a:lnTo>
                      <a:pt x="31" y="94"/>
                    </a:lnTo>
                    <a:lnTo>
                      <a:pt x="21" y="99"/>
                    </a:lnTo>
                    <a:lnTo>
                      <a:pt x="17" y="101"/>
                    </a:lnTo>
                    <a:lnTo>
                      <a:pt x="13" y="104"/>
                    </a:lnTo>
                    <a:lnTo>
                      <a:pt x="9" y="106"/>
                    </a:lnTo>
                    <a:lnTo>
                      <a:pt x="6" y="107"/>
                    </a:lnTo>
                    <a:lnTo>
                      <a:pt x="0" y="107"/>
                    </a:lnTo>
                    <a:lnTo>
                      <a:pt x="5" y="105"/>
                    </a:lnTo>
                    <a:lnTo>
                      <a:pt x="10" y="104"/>
                    </a:lnTo>
                    <a:lnTo>
                      <a:pt x="13" y="101"/>
                    </a:lnTo>
                    <a:lnTo>
                      <a:pt x="18" y="99"/>
                    </a:lnTo>
                    <a:lnTo>
                      <a:pt x="23" y="98"/>
                    </a:lnTo>
                    <a:lnTo>
                      <a:pt x="27" y="96"/>
                    </a:lnTo>
                    <a:lnTo>
                      <a:pt x="32" y="94"/>
                    </a:lnTo>
                    <a:lnTo>
                      <a:pt x="35" y="92"/>
                    </a:lnTo>
                    <a:lnTo>
                      <a:pt x="40" y="91"/>
                    </a:lnTo>
                    <a:lnTo>
                      <a:pt x="45" y="89"/>
                    </a:lnTo>
                    <a:lnTo>
                      <a:pt x="49" y="87"/>
                    </a:lnTo>
                    <a:lnTo>
                      <a:pt x="54" y="85"/>
                    </a:lnTo>
                    <a:lnTo>
                      <a:pt x="59" y="84"/>
                    </a:lnTo>
                    <a:lnTo>
                      <a:pt x="63" y="82"/>
                    </a:lnTo>
                    <a:lnTo>
                      <a:pt x="73" y="79"/>
                    </a:lnTo>
                    <a:lnTo>
                      <a:pt x="77" y="77"/>
                    </a:lnTo>
                    <a:lnTo>
                      <a:pt x="82" y="76"/>
                    </a:lnTo>
                    <a:lnTo>
                      <a:pt x="87" y="73"/>
                    </a:lnTo>
                    <a:lnTo>
                      <a:pt x="96" y="71"/>
                    </a:lnTo>
                    <a:lnTo>
                      <a:pt x="101" y="70"/>
                    </a:lnTo>
                    <a:lnTo>
                      <a:pt x="105" y="68"/>
                    </a:lnTo>
                    <a:lnTo>
                      <a:pt x="115" y="65"/>
                    </a:lnTo>
                    <a:lnTo>
                      <a:pt x="119" y="63"/>
                    </a:lnTo>
                    <a:lnTo>
                      <a:pt x="129" y="61"/>
                    </a:lnTo>
                    <a:lnTo>
                      <a:pt x="138" y="58"/>
                    </a:lnTo>
                    <a:lnTo>
                      <a:pt x="143" y="57"/>
                    </a:lnTo>
                    <a:lnTo>
                      <a:pt x="147" y="55"/>
                    </a:lnTo>
                    <a:lnTo>
                      <a:pt x="153" y="53"/>
                    </a:lnTo>
                    <a:lnTo>
                      <a:pt x="163" y="51"/>
                    </a:lnTo>
                    <a:lnTo>
                      <a:pt x="172" y="49"/>
                    </a:lnTo>
                    <a:lnTo>
                      <a:pt x="178" y="48"/>
                    </a:lnTo>
                    <a:lnTo>
                      <a:pt x="187" y="45"/>
                    </a:lnTo>
                    <a:lnTo>
                      <a:pt x="196" y="43"/>
                    </a:lnTo>
                    <a:lnTo>
                      <a:pt x="202" y="42"/>
                    </a:lnTo>
                    <a:lnTo>
                      <a:pt x="212" y="39"/>
                    </a:lnTo>
                    <a:lnTo>
                      <a:pt x="218" y="38"/>
                    </a:lnTo>
                    <a:lnTo>
                      <a:pt x="220" y="38"/>
                    </a:lnTo>
                    <a:lnTo>
                      <a:pt x="225" y="37"/>
                    </a:lnTo>
                    <a:lnTo>
                      <a:pt x="230" y="36"/>
                    </a:lnTo>
                    <a:lnTo>
                      <a:pt x="235" y="35"/>
                    </a:lnTo>
                    <a:lnTo>
                      <a:pt x="240" y="35"/>
                    </a:lnTo>
                    <a:lnTo>
                      <a:pt x="246" y="34"/>
                    </a:lnTo>
                    <a:lnTo>
                      <a:pt x="250" y="32"/>
                    </a:lnTo>
                    <a:lnTo>
                      <a:pt x="256" y="31"/>
                    </a:lnTo>
                    <a:lnTo>
                      <a:pt x="261" y="31"/>
                    </a:lnTo>
                    <a:lnTo>
                      <a:pt x="265" y="30"/>
                    </a:lnTo>
                    <a:lnTo>
                      <a:pt x="271" y="29"/>
                    </a:lnTo>
                    <a:lnTo>
                      <a:pt x="276" y="28"/>
                    </a:lnTo>
                    <a:lnTo>
                      <a:pt x="282" y="28"/>
                    </a:lnTo>
                    <a:lnTo>
                      <a:pt x="286" y="27"/>
                    </a:lnTo>
                    <a:lnTo>
                      <a:pt x="292" y="25"/>
                    </a:lnTo>
                    <a:lnTo>
                      <a:pt x="297" y="25"/>
                    </a:lnTo>
                    <a:lnTo>
                      <a:pt x="303" y="24"/>
                    </a:lnTo>
                    <a:lnTo>
                      <a:pt x="307" y="24"/>
                    </a:lnTo>
                    <a:lnTo>
                      <a:pt x="313" y="23"/>
                    </a:lnTo>
                    <a:lnTo>
                      <a:pt x="318" y="23"/>
                    </a:lnTo>
                    <a:lnTo>
                      <a:pt x="324" y="22"/>
                    </a:lnTo>
                    <a:lnTo>
                      <a:pt x="328" y="21"/>
                    </a:lnTo>
                    <a:lnTo>
                      <a:pt x="339" y="21"/>
                    </a:lnTo>
                    <a:lnTo>
                      <a:pt x="345" y="20"/>
                    </a:lnTo>
                    <a:lnTo>
                      <a:pt x="351" y="20"/>
                    </a:lnTo>
                    <a:lnTo>
                      <a:pt x="355" y="18"/>
                    </a:lnTo>
                    <a:lnTo>
                      <a:pt x="361" y="18"/>
                    </a:lnTo>
                    <a:lnTo>
                      <a:pt x="367" y="17"/>
                    </a:lnTo>
                    <a:lnTo>
                      <a:pt x="377" y="17"/>
                    </a:lnTo>
                    <a:lnTo>
                      <a:pt x="383" y="16"/>
                    </a:lnTo>
                    <a:lnTo>
                      <a:pt x="394" y="16"/>
                    </a:lnTo>
                    <a:lnTo>
                      <a:pt x="400" y="15"/>
                    </a:lnTo>
                    <a:lnTo>
                      <a:pt x="410" y="15"/>
                    </a:lnTo>
                    <a:lnTo>
                      <a:pt x="416" y="14"/>
                    </a:lnTo>
                    <a:lnTo>
                      <a:pt x="444" y="14"/>
                    </a:lnTo>
                    <a:lnTo>
                      <a:pt x="450" y="13"/>
                    </a:lnTo>
                    <a:lnTo>
                      <a:pt x="470" y="13"/>
                    </a:lnTo>
                    <a:lnTo>
                      <a:pt x="472"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8" name="AutoShape 30"/>
              <p:cNvSpPr>
                <a:spLocks/>
              </p:cNvSpPr>
              <p:nvPr/>
            </p:nvSpPr>
            <p:spPr bwMode="auto">
              <a:xfrm>
                <a:off x="4554" y="3363"/>
                <a:ext cx="155" cy="48"/>
              </a:xfrm>
              <a:custGeom>
                <a:avLst/>
                <a:gdLst>
                  <a:gd name="T0" fmla="*/ 1 w 465"/>
                  <a:gd name="T1" fmla="*/ 14 h 145"/>
                  <a:gd name="T2" fmla="*/ 3 w 465"/>
                  <a:gd name="T3" fmla="*/ 13 h 145"/>
                  <a:gd name="T4" fmla="*/ 6 w 465"/>
                  <a:gd name="T5" fmla="*/ 12 h 145"/>
                  <a:gd name="T6" fmla="*/ 8 w 465"/>
                  <a:gd name="T7" fmla="*/ 11 h 145"/>
                  <a:gd name="T8" fmla="*/ 11 w 465"/>
                  <a:gd name="T9" fmla="*/ 10 h 145"/>
                  <a:gd name="T10" fmla="*/ 12 w 465"/>
                  <a:gd name="T11" fmla="*/ 9 h 145"/>
                  <a:gd name="T12" fmla="*/ 14 w 465"/>
                  <a:gd name="T13" fmla="*/ 8 h 145"/>
                  <a:gd name="T14" fmla="*/ 15 w 465"/>
                  <a:gd name="T15" fmla="*/ 8 h 145"/>
                  <a:gd name="T16" fmla="*/ 18 w 465"/>
                  <a:gd name="T17" fmla="*/ 7 h 145"/>
                  <a:gd name="T18" fmla="*/ 19 w 465"/>
                  <a:gd name="T19" fmla="*/ 6 h 145"/>
                  <a:gd name="T20" fmla="*/ 21 w 465"/>
                  <a:gd name="T21" fmla="*/ 6 h 145"/>
                  <a:gd name="T22" fmla="*/ 23 w 465"/>
                  <a:gd name="T23" fmla="*/ 5 h 145"/>
                  <a:gd name="T24" fmla="*/ 25 w 465"/>
                  <a:gd name="T25" fmla="*/ 4 h 145"/>
                  <a:gd name="T26" fmla="*/ 27 w 465"/>
                  <a:gd name="T27" fmla="*/ 4 h 145"/>
                  <a:gd name="T28" fmla="*/ 29 w 465"/>
                  <a:gd name="T29" fmla="*/ 3 h 145"/>
                  <a:gd name="T30" fmla="*/ 32 w 465"/>
                  <a:gd name="T31" fmla="*/ 3 h 145"/>
                  <a:gd name="T32" fmla="*/ 34 w 465"/>
                  <a:gd name="T33" fmla="*/ 2 h 145"/>
                  <a:gd name="T34" fmla="*/ 36 w 465"/>
                  <a:gd name="T35" fmla="*/ 2 h 145"/>
                  <a:gd name="T36" fmla="*/ 38 w 465"/>
                  <a:gd name="T37" fmla="*/ 1 h 145"/>
                  <a:gd name="T38" fmla="*/ 39 w 465"/>
                  <a:gd name="T39" fmla="*/ 1 h 145"/>
                  <a:gd name="T40" fmla="*/ 42 w 465"/>
                  <a:gd name="T41" fmla="*/ 1 h 145"/>
                  <a:gd name="T42" fmla="*/ 44 w 465"/>
                  <a:gd name="T43" fmla="*/ 1 h 145"/>
                  <a:gd name="T44" fmla="*/ 46 w 465"/>
                  <a:gd name="T45" fmla="*/ 1 h 145"/>
                  <a:gd name="T46" fmla="*/ 51 w 465"/>
                  <a:gd name="T47" fmla="*/ 0 h 145"/>
                  <a:gd name="T48" fmla="*/ 51 w 465"/>
                  <a:gd name="T49" fmla="*/ 0 h 145"/>
                  <a:gd name="T50" fmla="*/ 49 w 465"/>
                  <a:gd name="T51" fmla="*/ 0 h 145"/>
                  <a:gd name="T52" fmla="*/ 47 w 465"/>
                  <a:gd name="T53" fmla="*/ 1 h 145"/>
                  <a:gd name="T54" fmla="*/ 46 w 465"/>
                  <a:gd name="T55" fmla="*/ 1 h 145"/>
                  <a:gd name="T56" fmla="*/ 43 w 465"/>
                  <a:gd name="T57" fmla="*/ 1 h 145"/>
                  <a:gd name="T58" fmla="*/ 41 w 465"/>
                  <a:gd name="T59" fmla="*/ 2 h 145"/>
                  <a:gd name="T60" fmla="*/ 39 w 465"/>
                  <a:gd name="T61" fmla="*/ 2 h 145"/>
                  <a:gd name="T62" fmla="*/ 37 w 465"/>
                  <a:gd name="T63" fmla="*/ 3 h 145"/>
                  <a:gd name="T64" fmla="*/ 34 w 465"/>
                  <a:gd name="T65" fmla="*/ 3 h 145"/>
                  <a:gd name="T66" fmla="*/ 32 w 465"/>
                  <a:gd name="T67" fmla="*/ 4 h 145"/>
                  <a:gd name="T68" fmla="*/ 30 w 465"/>
                  <a:gd name="T69" fmla="*/ 4 h 145"/>
                  <a:gd name="T70" fmla="*/ 28 w 465"/>
                  <a:gd name="T71" fmla="*/ 5 h 145"/>
                  <a:gd name="T72" fmla="*/ 26 w 465"/>
                  <a:gd name="T73" fmla="*/ 5 h 145"/>
                  <a:gd name="T74" fmla="*/ 25 w 465"/>
                  <a:gd name="T75" fmla="*/ 6 h 145"/>
                  <a:gd name="T76" fmla="*/ 23 w 465"/>
                  <a:gd name="T77" fmla="*/ 6 h 145"/>
                  <a:gd name="T78" fmla="*/ 22 w 465"/>
                  <a:gd name="T79" fmla="*/ 7 h 145"/>
                  <a:gd name="T80" fmla="*/ 20 w 465"/>
                  <a:gd name="T81" fmla="*/ 7 h 145"/>
                  <a:gd name="T82" fmla="*/ 18 w 465"/>
                  <a:gd name="T83" fmla="*/ 8 h 145"/>
                  <a:gd name="T84" fmla="*/ 16 w 465"/>
                  <a:gd name="T85" fmla="*/ 9 h 145"/>
                  <a:gd name="T86" fmla="*/ 13 w 465"/>
                  <a:gd name="T87" fmla="*/ 10 h 145"/>
                  <a:gd name="T88" fmla="*/ 11 w 465"/>
                  <a:gd name="T89" fmla="*/ 11 h 145"/>
                  <a:gd name="T90" fmla="*/ 8 w 465"/>
                  <a:gd name="T91" fmla="*/ 12 h 145"/>
                  <a:gd name="T92" fmla="*/ 6 w 465"/>
                  <a:gd name="T93" fmla="*/ 13 h 145"/>
                  <a:gd name="T94" fmla="*/ 5 w 465"/>
                  <a:gd name="T95" fmla="*/ 14 h 145"/>
                  <a:gd name="T96" fmla="*/ 2 w 465"/>
                  <a:gd name="T97" fmla="*/ 15 h 145"/>
                  <a:gd name="T98" fmla="*/ 1 w 465"/>
                  <a:gd name="T99" fmla="*/ 16 h 1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5"/>
                  <a:gd name="T151" fmla="*/ 0 h 145"/>
                  <a:gd name="T152" fmla="*/ 465 w 465"/>
                  <a:gd name="T153" fmla="*/ 145 h 1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5" h="145">
                    <a:moveTo>
                      <a:pt x="0" y="136"/>
                    </a:moveTo>
                    <a:lnTo>
                      <a:pt x="5" y="134"/>
                    </a:lnTo>
                    <a:lnTo>
                      <a:pt x="11" y="130"/>
                    </a:lnTo>
                    <a:lnTo>
                      <a:pt x="20" y="126"/>
                    </a:lnTo>
                    <a:lnTo>
                      <a:pt x="25" y="122"/>
                    </a:lnTo>
                    <a:lnTo>
                      <a:pt x="31" y="120"/>
                    </a:lnTo>
                    <a:lnTo>
                      <a:pt x="40" y="115"/>
                    </a:lnTo>
                    <a:lnTo>
                      <a:pt x="46" y="111"/>
                    </a:lnTo>
                    <a:lnTo>
                      <a:pt x="55" y="107"/>
                    </a:lnTo>
                    <a:lnTo>
                      <a:pt x="60" y="104"/>
                    </a:lnTo>
                    <a:lnTo>
                      <a:pt x="66" y="102"/>
                    </a:lnTo>
                    <a:lnTo>
                      <a:pt x="75" y="97"/>
                    </a:lnTo>
                    <a:lnTo>
                      <a:pt x="80" y="95"/>
                    </a:lnTo>
                    <a:lnTo>
                      <a:pt x="86" y="93"/>
                    </a:lnTo>
                    <a:lnTo>
                      <a:pt x="95" y="88"/>
                    </a:lnTo>
                    <a:lnTo>
                      <a:pt x="100" y="86"/>
                    </a:lnTo>
                    <a:lnTo>
                      <a:pt x="105" y="83"/>
                    </a:lnTo>
                    <a:lnTo>
                      <a:pt x="110" y="81"/>
                    </a:lnTo>
                    <a:lnTo>
                      <a:pt x="115" y="80"/>
                    </a:lnTo>
                    <a:lnTo>
                      <a:pt x="119" y="78"/>
                    </a:lnTo>
                    <a:lnTo>
                      <a:pt x="125" y="75"/>
                    </a:lnTo>
                    <a:lnTo>
                      <a:pt x="130" y="73"/>
                    </a:lnTo>
                    <a:lnTo>
                      <a:pt x="135" y="72"/>
                    </a:lnTo>
                    <a:lnTo>
                      <a:pt x="139" y="69"/>
                    </a:lnTo>
                    <a:lnTo>
                      <a:pt x="145" y="67"/>
                    </a:lnTo>
                    <a:lnTo>
                      <a:pt x="150" y="66"/>
                    </a:lnTo>
                    <a:lnTo>
                      <a:pt x="159" y="61"/>
                    </a:lnTo>
                    <a:lnTo>
                      <a:pt x="165" y="60"/>
                    </a:lnTo>
                    <a:lnTo>
                      <a:pt x="170" y="58"/>
                    </a:lnTo>
                    <a:lnTo>
                      <a:pt x="174" y="57"/>
                    </a:lnTo>
                    <a:lnTo>
                      <a:pt x="179" y="54"/>
                    </a:lnTo>
                    <a:lnTo>
                      <a:pt x="185" y="53"/>
                    </a:lnTo>
                    <a:lnTo>
                      <a:pt x="189" y="51"/>
                    </a:lnTo>
                    <a:lnTo>
                      <a:pt x="194" y="49"/>
                    </a:lnTo>
                    <a:lnTo>
                      <a:pt x="199" y="47"/>
                    </a:lnTo>
                    <a:lnTo>
                      <a:pt x="205" y="46"/>
                    </a:lnTo>
                    <a:lnTo>
                      <a:pt x="209" y="45"/>
                    </a:lnTo>
                    <a:lnTo>
                      <a:pt x="214" y="42"/>
                    </a:lnTo>
                    <a:lnTo>
                      <a:pt x="223" y="40"/>
                    </a:lnTo>
                    <a:lnTo>
                      <a:pt x="229" y="39"/>
                    </a:lnTo>
                    <a:lnTo>
                      <a:pt x="231" y="38"/>
                    </a:lnTo>
                    <a:lnTo>
                      <a:pt x="241" y="35"/>
                    </a:lnTo>
                    <a:lnTo>
                      <a:pt x="247" y="33"/>
                    </a:lnTo>
                    <a:lnTo>
                      <a:pt x="256" y="31"/>
                    </a:lnTo>
                    <a:lnTo>
                      <a:pt x="261" y="30"/>
                    </a:lnTo>
                    <a:lnTo>
                      <a:pt x="267" y="28"/>
                    </a:lnTo>
                    <a:lnTo>
                      <a:pt x="276" y="26"/>
                    </a:lnTo>
                    <a:lnTo>
                      <a:pt x="285" y="24"/>
                    </a:lnTo>
                    <a:lnTo>
                      <a:pt x="291" y="23"/>
                    </a:lnTo>
                    <a:lnTo>
                      <a:pt x="300" y="20"/>
                    </a:lnTo>
                    <a:lnTo>
                      <a:pt x="305" y="20"/>
                    </a:lnTo>
                    <a:lnTo>
                      <a:pt x="310" y="19"/>
                    </a:lnTo>
                    <a:lnTo>
                      <a:pt x="316" y="18"/>
                    </a:lnTo>
                    <a:lnTo>
                      <a:pt x="320" y="17"/>
                    </a:lnTo>
                    <a:lnTo>
                      <a:pt x="325" y="17"/>
                    </a:lnTo>
                    <a:lnTo>
                      <a:pt x="334" y="14"/>
                    </a:lnTo>
                    <a:lnTo>
                      <a:pt x="340" y="13"/>
                    </a:lnTo>
                    <a:lnTo>
                      <a:pt x="345" y="13"/>
                    </a:lnTo>
                    <a:lnTo>
                      <a:pt x="349" y="12"/>
                    </a:lnTo>
                    <a:lnTo>
                      <a:pt x="354" y="12"/>
                    </a:lnTo>
                    <a:lnTo>
                      <a:pt x="363" y="10"/>
                    </a:lnTo>
                    <a:lnTo>
                      <a:pt x="369" y="10"/>
                    </a:lnTo>
                    <a:lnTo>
                      <a:pt x="374" y="9"/>
                    </a:lnTo>
                    <a:lnTo>
                      <a:pt x="383" y="9"/>
                    </a:lnTo>
                    <a:lnTo>
                      <a:pt x="388" y="7"/>
                    </a:lnTo>
                    <a:lnTo>
                      <a:pt x="394" y="7"/>
                    </a:lnTo>
                    <a:lnTo>
                      <a:pt x="398" y="6"/>
                    </a:lnTo>
                    <a:lnTo>
                      <a:pt x="408" y="6"/>
                    </a:lnTo>
                    <a:lnTo>
                      <a:pt x="412" y="5"/>
                    </a:lnTo>
                    <a:lnTo>
                      <a:pt x="432" y="5"/>
                    </a:lnTo>
                    <a:lnTo>
                      <a:pt x="437" y="4"/>
                    </a:lnTo>
                    <a:lnTo>
                      <a:pt x="459" y="4"/>
                    </a:lnTo>
                    <a:lnTo>
                      <a:pt x="465" y="0"/>
                    </a:lnTo>
                    <a:lnTo>
                      <a:pt x="460" y="0"/>
                    </a:lnTo>
                    <a:lnTo>
                      <a:pt x="456" y="2"/>
                    </a:lnTo>
                    <a:lnTo>
                      <a:pt x="451" y="2"/>
                    </a:lnTo>
                    <a:lnTo>
                      <a:pt x="445" y="3"/>
                    </a:lnTo>
                    <a:lnTo>
                      <a:pt x="440" y="3"/>
                    </a:lnTo>
                    <a:lnTo>
                      <a:pt x="436" y="4"/>
                    </a:lnTo>
                    <a:lnTo>
                      <a:pt x="431" y="4"/>
                    </a:lnTo>
                    <a:lnTo>
                      <a:pt x="426" y="5"/>
                    </a:lnTo>
                    <a:lnTo>
                      <a:pt x="422" y="5"/>
                    </a:lnTo>
                    <a:lnTo>
                      <a:pt x="417" y="6"/>
                    </a:lnTo>
                    <a:lnTo>
                      <a:pt x="411" y="6"/>
                    </a:lnTo>
                    <a:lnTo>
                      <a:pt x="402" y="9"/>
                    </a:lnTo>
                    <a:lnTo>
                      <a:pt x="397" y="9"/>
                    </a:lnTo>
                    <a:lnTo>
                      <a:pt x="388" y="11"/>
                    </a:lnTo>
                    <a:lnTo>
                      <a:pt x="382" y="12"/>
                    </a:lnTo>
                    <a:lnTo>
                      <a:pt x="377" y="12"/>
                    </a:lnTo>
                    <a:lnTo>
                      <a:pt x="368" y="14"/>
                    </a:lnTo>
                    <a:lnTo>
                      <a:pt x="363" y="16"/>
                    </a:lnTo>
                    <a:lnTo>
                      <a:pt x="359" y="16"/>
                    </a:lnTo>
                    <a:lnTo>
                      <a:pt x="354" y="17"/>
                    </a:lnTo>
                    <a:lnTo>
                      <a:pt x="348" y="18"/>
                    </a:lnTo>
                    <a:lnTo>
                      <a:pt x="339" y="20"/>
                    </a:lnTo>
                    <a:lnTo>
                      <a:pt x="330" y="23"/>
                    </a:lnTo>
                    <a:lnTo>
                      <a:pt x="324" y="24"/>
                    </a:lnTo>
                    <a:lnTo>
                      <a:pt x="314" y="26"/>
                    </a:lnTo>
                    <a:lnTo>
                      <a:pt x="305" y="28"/>
                    </a:lnTo>
                    <a:lnTo>
                      <a:pt x="300" y="30"/>
                    </a:lnTo>
                    <a:lnTo>
                      <a:pt x="295" y="31"/>
                    </a:lnTo>
                    <a:lnTo>
                      <a:pt x="285" y="33"/>
                    </a:lnTo>
                    <a:lnTo>
                      <a:pt x="281" y="34"/>
                    </a:lnTo>
                    <a:lnTo>
                      <a:pt x="276" y="37"/>
                    </a:lnTo>
                    <a:lnTo>
                      <a:pt x="270" y="38"/>
                    </a:lnTo>
                    <a:lnTo>
                      <a:pt x="261" y="40"/>
                    </a:lnTo>
                    <a:lnTo>
                      <a:pt x="256" y="41"/>
                    </a:lnTo>
                    <a:lnTo>
                      <a:pt x="251" y="44"/>
                    </a:lnTo>
                    <a:lnTo>
                      <a:pt x="245" y="45"/>
                    </a:lnTo>
                    <a:lnTo>
                      <a:pt x="241" y="46"/>
                    </a:lnTo>
                    <a:lnTo>
                      <a:pt x="238" y="47"/>
                    </a:lnTo>
                    <a:lnTo>
                      <a:pt x="234" y="48"/>
                    </a:lnTo>
                    <a:lnTo>
                      <a:pt x="229" y="51"/>
                    </a:lnTo>
                    <a:lnTo>
                      <a:pt x="223" y="52"/>
                    </a:lnTo>
                    <a:lnTo>
                      <a:pt x="219" y="53"/>
                    </a:lnTo>
                    <a:lnTo>
                      <a:pt x="214" y="55"/>
                    </a:lnTo>
                    <a:lnTo>
                      <a:pt x="209" y="57"/>
                    </a:lnTo>
                    <a:lnTo>
                      <a:pt x="205" y="59"/>
                    </a:lnTo>
                    <a:lnTo>
                      <a:pt x="199" y="60"/>
                    </a:lnTo>
                    <a:lnTo>
                      <a:pt x="194" y="62"/>
                    </a:lnTo>
                    <a:lnTo>
                      <a:pt x="189" y="64"/>
                    </a:lnTo>
                    <a:lnTo>
                      <a:pt x="185" y="66"/>
                    </a:lnTo>
                    <a:lnTo>
                      <a:pt x="179" y="67"/>
                    </a:lnTo>
                    <a:lnTo>
                      <a:pt x="170" y="72"/>
                    </a:lnTo>
                    <a:lnTo>
                      <a:pt x="165" y="73"/>
                    </a:lnTo>
                    <a:lnTo>
                      <a:pt x="160" y="75"/>
                    </a:lnTo>
                    <a:lnTo>
                      <a:pt x="154" y="78"/>
                    </a:lnTo>
                    <a:lnTo>
                      <a:pt x="150" y="79"/>
                    </a:lnTo>
                    <a:lnTo>
                      <a:pt x="140" y="83"/>
                    </a:lnTo>
                    <a:lnTo>
                      <a:pt x="135" y="85"/>
                    </a:lnTo>
                    <a:lnTo>
                      <a:pt x="125" y="89"/>
                    </a:lnTo>
                    <a:lnTo>
                      <a:pt x="116" y="94"/>
                    </a:lnTo>
                    <a:lnTo>
                      <a:pt x="110" y="95"/>
                    </a:lnTo>
                    <a:lnTo>
                      <a:pt x="101" y="100"/>
                    </a:lnTo>
                    <a:lnTo>
                      <a:pt x="96" y="102"/>
                    </a:lnTo>
                    <a:lnTo>
                      <a:pt x="90" y="104"/>
                    </a:lnTo>
                    <a:lnTo>
                      <a:pt x="81" y="109"/>
                    </a:lnTo>
                    <a:lnTo>
                      <a:pt x="76" y="111"/>
                    </a:lnTo>
                    <a:lnTo>
                      <a:pt x="70" y="114"/>
                    </a:lnTo>
                    <a:lnTo>
                      <a:pt x="61" y="119"/>
                    </a:lnTo>
                    <a:lnTo>
                      <a:pt x="56" y="121"/>
                    </a:lnTo>
                    <a:lnTo>
                      <a:pt x="51" y="123"/>
                    </a:lnTo>
                    <a:lnTo>
                      <a:pt x="46" y="126"/>
                    </a:lnTo>
                    <a:lnTo>
                      <a:pt x="41" y="129"/>
                    </a:lnTo>
                    <a:lnTo>
                      <a:pt x="37" y="131"/>
                    </a:lnTo>
                    <a:lnTo>
                      <a:pt x="31" y="134"/>
                    </a:lnTo>
                    <a:lnTo>
                      <a:pt x="21" y="138"/>
                    </a:lnTo>
                    <a:lnTo>
                      <a:pt x="17" y="142"/>
                    </a:lnTo>
                    <a:lnTo>
                      <a:pt x="11" y="144"/>
                    </a:lnTo>
                    <a:lnTo>
                      <a:pt x="9" y="145"/>
                    </a:lnTo>
                    <a:lnTo>
                      <a:pt x="0" y="136"/>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39" name="AutoShape 31"/>
              <p:cNvSpPr>
                <a:spLocks/>
              </p:cNvSpPr>
              <p:nvPr/>
            </p:nvSpPr>
            <p:spPr bwMode="auto">
              <a:xfrm>
                <a:off x="4548" y="3420"/>
                <a:ext cx="181" cy="14"/>
              </a:xfrm>
              <a:custGeom>
                <a:avLst/>
                <a:gdLst>
                  <a:gd name="T0" fmla="*/ 1 w 544"/>
                  <a:gd name="T1" fmla="*/ 2 h 41"/>
                  <a:gd name="T2" fmla="*/ 4 w 544"/>
                  <a:gd name="T3" fmla="*/ 2 h 41"/>
                  <a:gd name="T4" fmla="*/ 7 w 544"/>
                  <a:gd name="T5" fmla="*/ 1 h 41"/>
                  <a:gd name="T6" fmla="*/ 9 w 544"/>
                  <a:gd name="T7" fmla="*/ 1 h 41"/>
                  <a:gd name="T8" fmla="*/ 12 w 544"/>
                  <a:gd name="T9" fmla="*/ 1 h 41"/>
                  <a:gd name="T10" fmla="*/ 14 w 544"/>
                  <a:gd name="T11" fmla="*/ 1 h 41"/>
                  <a:gd name="T12" fmla="*/ 16 w 544"/>
                  <a:gd name="T13" fmla="*/ 1 h 41"/>
                  <a:gd name="T14" fmla="*/ 19 w 544"/>
                  <a:gd name="T15" fmla="*/ 0 h 41"/>
                  <a:gd name="T16" fmla="*/ 25 w 544"/>
                  <a:gd name="T17" fmla="*/ 0 h 41"/>
                  <a:gd name="T18" fmla="*/ 28 w 544"/>
                  <a:gd name="T19" fmla="*/ 0 h 41"/>
                  <a:gd name="T20" fmla="*/ 35 w 544"/>
                  <a:gd name="T21" fmla="*/ 0 h 41"/>
                  <a:gd name="T22" fmla="*/ 37 w 544"/>
                  <a:gd name="T23" fmla="*/ 1 h 41"/>
                  <a:gd name="T24" fmla="*/ 39 w 544"/>
                  <a:gd name="T25" fmla="*/ 1 h 41"/>
                  <a:gd name="T26" fmla="*/ 41 w 544"/>
                  <a:gd name="T27" fmla="*/ 1 h 41"/>
                  <a:gd name="T28" fmla="*/ 43 w 544"/>
                  <a:gd name="T29" fmla="*/ 1 h 41"/>
                  <a:gd name="T30" fmla="*/ 45 w 544"/>
                  <a:gd name="T31" fmla="*/ 1 h 41"/>
                  <a:gd name="T32" fmla="*/ 48 w 544"/>
                  <a:gd name="T33" fmla="*/ 2 h 41"/>
                  <a:gd name="T34" fmla="*/ 50 w 544"/>
                  <a:gd name="T35" fmla="*/ 2 h 41"/>
                  <a:gd name="T36" fmla="*/ 53 w 544"/>
                  <a:gd name="T37" fmla="*/ 3 h 41"/>
                  <a:gd name="T38" fmla="*/ 55 w 544"/>
                  <a:gd name="T39" fmla="*/ 4 h 41"/>
                  <a:gd name="T40" fmla="*/ 57 w 544"/>
                  <a:gd name="T41" fmla="*/ 4 h 41"/>
                  <a:gd name="T42" fmla="*/ 60 w 544"/>
                  <a:gd name="T43" fmla="*/ 5 h 41"/>
                  <a:gd name="T44" fmla="*/ 59 w 544"/>
                  <a:gd name="T45" fmla="*/ 4 h 41"/>
                  <a:gd name="T46" fmla="*/ 57 w 544"/>
                  <a:gd name="T47" fmla="*/ 4 h 41"/>
                  <a:gd name="T48" fmla="*/ 55 w 544"/>
                  <a:gd name="T49" fmla="*/ 4 h 41"/>
                  <a:gd name="T50" fmla="*/ 53 w 544"/>
                  <a:gd name="T51" fmla="*/ 3 h 41"/>
                  <a:gd name="T52" fmla="*/ 51 w 544"/>
                  <a:gd name="T53" fmla="*/ 3 h 41"/>
                  <a:gd name="T54" fmla="*/ 49 w 544"/>
                  <a:gd name="T55" fmla="*/ 3 h 41"/>
                  <a:gd name="T56" fmla="*/ 46 w 544"/>
                  <a:gd name="T57" fmla="*/ 2 h 41"/>
                  <a:gd name="T58" fmla="*/ 44 w 544"/>
                  <a:gd name="T59" fmla="*/ 2 h 41"/>
                  <a:gd name="T60" fmla="*/ 42 w 544"/>
                  <a:gd name="T61" fmla="*/ 2 h 41"/>
                  <a:gd name="T62" fmla="*/ 38 w 544"/>
                  <a:gd name="T63" fmla="*/ 2 h 41"/>
                  <a:gd name="T64" fmla="*/ 34 w 544"/>
                  <a:gd name="T65" fmla="*/ 1 h 41"/>
                  <a:gd name="T66" fmla="*/ 23 w 544"/>
                  <a:gd name="T67" fmla="*/ 2 h 41"/>
                  <a:gd name="T68" fmla="*/ 19 w 544"/>
                  <a:gd name="T69" fmla="*/ 2 h 41"/>
                  <a:gd name="T70" fmla="*/ 17 w 544"/>
                  <a:gd name="T71" fmla="*/ 2 h 41"/>
                  <a:gd name="T72" fmla="*/ 14 w 544"/>
                  <a:gd name="T73" fmla="*/ 2 h 41"/>
                  <a:gd name="T74" fmla="*/ 12 w 544"/>
                  <a:gd name="T75" fmla="*/ 2 h 41"/>
                  <a:gd name="T76" fmla="*/ 9 w 544"/>
                  <a:gd name="T77" fmla="*/ 3 h 41"/>
                  <a:gd name="T78" fmla="*/ 6 w 544"/>
                  <a:gd name="T79" fmla="*/ 3 h 41"/>
                  <a:gd name="T80" fmla="*/ 4 w 544"/>
                  <a:gd name="T81" fmla="*/ 4 h 41"/>
                  <a:gd name="T82" fmla="*/ 1 w 544"/>
                  <a:gd name="T83" fmla="*/ 4 h 4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44"/>
                  <a:gd name="T127" fmla="*/ 0 h 41"/>
                  <a:gd name="T128" fmla="*/ 544 w 544"/>
                  <a:gd name="T129" fmla="*/ 41 h 4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44" h="41">
                    <a:moveTo>
                      <a:pt x="0" y="24"/>
                    </a:moveTo>
                    <a:lnTo>
                      <a:pt x="6" y="22"/>
                    </a:lnTo>
                    <a:lnTo>
                      <a:pt x="13" y="21"/>
                    </a:lnTo>
                    <a:lnTo>
                      <a:pt x="24" y="19"/>
                    </a:lnTo>
                    <a:lnTo>
                      <a:pt x="31" y="18"/>
                    </a:lnTo>
                    <a:lnTo>
                      <a:pt x="37" y="18"/>
                    </a:lnTo>
                    <a:lnTo>
                      <a:pt x="49" y="15"/>
                    </a:lnTo>
                    <a:lnTo>
                      <a:pt x="56" y="14"/>
                    </a:lnTo>
                    <a:lnTo>
                      <a:pt x="62" y="13"/>
                    </a:lnTo>
                    <a:lnTo>
                      <a:pt x="67" y="13"/>
                    </a:lnTo>
                    <a:lnTo>
                      <a:pt x="73" y="12"/>
                    </a:lnTo>
                    <a:lnTo>
                      <a:pt x="80" y="11"/>
                    </a:lnTo>
                    <a:lnTo>
                      <a:pt x="86" y="11"/>
                    </a:lnTo>
                    <a:lnTo>
                      <a:pt x="98" y="8"/>
                    </a:lnTo>
                    <a:lnTo>
                      <a:pt x="104" y="8"/>
                    </a:lnTo>
                    <a:lnTo>
                      <a:pt x="111" y="7"/>
                    </a:lnTo>
                    <a:lnTo>
                      <a:pt x="116" y="7"/>
                    </a:lnTo>
                    <a:lnTo>
                      <a:pt x="122" y="6"/>
                    </a:lnTo>
                    <a:lnTo>
                      <a:pt x="128" y="6"/>
                    </a:lnTo>
                    <a:lnTo>
                      <a:pt x="134" y="5"/>
                    </a:lnTo>
                    <a:lnTo>
                      <a:pt x="146" y="5"/>
                    </a:lnTo>
                    <a:lnTo>
                      <a:pt x="153" y="4"/>
                    </a:lnTo>
                    <a:lnTo>
                      <a:pt x="164" y="4"/>
                    </a:lnTo>
                    <a:lnTo>
                      <a:pt x="170" y="2"/>
                    </a:lnTo>
                    <a:lnTo>
                      <a:pt x="182" y="2"/>
                    </a:lnTo>
                    <a:lnTo>
                      <a:pt x="188" y="1"/>
                    </a:lnTo>
                    <a:lnTo>
                      <a:pt x="228" y="1"/>
                    </a:lnTo>
                    <a:lnTo>
                      <a:pt x="234" y="0"/>
                    </a:lnTo>
                    <a:lnTo>
                      <a:pt x="246" y="0"/>
                    </a:lnTo>
                    <a:lnTo>
                      <a:pt x="252" y="1"/>
                    </a:lnTo>
                    <a:lnTo>
                      <a:pt x="290" y="1"/>
                    </a:lnTo>
                    <a:lnTo>
                      <a:pt x="296" y="2"/>
                    </a:lnTo>
                    <a:lnTo>
                      <a:pt x="313" y="2"/>
                    </a:lnTo>
                    <a:lnTo>
                      <a:pt x="318" y="4"/>
                    </a:lnTo>
                    <a:lnTo>
                      <a:pt x="330" y="4"/>
                    </a:lnTo>
                    <a:lnTo>
                      <a:pt x="336" y="5"/>
                    </a:lnTo>
                    <a:lnTo>
                      <a:pt x="342" y="5"/>
                    </a:lnTo>
                    <a:lnTo>
                      <a:pt x="348" y="6"/>
                    </a:lnTo>
                    <a:lnTo>
                      <a:pt x="353" y="6"/>
                    </a:lnTo>
                    <a:lnTo>
                      <a:pt x="358" y="7"/>
                    </a:lnTo>
                    <a:lnTo>
                      <a:pt x="364" y="7"/>
                    </a:lnTo>
                    <a:lnTo>
                      <a:pt x="370" y="8"/>
                    </a:lnTo>
                    <a:lnTo>
                      <a:pt x="376" y="8"/>
                    </a:lnTo>
                    <a:lnTo>
                      <a:pt x="381" y="9"/>
                    </a:lnTo>
                    <a:lnTo>
                      <a:pt x="386" y="9"/>
                    </a:lnTo>
                    <a:lnTo>
                      <a:pt x="398" y="12"/>
                    </a:lnTo>
                    <a:lnTo>
                      <a:pt x="404" y="12"/>
                    </a:lnTo>
                    <a:lnTo>
                      <a:pt x="408" y="13"/>
                    </a:lnTo>
                    <a:lnTo>
                      <a:pt x="420" y="15"/>
                    </a:lnTo>
                    <a:lnTo>
                      <a:pt x="426" y="15"/>
                    </a:lnTo>
                    <a:lnTo>
                      <a:pt x="430" y="17"/>
                    </a:lnTo>
                    <a:lnTo>
                      <a:pt x="442" y="19"/>
                    </a:lnTo>
                    <a:lnTo>
                      <a:pt x="448" y="20"/>
                    </a:lnTo>
                    <a:lnTo>
                      <a:pt x="453" y="21"/>
                    </a:lnTo>
                    <a:lnTo>
                      <a:pt x="464" y="24"/>
                    </a:lnTo>
                    <a:lnTo>
                      <a:pt x="469" y="25"/>
                    </a:lnTo>
                    <a:lnTo>
                      <a:pt x="481" y="27"/>
                    </a:lnTo>
                    <a:lnTo>
                      <a:pt x="485" y="28"/>
                    </a:lnTo>
                    <a:lnTo>
                      <a:pt x="491" y="29"/>
                    </a:lnTo>
                    <a:lnTo>
                      <a:pt x="496" y="31"/>
                    </a:lnTo>
                    <a:lnTo>
                      <a:pt x="507" y="33"/>
                    </a:lnTo>
                    <a:lnTo>
                      <a:pt x="512" y="34"/>
                    </a:lnTo>
                    <a:lnTo>
                      <a:pt x="518" y="36"/>
                    </a:lnTo>
                    <a:lnTo>
                      <a:pt x="523" y="38"/>
                    </a:lnTo>
                    <a:lnTo>
                      <a:pt x="534" y="40"/>
                    </a:lnTo>
                    <a:lnTo>
                      <a:pt x="537" y="41"/>
                    </a:lnTo>
                    <a:lnTo>
                      <a:pt x="544" y="40"/>
                    </a:lnTo>
                    <a:lnTo>
                      <a:pt x="538" y="39"/>
                    </a:lnTo>
                    <a:lnTo>
                      <a:pt x="533" y="38"/>
                    </a:lnTo>
                    <a:lnTo>
                      <a:pt x="527" y="36"/>
                    </a:lnTo>
                    <a:lnTo>
                      <a:pt x="523" y="35"/>
                    </a:lnTo>
                    <a:lnTo>
                      <a:pt x="517" y="35"/>
                    </a:lnTo>
                    <a:lnTo>
                      <a:pt x="511" y="34"/>
                    </a:lnTo>
                    <a:lnTo>
                      <a:pt x="506" y="33"/>
                    </a:lnTo>
                    <a:lnTo>
                      <a:pt x="495" y="31"/>
                    </a:lnTo>
                    <a:lnTo>
                      <a:pt x="490" y="31"/>
                    </a:lnTo>
                    <a:lnTo>
                      <a:pt x="478" y="28"/>
                    </a:lnTo>
                    <a:lnTo>
                      <a:pt x="474" y="27"/>
                    </a:lnTo>
                    <a:lnTo>
                      <a:pt x="468" y="27"/>
                    </a:lnTo>
                    <a:lnTo>
                      <a:pt x="462" y="26"/>
                    </a:lnTo>
                    <a:lnTo>
                      <a:pt x="457" y="25"/>
                    </a:lnTo>
                    <a:lnTo>
                      <a:pt x="451" y="25"/>
                    </a:lnTo>
                    <a:lnTo>
                      <a:pt x="446" y="24"/>
                    </a:lnTo>
                    <a:lnTo>
                      <a:pt x="441" y="24"/>
                    </a:lnTo>
                    <a:lnTo>
                      <a:pt x="429" y="21"/>
                    </a:lnTo>
                    <a:lnTo>
                      <a:pt x="423" y="21"/>
                    </a:lnTo>
                    <a:lnTo>
                      <a:pt x="419" y="20"/>
                    </a:lnTo>
                    <a:lnTo>
                      <a:pt x="413" y="20"/>
                    </a:lnTo>
                    <a:lnTo>
                      <a:pt x="407" y="19"/>
                    </a:lnTo>
                    <a:lnTo>
                      <a:pt x="395" y="19"/>
                    </a:lnTo>
                    <a:lnTo>
                      <a:pt x="391" y="18"/>
                    </a:lnTo>
                    <a:lnTo>
                      <a:pt x="385" y="18"/>
                    </a:lnTo>
                    <a:lnTo>
                      <a:pt x="379" y="17"/>
                    </a:lnTo>
                    <a:lnTo>
                      <a:pt x="367" y="17"/>
                    </a:lnTo>
                    <a:lnTo>
                      <a:pt x="362" y="15"/>
                    </a:lnTo>
                    <a:lnTo>
                      <a:pt x="345" y="15"/>
                    </a:lnTo>
                    <a:lnTo>
                      <a:pt x="339" y="14"/>
                    </a:lnTo>
                    <a:lnTo>
                      <a:pt x="316" y="14"/>
                    </a:lnTo>
                    <a:lnTo>
                      <a:pt x="310" y="13"/>
                    </a:lnTo>
                    <a:lnTo>
                      <a:pt x="232" y="13"/>
                    </a:lnTo>
                    <a:lnTo>
                      <a:pt x="226" y="14"/>
                    </a:lnTo>
                    <a:lnTo>
                      <a:pt x="203" y="14"/>
                    </a:lnTo>
                    <a:lnTo>
                      <a:pt x="197" y="15"/>
                    </a:lnTo>
                    <a:lnTo>
                      <a:pt x="178" y="15"/>
                    </a:lnTo>
                    <a:lnTo>
                      <a:pt x="172" y="17"/>
                    </a:lnTo>
                    <a:lnTo>
                      <a:pt x="161" y="17"/>
                    </a:lnTo>
                    <a:lnTo>
                      <a:pt x="155" y="18"/>
                    </a:lnTo>
                    <a:lnTo>
                      <a:pt x="149" y="18"/>
                    </a:lnTo>
                    <a:lnTo>
                      <a:pt x="142" y="19"/>
                    </a:lnTo>
                    <a:lnTo>
                      <a:pt x="130" y="19"/>
                    </a:lnTo>
                    <a:lnTo>
                      <a:pt x="125" y="20"/>
                    </a:lnTo>
                    <a:lnTo>
                      <a:pt x="119" y="20"/>
                    </a:lnTo>
                    <a:lnTo>
                      <a:pt x="113" y="21"/>
                    </a:lnTo>
                    <a:lnTo>
                      <a:pt x="106" y="21"/>
                    </a:lnTo>
                    <a:lnTo>
                      <a:pt x="94" y="24"/>
                    </a:lnTo>
                    <a:lnTo>
                      <a:pt x="88" y="24"/>
                    </a:lnTo>
                    <a:lnTo>
                      <a:pt x="81" y="25"/>
                    </a:lnTo>
                    <a:lnTo>
                      <a:pt x="76" y="25"/>
                    </a:lnTo>
                    <a:lnTo>
                      <a:pt x="64" y="27"/>
                    </a:lnTo>
                    <a:lnTo>
                      <a:pt x="57" y="27"/>
                    </a:lnTo>
                    <a:lnTo>
                      <a:pt x="45" y="29"/>
                    </a:lnTo>
                    <a:lnTo>
                      <a:pt x="39" y="31"/>
                    </a:lnTo>
                    <a:lnTo>
                      <a:pt x="32" y="31"/>
                    </a:lnTo>
                    <a:lnTo>
                      <a:pt x="21" y="33"/>
                    </a:lnTo>
                    <a:lnTo>
                      <a:pt x="14" y="34"/>
                    </a:lnTo>
                    <a:lnTo>
                      <a:pt x="8" y="35"/>
                    </a:lnTo>
                    <a:lnTo>
                      <a:pt x="4" y="35"/>
                    </a:lnTo>
                    <a:lnTo>
                      <a:pt x="0" y="2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0" name="AutoShape 32"/>
              <p:cNvSpPr>
                <a:spLocks/>
              </p:cNvSpPr>
              <p:nvPr/>
            </p:nvSpPr>
            <p:spPr bwMode="auto">
              <a:xfrm>
                <a:off x="4553" y="3450"/>
                <a:ext cx="157" cy="36"/>
              </a:xfrm>
              <a:custGeom>
                <a:avLst/>
                <a:gdLst>
                  <a:gd name="T0" fmla="*/ 5 w 471"/>
                  <a:gd name="T1" fmla="*/ 0 h 109"/>
                  <a:gd name="T2" fmla="*/ 9 w 471"/>
                  <a:gd name="T3" fmla="*/ 0 h 109"/>
                  <a:gd name="T4" fmla="*/ 12 w 471"/>
                  <a:gd name="T5" fmla="*/ 1 h 109"/>
                  <a:gd name="T6" fmla="*/ 14 w 471"/>
                  <a:gd name="T7" fmla="*/ 1 h 109"/>
                  <a:gd name="T8" fmla="*/ 17 w 471"/>
                  <a:gd name="T9" fmla="*/ 1 h 109"/>
                  <a:gd name="T10" fmla="*/ 18 w 471"/>
                  <a:gd name="T11" fmla="*/ 1 h 109"/>
                  <a:gd name="T12" fmla="*/ 20 w 471"/>
                  <a:gd name="T13" fmla="*/ 1 h 109"/>
                  <a:gd name="T14" fmla="*/ 22 w 471"/>
                  <a:gd name="T15" fmla="*/ 2 h 109"/>
                  <a:gd name="T16" fmla="*/ 23 w 471"/>
                  <a:gd name="T17" fmla="*/ 2 h 109"/>
                  <a:gd name="T18" fmla="*/ 26 w 471"/>
                  <a:gd name="T19" fmla="*/ 3 h 109"/>
                  <a:gd name="T20" fmla="*/ 27 w 471"/>
                  <a:gd name="T21" fmla="*/ 3 h 109"/>
                  <a:gd name="T22" fmla="*/ 29 w 471"/>
                  <a:gd name="T23" fmla="*/ 3 h 109"/>
                  <a:gd name="T24" fmla="*/ 32 w 471"/>
                  <a:gd name="T25" fmla="*/ 4 h 109"/>
                  <a:gd name="T26" fmla="*/ 34 w 471"/>
                  <a:gd name="T27" fmla="*/ 5 h 109"/>
                  <a:gd name="T28" fmla="*/ 36 w 471"/>
                  <a:gd name="T29" fmla="*/ 5 h 109"/>
                  <a:gd name="T30" fmla="*/ 38 w 471"/>
                  <a:gd name="T31" fmla="*/ 6 h 109"/>
                  <a:gd name="T32" fmla="*/ 40 w 471"/>
                  <a:gd name="T33" fmla="*/ 7 h 109"/>
                  <a:gd name="T34" fmla="*/ 42 w 471"/>
                  <a:gd name="T35" fmla="*/ 7 h 109"/>
                  <a:gd name="T36" fmla="*/ 44 w 471"/>
                  <a:gd name="T37" fmla="*/ 8 h 109"/>
                  <a:gd name="T38" fmla="*/ 46 w 471"/>
                  <a:gd name="T39" fmla="*/ 9 h 109"/>
                  <a:gd name="T40" fmla="*/ 47 w 471"/>
                  <a:gd name="T41" fmla="*/ 10 h 109"/>
                  <a:gd name="T42" fmla="*/ 49 w 471"/>
                  <a:gd name="T43" fmla="*/ 10 h 109"/>
                  <a:gd name="T44" fmla="*/ 51 w 471"/>
                  <a:gd name="T45" fmla="*/ 11 h 109"/>
                  <a:gd name="T46" fmla="*/ 52 w 471"/>
                  <a:gd name="T47" fmla="*/ 12 h 109"/>
                  <a:gd name="T48" fmla="*/ 51 w 471"/>
                  <a:gd name="T49" fmla="*/ 11 h 109"/>
                  <a:gd name="T50" fmla="*/ 50 w 471"/>
                  <a:gd name="T51" fmla="*/ 11 h 109"/>
                  <a:gd name="T52" fmla="*/ 48 w 471"/>
                  <a:gd name="T53" fmla="*/ 10 h 109"/>
                  <a:gd name="T54" fmla="*/ 47 w 471"/>
                  <a:gd name="T55" fmla="*/ 10 h 109"/>
                  <a:gd name="T56" fmla="*/ 45 w 471"/>
                  <a:gd name="T57" fmla="*/ 9 h 109"/>
                  <a:gd name="T58" fmla="*/ 43 w 471"/>
                  <a:gd name="T59" fmla="*/ 8 h 109"/>
                  <a:gd name="T60" fmla="*/ 41 w 471"/>
                  <a:gd name="T61" fmla="*/ 8 h 109"/>
                  <a:gd name="T62" fmla="*/ 39 w 471"/>
                  <a:gd name="T63" fmla="*/ 7 h 109"/>
                  <a:gd name="T64" fmla="*/ 37 w 471"/>
                  <a:gd name="T65" fmla="*/ 6 h 109"/>
                  <a:gd name="T66" fmla="*/ 34 w 471"/>
                  <a:gd name="T67" fmla="*/ 6 h 109"/>
                  <a:gd name="T68" fmla="*/ 32 w 471"/>
                  <a:gd name="T69" fmla="*/ 5 h 109"/>
                  <a:gd name="T70" fmla="*/ 29 w 471"/>
                  <a:gd name="T71" fmla="*/ 4 h 109"/>
                  <a:gd name="T72" fmla="*/ 27 w 471"/>
                  <a:gd name="T73" fmla="*/ 4 h 109"/>
                  <a:gd name="T74" fmla="*/ 26 w 471"/>
                  <a:gd name="T75" fmla="*/ 4 h 109"/>
                  <a:gd name="T76" fmla="*/ 24 w 471"/>
                  <a:gd name="T77" fmla="*/ 4 h 109"/>
                  <a:gd name="T78" fmla="*/ 22 w 471"/>
                  <a:gd name="T79" fmla="*/ 3 h 109"/>
                  <a:gd name="T80" fmla="*/ 21 w 471"/>
                  <a:gd name="T81" fmla="*/ 3 h 109"/>
                  <a:gd name="T82" fmla="*/ 19 w 471"/>
                  <a:gd name="T83" fmla="*/ 3 h 109"/>
                  <a:gd name="T84" fmla="*/ 17 w 471"/>
                  <a:gd name="T85" fmla="*/ 3 h 109"/>
                  <a:gd name="T86" fmla="*/ 15 w 471"/>
                  <a:gd name="T87" fmla="*/ 2 h 109"/>
                  <a:gd name="T88" fmla="*/ 13 w 471"/>
                  <a:gd name="T89" fmla="*/ 2 h 109"/>
                  <a:gd name="T90" fmla="*/ 10 w 471"/>
                  <a:gd name="T91" fmla="*/ 2 h 109"/>
                  <a:gd name="T92" fmla="*/ 8 w 471"/>
                  <a:gd name="T93" fmla="*/ 2 h 109"/>
                  <a:gd name="T94" fmla="*/ 3 w 471"/>
                  <a:gd name="T95" fmla="*/ 2 h 109"/>
                  <a:gd name="T96" fmla="*/ 0 w 471"/>
                  <a:gd name="T97" fmla="*/ 0 h 1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1"/>
                  <a:gd name="T148" fmla="*/ 0 h 109"/>
                  <a:gd name="T149" fmla="*/ 471 w 471"/>
                  <a:gd name="T150" fmla="*/ 109 h 10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1" h="109">
                    <a:moveTo>
                      <a:pt x="0" y="0"/>
                    </a:moveTo>
                    <a:lnTo>
                      <a:pt x="39" y="0"/>
                    </a:lnTo>
                    <a:lnTo>
                      <a:pt x="45" y="1"/>
                    </a:lnTo>
                    <a:lnTo>
                      <a:pt x="67" y="1"/>
                    </a:lnTo>
                    <a:lnTo>
                      <a:pt x="73" y="2"/>
                    </a:lnTo>
                    <a:lnTo>
                      <a:pt x="84" y="2"/>
                    </a:lnTo>
                    <a:lnTo>
                      <a:pt x="90" y="4"/>
                    </a:lnTo>
                    <a:lnTo>
                      <a:pt x="100" y="4"/>
                    </a:lnTo>
                    <a:lnTo>
                      <a:pt x="106" y="5"/>
                    </a:lnTo>
                    <a:lnTo>
                      <a:pt x="112" y="5"/>
                    </a:lnTo>
                    <a:lnTo>
                      <a:pt x="116" y="6"/>
                    </a:lnTo>
                    <a:lnTo>
                      <a:pt x="127" y="6"/>
                    </a:lnTo>
                    <a:lnTo>
                      <a:pt x="139" y="8"/>
                    </a:lnTo>
                    <a:lnTo>
                      <a:pt x="143" y="8"/>
                    </a:lnTo>
                    <a:lnTo>
                      <a:pt x="149" y="9"/>
                    </a:lnTo>
                    <a:lnTo>
                      <a:pt x="154" y="9"/>
                    </a:lnTo>
                    <a:lnTo>
                      <a:pt x="160" y="11"/>
                    </a:lnTo>
                    <a:lnTo>
                      <a:pt x="164" y="11"/>
                    </a:lnTo>
                    <a:lnTo>
                      <a:pt x="170" y="12"/>
                    </a:lnTo>
                    <a:lnTo>
                      <a:pt x="175" y="13"/>
                    </a:lnTo>
                    <a:lnTo>
                      <a:pt x="181" y="13"/>
                    </a:lnTo>
                    <a:lnTo>
                      <a:pt x="185" y="14"/>
                    </a:lnTo>
                    <a:lnTo>
                      <a:pt x="191" y="15"/>
                    </a:lnTo>
                    <a:lnTo>
                      <a:pt x="196" y="16"/>
                    </a:lnTo>
                    <a:lnTo>
                      <a:pt x="200" y="16"/>
                    </a:lnTo>
                    <a:lnTo>
                      <a:pt x="206" y="18"/>
                    </a:lnTo>
                    <a:lnTo>
                      <a:pt x="211" y="19"/>
                    </a:lnTo>
                    <a:lnTo>
                      <a:pt x="217" y="20"/>
                    </a:lnTo>
                    <a:lnTo>
                      <a:pt x="226" y="22"/>
                    </a:lnTo>
                    <a:lnTo>
                      <a:pt x="232" y="23"/>
                    </a:lnTo>
                    <a:lnTo>
                      <a:pt x="237" y="25"/>
                    </a:lnTo>
                    <a:lnTo>
                      <a:pt x="241" y="25"/>
                    </a:lnTo>
                    <a:lnTo>
                      <a:pt x="247" y="26"/>
                    </a:lnTo>
                    <a:lnTo>
                      <a:pt x="249" y="27"/>
                    </a:lnTo>
                    <a:lnTo>
                      <a:pt x="254" y="28"/>
                    </a:lnTo>
                    <a:lnTo>
                      <a:pt x="260" y="29"/>
                    </a:lnTo>
                    <a:lnTo>
                      <a:pt x="269" y="32"/>
                    </a:lnTo>
                    <a:lnTo>
                      <a:pt x="279" y="34"/>
                    </a:lnTo>
                    <a:lnTo>
                      <a:pt x="285" y="36"/>
                    </a:lnTo>
                    <a:lnTo>
                      <a:pt x="294" y="39"/>
                    </a:lnTo>
                    <a:lnTo>
                      <a:pt x="303" y="41"/>
                    </a:lnTo>
                    <a:lnTo>
                      <a:pt x="308" y="43"/>
                    </a:lnTo>
                    <a:lnTo>
                      <a:pt x="314" y="44"/>
                    </a:lnTo>
                    <a:lnTo>
                      <a:pt x="323" y="47"/>
                    </a:lnTo>
                    <a:lnTo>
                      <a:pt x="328" y="49"/>
                    </a:lnTo>
                    <a:lnTo>
                      <a:pt x="337" y="52"/>
                    </a:lnTo>
                    <a:lnTo>
                      <a:pt x="342" y="54"/>
                    </a:lnTo>
                    <a:lnTo>
                      <a:pt x="346" y="55"/>
                    </a:lnTo>
                    <a:lnTo>
                      <a:pt x="351" y="57"/>
                    </a:lnTo>
                    <a:lnTo>
                      <a:pt x="356" y="59"/>
                    </a:lnTo>
                    <a:lnTo>
                      <a:pt x="360" y="61"/>
                    </a:lnTo>
                    <a:lnTo>
                      <a:pt x="365" y="62"/>
                    </a:lnTo>
                    <a:lnTo>
                      <a:pt x="370" y="64"/>
                    </a:lnTo>
                    <a:lnTo>
                      <a:pt x="374" y="66"/>
                    </a:lnTo>
                    <a:lnTo>
                      <a:pt x="379" y="68"/>
                    </a:lnTo>
                    <a:lnTo>
                      <a:pt x="384" y="69"/>
                    </a:lnTo>
                    <a:lnTo>
                      <a:pt x="393" y="74"/>
                    </a:lnTo>
                    <a:lnTo>
                      <a:pt x="397" y="75"/>
                    </a:lnTo>
                    <a:lnTo>
                      <a:pt x="406" y="80"/>
                    </a:lnTo>
                    <a:lnTo>
                      <a:pt x="411" y="82"/>
                    </a:lnTo>
                    <a:lnTo>
                      <a:pt x="415" y="83"/>
                    </a:lnTo>
                    <a:lnTo>
                      <a:pt x="420" y="85"/>
                    </a:lnTo>
                    <a:lnTo>
                      <a:pt x="423" y="88"/>
                    </a:lnTo>
                    <a:lnTo>
                      <a:pt x="428" y="90"/>
                    </a:lnTo>
                    <a:lnTo>
                      <a:pt x="433" y="91"/>
                    </a:lnTo>
                    <a:lnTo>
                      <a:pt x="437" y="94"/>
                    </a:lnTo>
                    <a:lnTo>
                      <a:pt x="441" y="96"/>
                    </a:lnTo>
                    <a:lnTo>
                      <a:pt x="450" y="101"/>
                    </a:lnTo>
                    <a:lnTo>
                      <a:pt x="455" y="103"/>
                    </a:lnTo>
                    <a:lnTo>
                      <a:pt x="458" y="105"/>
                    </a:lnTo>
                    <a:lnTo>
                      <a:pt x="463" y="108"/>
                    </a:lnTo>
                    <a:lnTo>
                      <a:pt x="465" y="109"/>
                    </a:lnTo>
                    <a:lnTo>
                      <a:pt x="471" y="108"/>
                    </a:lnTo>
                    <a:lnTo>
                      <a:pt x="467" y="105"/>
                    </a:lnTo>
                    <a:lnTo>
                      <a:pt x="462" y="104"/>
                    </a:lnTo>
                    <a:lnTo>
                      <a:pt x="458" y="102"/>
                    </a:lnTo>
                    <a:lnTo>
                      <a:pt x="454" y="99"/>
                    </a:lnTo>
                    <a:lnTo>
                      <a:pt x="449" y="98"/>
                    </a:lnTo>
                    <a:lnTo>
                      <a:pt x="444" y="96"/>
                    </a:lnTo>
                    <a:lnTo>
                      <a:pt x="440" y="95"/>
                    </a:lnTo>
                    <a:lnTo>
                      <a:pt x="436" y="92"/>
                    </a:lnTo>
                    <a:lnTo>
                      <a:pt x="432" y="91"/>
                    </a:lnTo>
                    <a:lnTo>
                      <a:pt x="427" y="89"/>
                    </a:lnTo>
                    <a:lnTo>
                      <a:pt x="422" y="88"/>
                    </a:lnTo>
                    <a:lnTo>
                      <a:pt x="418" y="85"/>
                    </a:lnTo>
                    <a:lnTo>
                      <a:pt x="413" y="84"/>
                    </a:lnTo>
                    <a:lnTo>
                      <a:pt x="408" y="82"/>
                    </a:lnTo>
                    <a:lnTo>
                      <a:pt x="399" y="80"/>
                    </a:lnTo>
                    <a:lnTo>
                      <a:pt x="394" y="77"/>
                    </a:lnTo>
                    <a:lnTo>
                      <a:pt x="390" y="76"/>
                    </a:lnTo>
                    <a:lnTo>
                      <a:pt x="385" y="74"/>
                    </a:lnTo>
                    <a:lnTo>
                      <a:pt x="376" y="71"/>
                    </a:lnTo>
                    <a:lnTo>
                      <a:pt x="371" y="70"/>
                    </a:lnTo>
                    <a:lnTo>
                      <a:pt x="366" y="68"/>
                    </a:lnTo>
                    <a:lnTo>
                      <a:pt x="357" y="66"/>
                    </a:lnTo>
                    <a:lnTo>
                      <a:pt x="352" y="63"/>
                    </a:lnTo>
                    <a:lnTo>
                      <a:pt x="343" y="61"/>
                    </a:lnTo>
                    <a:lnTo>
                      <a:pt x="334" y="59"/>
                    </a:lnTo>
                    <a:lnTo>
                      <a:pt x="329" y="57"/>
                    </a:lnTo>
                    <a:lnTo>
                      <a:pt x="324" y="55"/>
                    </a:lnTo>
                    <a:lnTo>
                      <a:pt x="318" y="54"/>
                    </a:lnTo>
                    <a:lnTo>
                      <a:pt x="309" y="52"/>
                    </a:lnTo>
                    <a:lnTo>
                      <a:pt x="300" y="49"/>
                    </a:lnTo>
                    <a:lnTo>
                      <a:pt x="294" y="48"/>
                    </a:lnTo>
                    <a:lnTo>
                      <a:pt x="285" y="46"/>
                    </a:lnTo>
                    <a:lnTo>
                      <a:pt x="275" y="43"/>
                    </a:lnTo>
                    <a:lnTo>
                      <a:pt x="269" y="42"/>
                    </a:lnTo>
                    <a:lnTo>
                      <a:pt x="260" y="40"/>
                    </a:lnTo>
                    <a:lnTo>
                      <a:pt x="254" y="39"/>
                    </a:lnTo>
                    <a:lnTo>
                      <a:pt x="252" y="39"/>
                    </a:lnTo>
                    <a:lnTo>
                      <a:pt x="247" y="37"/>
                    </a:lnTo>
                    <a:lnTo>
                      <a:pt x="241" y="36"/>
                    </a:lnTo>
                    <a:lnTo>
                      <a:pt x="237" y="35"/>
                    </a:lnTo>
                    <a:lnTo>
                      <a:pt x="232" y="35"/>
                    </a:lnTo>
                    <a:lnTo>
                      <a:pt x="226" y="34"/>
                    </a:lnTo>
                    <a:lnTo>
                      <a:pt x="221" y="33"/>
                    </a:lnTo>
                    <a:lnTo>
                      <a:pt x="216" y="32"/>
                    </a:lnTo>
                    <a:lnTo>
                      <a:pt x="211" y="32"/>
                    </a:lnTo>
                    <a:lnTo>
                      <a:pt x="206" y="30"/>
                    </a:lnTo>
                    <a:lnTo>
                      <a:pt x="200" y="29"/>
                    </a:lnTo>
                    <a:lnTo>
                      <a:pt x="196" y="28"/>
                    </a:lnTo>
                    <a:lnTo>
                      <a:pt x="190" y="28"/>
                    </a:lnTo>
                    <a:lnTo>
                      <a:pt x="185" y="27"/>
                    </a:lnTo>
                    <a:lnTo>
                      <a:pt x="179" y="26"/>
                    </a:lnTo>
                    <a:lnTo>
                      <a:pt x="175" y="26"/>
                    </a:lnTo>
                    <a:lnTo>
                      <a:pt x="169" y="25"/>
                    </a:lnTo>
                    <a:lnTo>
                      <a:pt x="164" y="25"/>
                    </a:lnTo>
                    <a:lnTo>
                      <a:pt x="158" y="23"/>
                    </a:lnTo>
                    <a:lnTo>
                      <a:pt x="154" y="23"/>
                    </a:lnTo>
                    <a:lnTo>
                      <a:pt x="148" y="22"/>
                    </a:lnTo>
                    <a:lnTo>
                      <a:pt x="143" y="21"/>
                    </a:lnTo>
                    <a:lnTo>
                      <a:pt x="133" y="21"/>
                    </a:lnTo>
                    <a:lnTo>
                      <a:pt x="127" y="20"/>
                    </a:lnTo>
                    <a:lnTo>
                      <a:pt x="121" y="20"/>
                    </a:lnTo>
                    <a:lnTo>
                      <a:pt x="116" y="19"/>
                    </a:lnTo>
                    <a:lnTo>
                      <a:pt x="111" y="19"/>
                    </a:lnTo>
                    <a:lnTo>
                      <a:pt x="105" y="18"/>
                    </a:lnTo>
                    <a:lnTo>
                      <a:pt x="94" y="18"/>
                    </a:lnTo>
                    <a:lnTo>
                      <a:pt x="88" y="16"/>
                    </a:lnTo>
                    <a:lnTo>
                      <a:pt x="78" y="16"/>
                    </a:lnTo>
                    <a:lnTo>
                      <a:pt x="72" y="15"/>
                    </a:lnTo>
                    <a:lnTo>
                      <a:pt x="62" y="15"/>
                    </a:lnTo>
                    <a:lnTo>
                      <a:pt x="56" y="14"/>
                    </a:lnTo>
                    <a:lnTo>
                      <a:pt x="28" y="14"/>
                    </a:lnTo>
                    <a:lnTo>
                      <a:pt x="22" y="13"/>
                    </a:lnTo>
                    <a:lnTo>
                      <a:pt x="2" y="13"/>
                    </a:lnTo>
                    <a:lnTo>
                      <a:pt x="0" y="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41" name="Oval 33"/>
              <p:cNvSpPr>
                <a:spLocks noChangeArrowheads="1"/>
              </p:cNvSpPr>
              <p:nvPr/>
            </p:nvSpPr>
            <p:spPr bwMode="auto">
              <a:xfrm>
                <a:off x="4537" y="3419"/>
                <a:ext cx="6" cy="7"/>
              </a:xfrm>
              <a:prstGeom prst="ellipse">
                <a:avLst/>
              </a:prstGeom>
              <a:solidFill>
                <a:srgbClr val="7F7F7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17417" name="Group 9"/>
            <p:cNvGrpSpPr>
              <a:grpSpLocks/>
            </p:cNvGrpSpPr>
            <p:nvPr/>
          </p:nvGrpSpPr>
          <p:grpSpPr bwMode="auto">
            <a:xfrm rot="-2683022">
              <a:off x="4272" y="3216"/>
              <a:ext cx="223" cy="110"/>
              <a:chOff x="3648" y="3456"/>
              <a:chExt cx="282" cy="140"/>
            </a:xfrm>
          </p:grpSpPr>
          <p:sp>
            <p:nvSpPr>
              <p:cNvPr id="17418" name="AutoShape 10"/>
              <p:cNvSpPr>
                <a:spLocks/>
              </p:cNvSpPr>
              <p:nvPr/>
            </p:nvSpPr>
            <p:spPr bwMode="auto">
              <a:xfrm>
                <a:off x="3648" y="3456"/>
                <a:ext cx="282" cy="140"/>
              </a:xfrm>
              <a:custGeom>
                <a:avLst/>
                <a:gdLst>
                  <a:gd name="T0" fmla="*/ 18 w 1128"/>
                  <a:gd name="T1" fmla="*/ 35 h 560"/>
                  <a:gd name="T2" fmla="*/ 21 w 1128"/>
                  <a:gd name="T3" fmla="*/ 34 h 560"/>
                  <a:gd name="T4" fmla="*/ 24 w 1128"/>
                  <a:gd name="T5" fmla="*/ 33 h 560"/>
                  <a:gd name="T6" fmla="*/ 27 w 1128"/>
                  <a:gd name="T7" fmla="*/ 32 h 560"/>
                  <a:gd name="T8" fmla="*/ 28 w 1128"/>
                  <a:gd name="T9" fmla="*/ 30 h 560"/>
                  <a:gd name="T10" fmla="*/ 28 w 1128"/>
                  <a:gd name="T11" fmla="*/ 30 h 560"/>
                  <a:gd name="T12" fmla="*/ 29 w 1128"/>
                  <a:gd name="T13" fmla="*/ 29 h 560"/>
                  <a:gd name="T14" fmla="*/ 35 w 1128"/>
                  <a:gd name="T15" fmla="*/ 15 h 560"/>
                  <a:gd name="T16" fmla="*/ 37 w 1128"/>
                  <a:gd name="T17" fmla="*/ 15 h 560"/>
                  <a:gd name="T18" fmla="*/ 38 w 1128"/>
                  <a:gd name="T19" fmla="*/ 18 h 560"/>
                  <a:gd name="T20" fmla="*/ 39 w 1128"/>
                  <a:gd name="T21" fmla="*/ 23 h 560"/>
                  <a:gd name="T22" fmla="*/ 40 w 1128"/>
                  <a:gd name="T23" fmla="*/ 28 h 560"/>
                  <a:gd name="T24" fmla="*/ 43 w 1128"/>
                  <a:gd name="T25" fmla="*/ 31 h 560"/>
                  <a:gd name="T26" fmla="*/ 47 w 1128"/>
                  <a:gd name="T27" fmla="*/ 34 h 560"/>
                  <a:gd name="T28" fmla="*/ 51 w 1128"/>
                  <a:gd name="T29" fmla="*/ 35 h 560"/>
                  <a:gd name="T30" fmla="*/ 55 w 1128"/>
                  <a:gd name="T31" fmla="*/ 34 h 560"/>
                  <a:gd name="T32" fmla="*/ 59 w 1128"/>
                  <a:gd name="T33" fmla="*/ 33 h 560"/>
                  <a:gd name="T34" fmla="*/ 62 w 1128"/>
                  <a:gd name="T35" fmla="*/ 31 h 560"/>
                  <a:gd name="T36" fmla="*/ 65 w 1128"/>
                  <a:gd name="T37" fmla="*/ 29 h 560"/>
                  <a:gd name="T38" fmla="*/ 68 w 1128"/>
                  <a:gd name="T39" fmla="*/ 26 h 560"/>
                  <a:gd name="T40" fmla="*/ 70 w 1128"/>
                  <a:gd name="T41" fmla="*/ 22 h 560"/>
                  <a:gd name="T42" fmla="*/ 71 w 1128"/>
                  <a:gd name="T43" fmla="*/ 18 h 560"/>
                  <a:gd name="T44" fmla="*/ 70 w 1128"/>
                  <a:gd name="T45" fmla="*/ 12 h 560"/>
                  <a:gd name="T46" fmla="*/ 69 w 1128"/>
                  <a:gd name="T47" fmla="*/ 9 h 560"/>
                  <a:gd name="T48" fmla="*/ 68 w 1128"/>
                  <a:gd name="T49" fmla="*/ 7 h 560"/>
                  <a:gd name="T50" fmla="*/ 67 w 1128"/>
                  <a:gd name="T51" fmla="*/ 6 h 560"/>
                  <a:gd name="T52" fmla="*/ 66 w 1128"/>
                  <a:gd name="T53" fmla="*/ 4 h 560"/>
                  <a:gd name="T54" fmla="*/ 64 w 1128"/>
                  <a:gd name="T55" fmla="*/ 3 h 560"/>
                  <a:gd name="T56" fmla="*/ 62 w 1128"/>
                  <a:gd name="T57" fmla="*/ 2 h 560"/>
                  <a:gd name="T58" fmla="*/ 59 w 1128"/>
                  <a:gd name="T59" fmla="*/ 1 h 560"/>
                  <a:gd name="T60" fmla="*/ 56 w 1128"/>
                  <a:gd name="T61" fmla="*/ 1 h 560"/>
                  <a:gd name="T62" fmla="*/ 53 w 1128"/>
                  <a:gd name="T63" fmla="*/ 1 h 560"/>
                  <a:gd name="T64" fmla="*/ 49 w 1128"/>
                  <a:gd name="T65" fmla="*/ 1 h 560"/>
                  <a:gd name="T66" fmla="*/ 46 w 1128"/>
                  <a:gd name="T67" fmla="*/ 2 h 560"/>
                  <a:gd name="T68" fmla="*/ 43 w 1128"/>
                  <a:gd name="T69" fmla="*/ 4 h 560"/>
                  <a:gd name="T70" fmla="*/ 41 w 1128"/>
                  <a:gd name="T71" fmla="*/ 7 h 560"/>
                  <a:gd name="T72" fmla="*/ 39 w 1128"/>
                  <a:gd name="T73" fmla="*/ 10 h 560"/>
                  <a:gd name="T74" fmla="*/ 36 w 1128"/>
                  <a:gd name="T75" fmla="*/ 11 h 560"/>
                  <a:gd name="T76" fmla="*/ 35 w 1128"/>
                  <a:gd name="T77" fmla="*/ 11 h 560"/>
                  <a:gd name="T78" fmla="*/ 33 w 1128"/>
                  <a:gd name="T79" fmla="*/ 9 h 560"/>
                  <a:gd name="T80" fmla="*/ 31 w 1128"/>
                  <a:gd name="T81" fmla="*/ 6 h 560"/>
                  <a:gd name="T82" fmla="*/ 29 w 1128"/>
                  <a:gd name="T83" fmla="*/ 4 h 560"/>
                  <a:gd name="T84" fmla="*/ 26 w 1128"/>
                  <a:gd name="T85" fmla="*/ 2 h 560"/>
                  <a:gd name="T86" fmla="*/ 24 w 1128"/>
                  <a:gd name="T87" fmla="*/ 1 h 560"/>
                  <a:gd name="T88" fmla="*/ 22 w 1128"/>
                  <a:gd name="T89" fmla="*/ 1 h 560"/>
                  <a:gd name="T90" fmla="*/ 21 w 1128"/>
                  <a:gd name="T91" fmla="*/ 1 h 560"/>
                  <a:gd name="T92" fmla="*/ 19 w 1128"/>
                  <a:gd name="T93" fmla="*/ 0 h 560"/>
                  <a:gd name="T94" fmla="*/ 18 w 1128"/>
                  <a:gd name="T95" fmla="*/ 0 h 560"/>
                  <a:gd name="T96" fmla="*/ 16 w 1128"/>
                  <a:gd name="T97" fmla="*/ 0 h 560"/>
                  <a:gd name="T98" fmla="*/ 15 w 1128"/>
                  <a:gd name="T99" fmla="*/ 1 h 560"/>
                  <a:gd name="T100" fmla="*/ 13 w 1128"/>
                  <a:gd name="T101" fmla="*/ 1 h 560"/>
                  <a:gd name="T102" fmla="*/ 12 w 1128"/>
                  <a:gd name="T103" fmla="*/ 1 h 560"/>
                  <a:gd name="T104" fmla="*/ 10 w 1128"/>
                  <a:gd name="T105" fmla="*/ 2 h 560"/>
                  <a:gd name="T106" fmla="*/ 9 w 1128"/>
                  <a:gd name="T107" fmla="*/ 3 h 560"/>
                  <a:gd name="T108" fmla="*/ 8 w 1128"/>
                  <a:gd name="T109" fmla="*/ 3 h 560"/>
                  <a:gd name="T110" fmla="*/ 6 w 1128"/>
                  <a:gd name="T111" fmla="*/ 6 h 560"/>
                  <a:gd name="T112" fmla="*/ 3 w 1128"/>
                  <a:gd name="T113" fmla="*/ 9 h 560"/>
                  <a:gd name="T114" fmla="*/ 1 w 1128"/>
                  <a:gd name="T115" fmla="*/ 13 h 560"/>
                  <a:gd name="T116" fmla="*/ 0 w 1128"/>
                  <a:gd name="T117" fmla="*/ 19 h 560"/>
                  <a:gd name="T118" fmla="*/ 1 w 1128"/>
                  <a:gd name="T119" fmla="*/ 24 h 560"/>
                  <a:gd name="T120" fmla="*/ 3 w 1128"/>
                  <a:gd name="T121" fmla="*/ 27 h 560"/>
                  <a:gd name="T122" fmla="*/ 15 w 1128"/>
                  <a:gd name="T123" fmla="*/ 35 h 5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28"/>
                  <a:gd name="T187" fmla="*/ 0 h 560"/>
                  <a:gd name="T188" fmla="*/ 1128 w 1128"/>
                  <a:gd name="T189" fmla="*/ 560 h 5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28" h="560">
                    <a:moveTo>
                      <a:pt x="237" y="560"/>
                    </a:moveTo>
                    <a:lnTo>
                      <a:pt x="244" y="560"/>
                    </a:lnTo>
                    <a:lnTo>
                      <a:pt x="249" y="559"/>
                    </a:lnTo>
                    <a:lnTo>
                      <a:pt x="256" y="559"/>
                    </a:lnTo>
                    <a:lnTo>
                      <a:pt x="263" y="559"/>
                    </a:lnTo>
                    <a:lnTo>
                      <a:pt x="269" y="558"/>
                    </a:lnTo>
                    <a:lnTo>
                      <a:pt x="276" y="557"/>
                    </a:lnTo>
                    <a:lnTo>
                      <a:pt x="283" y="557"/>
                    </a:lnTo>
                    <a:lnTo>
                      <a:pt x="289" y="556"/>
                    </a:lnTo>
                    <a:lnTo>
                      <a:pt x="296" y="554"/>
                    </a:lnTo>
                    <a:lnTo>
                      <a:pt x="302" y="554"/>
                    </a:lnTo>
                    <a:lnTo>
                      <a:pt x="309" y="553"/>
                    </a:lnTo>
                    <a:lnTo>
                      <a:pt x="316" y="552"/>
                    </a:lnTo>
                    <a:lnTo>
                      <a:pt x="321" y="551"/>
                    </a:lnTo>
                    <a:lnTo>
                      <a:pt x="328" y="549"/>
                    </a:lnTo>
                    <a:lnTo>
                      <a:pt x="334" y="548"/>
                    </a:lnTo>
                    <a:lnTo>
                      <a:pt x="341" y="547"/>
                    </a:lnTo>
                    <a:lnTo>
                      <a:pt x="347" y="545"/>
                    </a:lnTo>
                    <a:lnTo>
                      <a:pt x="353" y="543"/>
                    </a:lnTo>
                    <a:lnTo>
                      <a:pt x="360" y="541"/>
                    </a:lnTo>
                    <a:lnTo>
                      <a:pt x="365" y="539"/>
                    </a:lnTo>
                    <a:lnTo>
                      <a:pt x="372" y="537"/>
                    </a:lnTo>
                    <a:lnTo>
                      <a:pt x="377" y="535"/>
                    </a:lnTo>
                    <a:lnTo>
                      <a:pt x="384" y="532"/>
                    </a:lnTo>
                    <a:lnTo>
                      <a:pt x="390" y="530"/>
                    </a:lnTo>
                    <a:lnTo>
                      <a:pt x="395" y="528"/>
                    </a:lnTo>
                    <a:lnTo>
                      <a:pt x="401" y="525"/>
                    </a:lnTo>
                    <a:lnTo>
                      <a:pt x="407" y="522"/>
                    </a:lnTo>
                    <a:lnTo>
                      <a:pt x="413" y="519"/>
                    </a:lnTo>
                    <a:lnTo>
                      <a:pt x="418" y="516"/>
                    </a:lnTo>
                    <a:lnTo>
                      <a:pt x="424" y="512"/>
                    </a:lnTo>
                    <a:lnTo>
                      <a:pt x="428" y="509"/>
                    </a:lnTo>
                    <a:lnTo>
                      <a:pt x="434" y="505"/>
                    </a:lnTo>
                    <a:lnTo>
                      <a:pt x="436" y="502"/>
                    </a:lnTo>
                    <a:lnTo>
                      <a:pt x="439" y="500"/>
                    </a:lnTo>
                    <a:lnTo>
                      <a:pt x="441" y="498"/>
                    </a:lnTo>
                    <a:lnTo>
                      <a:pt x="444" y="496"/>
                    </a:lnTo>
                    <a:lnTo>
                      <a:pt x="445" y="495"/>
                    </a:lnTo>
                    <a:lnTo>
                      <a:pt x="447" y="492"/>
                    </a:lnTo>
                    <a:lnTo>
                      <a:pt x="448" y="490"/>
                    </a:lnTo>
                    <a:lnTo>
                      <a:pt x="450" y="489"/>
                    </a:lnTo>
                    <a:lnTo>
                      <a:pt x="451" y="487"/>
                    </a:lnTo>
                    <a:lnTo>
                      <a:pt x="453" y="486"/>
                    </a:lnTo>
                    <a:lnTo>
                      <a:pt x="454" y="484"/>
                    </a:lnTo>
                    <a:lnTo>
                      <a:pt x="455" y="483"/>
                    </a:lnTo>
                    <a:lnTo>
                      <a:pt x="455" y="480"/>
                    </a:lnTo>
                    <a:lnTo>
                      <a:pt x="456" y="478"/>
                    </a:lnTo>
                    <a:lnTo>
                      <a:pt x="456" y="476"/>
                    </a:lnTo>
                    <a:lnTo>
                      <a:pt x="456" y="475"/>
                    </a:lnTo>
                    <a:lnTo>
                      <a:pt x="458" y="473"/>
                    </a:lnTo>
                    <a:lnTo>
                      <a:pt x="460" y="471"/>
                    </a:lnTo>
                    <a:lnTo>
                      <a:pt x="462" y="470"/>
                    </a:lnTo>
                    <a:lnTo>
                      <a:pt x="464" y="468"/>
                    </a:lnTo>
                    <a:lnTo>
                      <a:pt x="466" y="467"/>
                    </a:lnTo>
                    <a:lnTo>
                      <a:pt x="468" y="466"/>
                    </a:lnTo>
                    <a:lnTo>
                      <a:pt x="470" y="465"/>
                    </a:lnTo>
                    <a:lnTo>
                      <a:pt x="472" y="463"/>
                    </a:lnTo>
                    <a:lnTo>
                      <a:pt x="542" y="332"/>
                    </a:lnTo>
                    <a:lnTo>
                      <a:pt x="552" y="246"/>
                    </a:lnTo>
                    <a:lnTo>
                      <a:pt x="554" y="243"/>
                    </a:lnTo>
                    <a:lnTo>
                      <a:pt x="557" y="242"/>
                    </a:lnTo>
                    <a:lnTo>
                      <a:pt x="561" y="240"/>
                    </a:lnTo>
                    <a:lnTo>
                      <a:pt x="564" y="239"/>
                    </a:lnTo>
                    <a:lnTo>
                      <a:pt x="567" y="237"/>
                    </a:lnTo>
                    <a:lnTo>
                      <a:pt x="572" y="236"/>
                    </a:lnTo>
                    <a:lnTo>
                      <a:pt x="575" y="236"/>
                    </a:lnTo>
                    <a:lnTo>
                      <a:pt x="579" y="235"/>
                    </a:lnTo>
                    <a:lnTo>
                      <a:pt x="584" y="235"/>
                    </a:lnTo>
                    <a:lnTo>
                      <a:pt x="588" y="235"/>
                    </a:lnTo>
                    <a:lnTo>
                      <a:pt x="593" y="235"/>
                    </a:lnTo>
                    <a:lnTo>
                      <a:pt x="596" y="236"/>
                    </a:lnTo>
                    <a:lnTo>
                      <a:pt x="600" y="236"/>
                    </a:lnTo>
                    <a:lnTo>
                      <a:pt x="604" y="237"/>
                    </a:lnTo>
                    <a:lnTo>
                      <a:pt x="608" y="238"/>
                    </a:lnTo>
                    <a:lnTo>
                      <a:pt x="611" y="239"/>
                    </a:lnTo>
                    <a:lnTo>
                      <a:pt x="611" y="249"/>
                    </a:lnTo>
                    <a:lnTo>
                      <a:pt x="613" y="259"/>
                    </a:lnTo>
                    <a:lnTo>
                      <a:pt x="613" y="269"/>
                    </a:lnTo>
                    <a:lnTo>
                      <a:pt x="614" y="278"/>
                    </a:lnTo>
                    <a:lnTo>
                      <a:pt x="615" y="288"/>
                    </a:lnTo>
                    <a:lnTo>
                      <a:pt x="615" y="298"/>
                    </a:lnTo>
                    <a:lnTo>
                      <a:pt x="616" y="308"/>
                    </a:lnTo>
                    <a:lnTo>
                      <a:pt x="617" y="318"/>
                    </a:lnTo>
                    <a:lnTo>
                      <a:pt x="618" y="328"/>
                    </a:lnTo>
                    <a:lnTo>
                      <a:pt x="620" y="338"/>
                    </a:lnTo>
                    <a:lnTo>
                      <a:pt x="621" y="348"/>
                    </a:lnTo>
                    <a:lnTo>
                      <a:pt x="624" y="357"/>
                    </a:lnTo>
                    <a:lnTo>
                      <a:pt x="626" y="367"/>
                    </a:lnTo>
                    <a:lnTo>
                      <a:pt x="628" y="377"/>
                    </a:lnTo>
                    <a:lnTo>
                      <a:pt x="630" y="387"/>
                    </a:lnTo>
                    <a:lnTo>
                      <a:pt x="632" y="396"/>
                    </a:lnTo>
                    <a:lnTo>
                      <a:pt x="636" y="406"/>
                    </a:lnTo>
                    <a:lnTo>
                      <a:pt x="639" y="415"/>
                    </a:lnTo>
                    <a:lnTo>
                      <a:pt x="642" y="425"/>
                    </a:lnTo>
                    <a:lnTo>
                      <a:pt x="646" y="434"/>
                    </a:lnTo>
                    <a:lnTo>
                      <a:pt x="650" y="443"/>
                    </a:lnTo>
                    <a:lnTo>
                      <a:pt x="655" y="450"/>
                    </a:lnTo>
                    <a:lnTo>
                      <a:pt x="659" y="459"/>
                    </a:lnTo>
                    <a:lnTo>
                      <a:pt x="664" y="467"/>
                    </a:lnTo>
                    <a:lnTo>
                      <a:pt x="670" y="475"/>
                    </a:lnTo>
                    <a:lnTo>
                      <a:pt x="675" y="483"/>
                    </a:lnTo>
                    <a:lnTo>
                      <a:pt x="682" y="490"/>
                    </a:lnTo>
                    <a:lnTo>
                      <a:pt x="689" y="497"/>
                    </a:lnTo>
                    <a:lnTo>
                      <a:pt x="695" y="504"/>
                    </a:lnTo>
                    <a:lnTo>
                      <a:pt x="703" y="510"/>
                    </a:lnTo>
                    <a:lnTo>
                      <a:pt x="711" y="516"/>
                    </a:lnTo>
                    <a:lnTo>
                      <a:pt x="720" y="521"/>
                    </a:lnTo>
                    <a:lnTo>
                      <a:pt x="726" y="526"/>
                    </a:lnTo>
                    <a:lnTo>
                      <a:pt x="734" y="529"/>
                    </a:lnTo>
                    <a:lnTo>
                      <a:pt x="741" y="532"/>
                    </a:lnTo>
                    <a:lnTo>
                      <a:pt x="748" y="536"/>
                    </a:lnTo>
                    <a:lnTo>
                      <a:pt x="755" y="539"/>
                    </a:lnTo>
                    <a:lnTo>
                      <a:pt x="763" y="541"/>
                    </a:lnTo>
                    <a:lnTo>
                      <a:pt x="770" y="543"/>
                    </a:lnTo>
                    <a:lnTo>
                      <a:pt x="778" y="546"/>
                    </a:lnTo>
                    <a:lnTo>
                      <a:pt x="786" y="548"/>
                    </a:lnTo>
                    <a:lnTo>
                      <a:pt x="794" y="549"/>
                    </a:lnTo>
                    <a:lnTo>
                      <a:pt x="801" y="550"/>
                    </a:lnTo>
                    <a:lnTo>
                      <a:pt x="809" y="551"/>
                    </a:lnTo>
                    <a:lnTo>
                      <a:pt x="818" y="551"/>
                    </a:lnTo>
                    <a:lnTo>
                      <a:pt x="826" y="551"/>
                    </a:lnTo>
                    <a:lnTo>
                      <a:pt x="833" y="552"/>
                    </a:lnTo>
                    <a:lnTo>
                      <a:pt x="842" y="551"/>
                    </a:lnTo>
                    <a:lnTo>
                      <a:pt x="850" y="551"/>
                    </a:lnTo>
                    <a:lnTo>
                      <a:pt x="858" y="550"/>
                    </a:lnTo>
                    <a:lnTo>
                      <a:pt x="865" y="550"/>
                    </a:lnTo>
                    <a:lnTo>
                      <a:pt x="874" y="549"/>
                    </a:lnTo>
                    <a:lnTo>
                      <a:pt x="882" y="547"/>
                    </a:lnTo>
                    <a:lnTo>
                      <a:pt x="890" y="546"/>
                    </a:lnTo>
                    <a:lnTo>
                      <a:pt x="897" y="545"/>
                    </a:lnTo>
                    <a:lnTo>
                      <a:pt x="905" y="542"/>
                    </a:lnTo>
                    <a:lnTo>
                      <a:pt x="913" y="540"/>
                    </a:lnTo>
                    <a:lnTo>
                      <a:pt x="921" y="538"/>
                    </a:lnTo>
                    <a:lnTo>
                      <a:pt x="928" y="536"/>
                    </a:lnTo>
                    <a:lnTo>
                      <a:pt x="936" y="532"/>
                    </a:lnTo>
                    <a:lnTo>
                      <a:pt x="944" y="530"/>
                    </a:lnTo>
                    <a:lnTo>
                      <a:pt x="950" y="527"/>
                    </a:lnTo>
                    <a:lnTo>
                      <a:pt x="958" y="525"/>
                    </a:lnTo>
                    <a:lnTo>
                      <a:pt x="965" y="521"/>
                    </a:lnTo>
                    <a:lnTo>
                      <a:pt x="971" y="518"/>
                    </a:lnTo>
                    <a:lnTo>
                      <a:pt x="978" y="515"/>
                    </a:lnTo>
                    <a:lnTo>
                      <a:pt x="985" y="510"/>
                    </a:lnTo>
                    <a:lnTo>
                      <a:pt x="991" y="506"/>
                    </a:lnTo>
                    <a:lnTo>
                      <a:pt x="998" y="502"/>
                    </a:lnTo>
                    <a:lnTo>
                      <a:pt x="1004" y="498"/>
                    </a:lnTo>
                    <a:lnTo>
                      <a:pt x="1010" y="492"/>
                    </a:lnTo>
                    <a:lnTo>
                      <a:pt x="1017" y="488"/>
                    </a:lnTo>
                    <a:lnTo>
                      <a:pt x="1022" y="483"/>
                    </a:lnTo>
                    <a:lnTo>
                      <a:pt x="1028" y="478"/>
                    </a:lnTo>
                    <a:lnTo>
                      <a:pt x="1034" y="473"/>
                    </a:lnTo>
                    <a:lnTo>
                      <a:pt x="1040" y="467"/>
                    </a:lnTo>
                    <a:lnTo>
                      <a:pt x="1045" y="462"/>
                    </a:lnTo>
                    <a:lnTo>
                      <a:pt x="1050" y="456"/>
                    </a:lnTo>
                    <a:lnTo>
                      <a:pt x="1055" y="450"/>
                    </a:lnTo>
                    <a:lnTo>
                      <a:pt x="1061" y="444"/>
                    </a:lnTo>
                    <a:lnTo>
                      <a:pt x="1065" y="438"/>
                    </a:lnTo>
                    <a:lnTo>
                      <a:pt x="1070" y="432"/>
                    </a:lnTo>
                    <a:lnTo>
                      <a:pt x="1075" y="425"/>
                    </a:lnTo>
                    <a:lnTo>
                      <a:pt x="1079" y="419"/>
                    </a:lnTo>
                    <a:lnTo>
                      <a:pt x="1084" y="413"/>
                    </a:lnTo>
                    <a:lnTo>
                      <a:pt x="1087" y="406"/>
                    </a:lnTo>
                    <a:lnTo>
                      <a:pt x="1092" y="400"/>
                    </a:lnTo>
                    <a:lnTo>
                      <a:pt x="1096" y="393"/>
                    </a:lnTo>
                    <a:lnTo>
                      <a:pt x="1099" y="386"/>
                    </a:lnTo>
                    <a:lnTo>
                      <a:pt x="1104" y="378"/>
                    </a:lnTo>
                    <a:lnTo>
                      <a:pt x="1107" y="372"/>
                    </a:lnTo>
                    <a:lnTo>
                      <a:pt x="1110" y="365"/>
                    </a:lnTo>
                    <a:lnTo>
                      <a:pt x="1114" y="357"/>
                    </a:lnTo>
                    <a:lnTo>
                      <a:pt x="1116" y="351"/>
                    </a:lnTo>
                    <a:lnTo>
                      <a:pt x="1119" y="344"/>
                    </a:lnTo>
                    <a:lnTo>
                      <a:pt x="1121" y="336"/>
                    </a:lnTo>
                    <a:lnTo>
                      <a:pt x="1124" y="325"/>
                    </a:lnTo>
                    <a:lnTo>
                      <a:pt x="1126" y="313"/>
                    </a:lnTo>
                    <a:lnTo>
                      <a:pt x="1127" y="302"/>
                    </a:lnTo>
                    <a:lnTo>
                      <a:pt x="1128" y="291"/>
                    </a:lnTo>
                    <a:lnTo>
                      <a:pt x="1128" y="280"/>
                    </a:lnTo>
                    <a:lnTo>
                      <a:pt x="1128" y="269"/>
                    </a:lnTo>
                    <a:lnTo>
                      <a:pt x="1127" y="258"/>
                    </a:lnTo>
                    <a:lnTo>
                      <a:pt x="1126" y="247"/>
                    </a:lnTo>
                    <a:lnTo>
                      <a:pt x="1125" y="236"/>
                    </a:lnTo>
                    <a:lnTo>
                      <a:pt x="1124" y="226"/>
                    </a:lnTo>
                    <a:lnTo>
                      <a:pt x="1121" y="215"/>
                    </a:lnTo>
                    <a:lnTo>
                      <a:pt x="1119" y="204"/>
                    </a:lnTo>
                    <a:lnTo>
                      <a:pt x="1117" y="193"/>
                    </a:lnTo>
                    <a:lnTo>
                      <a:pt x="1115" y="182"/>
                    </a:lnTo>
                    <a:lnTo>
                      <a:pt x="1113" y="170"/>
                    </a:lnTo>
                    <a:lnTo>
                      <a:pt x="1110" y="158"/>
                    </a:lnTo>
                    <a:lnTo>
                      <a:pt x="1108" y="155"/>
                    </a:lnTo>
                    <a:lnTo>
                      <a:pt x="1107" y="152"/>
                    </a:lnTo>
                    <a:lnTo>
                      <a:pt x="1105" y="148"/>
                    </a:lnTo>
                    <a:lnTo>
                      <a:pt x="1103" y="146"/>
                    </a:lnTo>
                    <a:lnTo>
                      <a:pt x="1100" y="143"/>
                    </a:lnTo>
                    <a:lnTo>
                      <a:pt x="1099" y="139"/>
                    </a:lnTo>
                    <a:lnTo>
                      <a:pt x="1097" y="136"/>
                    </a:lnTo>
                    <a:lnTo>
                      <a:pt x="1096" y="133"/>
                    </a:lnTo>
                    <a:lnTo>
                      <a:pt x="1094" y="131"/>
                    </a:lnTo>
                    <a:lnTo>
                      <a:pt x="1093" y="127"/>
                    </a:lnTo>
                    <a:lnTo>
                      <a:pt x="1090" y="124"/>
                    </a:lnTo>
                    <a:lnTo>
                      <a:pt x="1089" y="122"/>
                    </a:lnTo>
                    <a:lnTo>
                      <a:pt x="1088" y="118"/>
                    </a:lnTo>
                    <a:lnTo>
                      <a:pt x="1087" y="116"/>
                    </a:lnTo>
                    <a:lnTo>
                      <a:pt x="1085" y="113"/>
                    </a:lnTo>
                    <a:lnTo>
                      <a:pt x="1085" y="110"/>
                    </a:lnTo>
                    <a:lnTo>
                      <a:pt x="1083" y="107"/>
                    </a:lnTo>
                    <a:lnTo>
                      <a:pt x="1081" y="104"/>
                    </a:lnTo>
                    <a:lnTo>
                      <a:pt x="1078" y="101"/>
                    </a:lnTo>
                    <a:lnTo>
                      <a:pt x="1076" y="98"/>
                    </a:lnTo>
                    <a:lnTo>
                      <a:pt x="1074" y="95"/>
                    </a:lnTo>
                    <a:lnTo>
                      <a:pt x="1072" y="92"/>
                    </a:lnTo>
                    <a:lnTo>
                      <a:pt x="1070" y="90"/>
                    </a:lnTo>
                    <a:lnTo>
                      <a:pt x="1066" y="86"/>
                    </a:lnTo>
                    <a:lnTo>
                      <a:pt x="1064" y="84"/>
                    </a:lnTo>
                    <a:lnTo>
                      <a:pt x="1061" y="81"/>
                    </a:lnTo>
                    <a:lnTo>
                      <a:pt x="1058" y="79"/>
                    </a:lnTo>
                    <a:lnTo>
                      <a:pt x="1055" y="76"/>
                    </a:lnTo>
                    <a:lnTo>
                      <a:pt x="1052" y="73"/>
                    </a:lnTo>
                    <a:lnTo>
                      <a:pt x="1049" y="71"/>
                    </a:lnTo>
                    <a:lnTo>
                      <a:pt x="1045" y="69"/>
                    </a:lnTo>
                    <a:lnTo>
                      <a:pt x="1042" y="65"/>
                    </a:lnTo>
                    <a:lnTo>
                      <a:pt x="1040" y="63"/>
                    </a:lnTo>
                    <a:lnTo>
                      <a:pt x="1035" y="61"/>
                    </a:lnTo>
                    <a:lnTo>
                      <a:pt x="1032" y="59"/>
                    </a:lnTo>
                    <a:lnTo>
                      <a:pt x="1029" y="55"/>
                    </a:lnTo>
                    <a:lnTo>
                      <a:pt x="1025" y="53"/>
                    </a:lnTo>
                    <a:lnTo>
                      <a:pt x="1022" y="51"/>
                    </a:lnTo>
                    <a:lnTo>
                      <a:pt x="1019" y="49"/>
                    </a:lnTo>
                    <a:lnTo>
                      <a:pt x="1015" y="46"/>
                    </a:lnTo>
                    <a:lnTo>
                      <a:pt x="1011" y="44"/>
                    </a:lnTo>
                    <a:lnTo>
                      <a:pt x="1008" y="42"/>
                    </a:lnTo>
                    <a:lnTo>
                      <a:pt x="1004" y="41"/>
                    </a:lnTo>
                    <a:lnTo>
                      <a:pt x="1001" y="39"/>
                    </a:lnTo>
                    <a:lnTo>
                      <a:pt x="997" y="37"/>
                    </a:lnTo>
                    <a:lnTo>
                      <a:pt x="993" y="34"/>
                    </a:lnTo>
                    <a:lnTo>
                      <a:pt x="990" y="32"/>
                    </a:lnTo>
                    <a:lnTo>
                      <a:pt x="986" y="31"/>
                    </a:lnTo>
                    <a:lnTo>
                      <a:pt x="979" y="28"/>
                    </a:lnTo>
                    <a:lnTo>
                      <a:pt x="972" y="25"/>
                    </a:lnTo>
                    <a:lnTo>
                      <a:pt x="966" y="22"/>
                    </a:lnTo>
                    <a:lnTo>
                      <a:pt x="959" y="20"/>
                    </a:lnTo>
                    <a:lnTo>
                      <a:pt x="953" y="18"/>
                    </a:lnTo>
                    <a:lnTo>
                      <a:pt x="946" y="17"/>
                    </a:lnTo>
                    <a:lnTo>
                      <a:pt x="939" y="15"/>
                    </a:lnTo>
                    <a:lnTo>
                      <a:pt x="933" y="13"/>
                    </a:lnTo>
                    <a:lnTo>
                      <a:pt x="926" y="12"/>
                    </a:lnTo>
                    <a:lnTo>
                      <a:pt x="919" y="11"/>
                    </a:lnTo>
                    <a:lnTo>
                      <a:pt x="912" y="11"/>
                    </a:lnTo>
                    <a:lnTo>
                      <a:pt x="905" y="10"/>
                    </a:lnTo>
                    <a:lnTo>
                      <a:pt x="898" y="10"/>
                    </a:lnTo>
                    <a:lnTo>
                      <a:pt x="892" y="10"/>
                    </a:lnTo>
                    <a:lnTo>
                      <a:pt x="885" y="9"/>
                    </a:lnTo>
                    <a:lnTo>
                      <a:pt x="877" y="9"/>
                    </a:lnTo>
                    <a:lnTo>
                      <a:pt x="871" y="9"/>
                    </a:lnTo>
                    <a:lnTo>
                      <a:pt x="864" y="9"/>
                    </a:lnTo>
                    <a:lnTo>
                      <a:pt x="858" y="10"/>
                    </a:lnTo>
                    <a:lnTo>
                      <a:pt x="851" y="10"/>
                    </a:lnTo>
                    <a:lnTo>
                      <a:pt x="843" y="10"/>
                    </a:lnTo>
                    <a:lnTo>
                      <a:pt x="837" y="10"/>
                    </a:lnTo>
                    <a:lnTo>
                      <a:pt x="830" y="11"/>
                    </a:lnTo>
                    <a:lnTo>
                      <a:pt x="822" y="11"/>
                    </a:lnTo>
                    <a:lnTo>
                      <a:pt x="816" y="11"/>
                    </a:lnTo>
                    <a:lnTo>
                      <a:pt x="809" y="12"/>
                    </a:lnTo>
                    <a:lnTo>
                      <a:pt x="801" y="12"/>
                    </a:lnTo>
                    <a:lnTo>
                      <a:pt x="795" y="12"/>
                    </a:lnTo>
                    <a:lnTo>
                      <a:pt x="788" y="12"/>
                    </a:lnTo>
                    <a:lnTo>
                      <a:pt x="780" y="13"/>
                    </a:lnTo>
                    <a:lnTo>
                      <a:pt x="774" y="13"/>
                    </a:lnTo>
                    <a:lnTo>
                      <a:pt x="766" y="13"/>
                    </a:lnTo>
                    <a:lnTo>
                      <a:pt x="758" y="17"/>
                    </a:lnTo>
                    <a:lnTo>
                      <a:pt x="751" y="20"/>
                    </a:lnTo>
                    <a:lnTo>
                      <a:pt x="744" y="23"/>
                    </a:lnTo>
                    <a:lnTo>
                      <a:pt x="737" y="28"/>
                    </a:lnTo>
                    <a:lnTo>
                      <a:pt x="732" y="31"/>
                    </a:lnTo>
                    <a:lnTo>
                      <a:pt x="725" y="35"/>
                    </a:lnTo>
                    <a:lnTo>
                      <a:pt x="720" y="41"/>
                    </a:lnTo>
                    <a:lnTo>
                      <a:pt x="715" y="45"/>
                    </a:lnTo>
                    <a:lnTo>
                      <a:pt x="710" y="51"/>
                    </a:lnTo>
                    <a:lnTo>
                      <a:pt x="705" y="56"/>
                    </a:lnTo>
                    <a:lnTo>
                      <a:pt x="701" y="62"/>
                    </a:lnTo>
                    <a:lnTo>
                      <a:pt x="696" y="68"/>
                    </a:lnTo>
                    <a:lnTo>
                      <a:pt x="692" y="73"/>
                    </a:lnTo>
                    <a:lnTo>
                      <a:pt x="689" y="79"/>
                    </a:lnTo>
                    <a:lnTo>
                      <a:pt x="684" y="84"/>
                    </a:lnTo>
                    <a:lnTo>
                      <a:pt x="681" y="91"/>
                    </a:lnTo>
                    <a:lnTo>
                      <a:pt x="677" y="96"/>
                    </a:lnTo>
                    <a:lnTo>
                      <a:pt x="673" y="102"/>
                    </a:lnTo>
                    <a:lnTo>
                      <a:pt x="669" y="108"/>
                    </a:lnTo>
                    <a:lnTo>
                      <a:pt x="666" y="114"/>
                    </a:lnTo>
                    <a:lnTo>
                      <a:pt x="662" y="120"/>
                    </a:lnTo>
                    <a:lnTo>
                      <a:pt x="658" y="126"/>
                    </a:lnTo>
                    <a:lnTo>
                      <a:pt x="653" y="132"/>
                    </a:lnTo>
                    <a:lnTo>
                      <a:pt x="649" y="137"/>
                    </a:lnTo>
                    <a:lnTo>
                      <a:pt x="645" y="143"/>
                    </a:lnTo>
                    <a:lnTo>
                      <a:pt x="640" y="147"/>
                    </a:lnTo>
                    <a:lnTo>
                      <a:pt x="635" y="153"/>
                    </a:lnTo>
                    <a:lnTo>
                      <a:pt x="629" y="157"/>
                    </a:lnTo>
                    <a:lnTo>
                      <a:pt x="624" y="163"/>
                    </a:lnTo>
                    <a:lnTo>
                      <a:pt x="618" y="167"/>
                    </a:lnTo>
                    <a:lnTo>
                      <a:pt x="611" y="170"/>
                    </a:lnTo>
                    <a:lnTo>
                      <a:pt x="605" y="175"/>
                    </a:lnTo>
                    <a:lnTo>
                      <a:pt x="600" y="175"/>
                    </a:lnTo>
                    <a:lnTo>
                      <a:pt x="596" y="175"/>
                    </a:lnTo>
                    <a:lnTo>
                      <a:pt x="592" y="176"/>
                    </a:lnTo>
                    <a:lnTo>
                      <a:pt x="588" y="177"/>
                    </a:lnTo>
                    <a:lnTo>
                      <a:pt x="584" y="177"/>
                    </a:lnTo>
                    <a:lnTo>
                      <a:pt x="579" y="178"/>
                    </a:lnTo>
                    <a:lnTo>
                      <a:pt x="575" y="179"/>
                    </a:lnTo>
                    <a:lnTo>
                      <a:pt x="571" y="179"/>
                    </a:lnTo>
                    <a:lnTo>
                      <a:pt x="566" y="180"/>
                    </a:lnTo>
                    <a:lnTo>
                      <a:pt x="563" y="180"/>
                    </a:lnTo>
                    <a:lnTo>
                      <a:pt x="558" y="180"/>
                    </a:lnTo>
                    <a:lnTo>
                      <a:pt x="555" y="180"/>
                    </a:lnTo>
                    <a:lnTo>
                      <a:pt x="551" y="179"/>
                    </a:lnTo>
                    <a:lnTo>
                      <a:pt x="547" y="178"/>
                    </a:lnTo>
                    <a:lnTo>
                      <a:pt x="544" y="177"/>
                    </a:lnTo>
                    <a:lnTo>
                      <a:pt x="541" y="175"/>
                    </a:lnTo>
                    <a:lnTo>
                      <a:pt x="539" y="168"/>
                    </a:lnTo>
                    <a:lnTo>
                      <a:pt x="536" y="163"/>
                    </a:lnTo>
                    <a:lnTo>
                      <a:pt x="533" y="156"/>
                    </a:lnTo>
                    <a:lnTo>
                      <a:pt x="531" y="151"/>
                    </a:lnTo>
                    <a:lnTo>
                      <a:pt x="528" y="144"/>
                    </a:lnTo>
                    <a:lnTo>
                      <a:pt x="525" y="138"/>
                    </a:lnTo>
                    <a:lnTo>
                      <a:pt x="522" y="133"/>
                    </a:lnTo>
                    <a:lnTo>
                      <a:pt x="519" y="126"/>
                    </a:lnTo>
                    <a:lnTo>
                      <a:pt x="515" y="121"/>
                    </a:lnTo>
                    <a:lnTo>
                      <a:pt x="512" y="115"/>
                    </a:lnTo>
                    <a:lnTo>
                      <a:pt x="509" y="111"/>
                    </a:lnTo>
                    <a:lnTo>
                      <a:pt x="506" y="105"/>
                    </a:lnTo>
                    <a:lnTo>
                      <a:pt x="501" y="100"/>
                    </a:lnTo>
                    <a:lnTo>
                      <a:pt x="498" y="94"/>
                    </a:lnTo>
                    <a:lnTo>
                      <a:pt x="493" y="90"/>
                    </a:lnTo>
                    <a:lnTo>
                      <a:pt x="489" y="84"/>
                    </a:lnTo>
                    <a:lnTo>
                      <a:pt x="485" y="80"/>
                    </a:lnTo>
                    <a:lnTo>
                      <a:pt x="480" y="75"/>
                    </a:lnTo>
                    <a:lnTo>
                      <a:pt x="476" y="71"/>
                    </a:lnTo>
                    <a:lnTo>
                      <a:pt x="471" y="66"/>
                    </a:lnTo>
                    <a:lnTo>
                      <a:pt x="467" y="62"/>
                    </a:lnTo>
                    <a:lnTo>
                      <a:pt x="462" y="58"/>
                    </a:lnTo>
                    <a:lnTo>
                      <a:pt x="457" y="53"/>
                    </a:lnTo>
                    <a:lnTo>
                      <a:pt x="453" y="49"/>
                    </a:lnTo>
                    <a:lnTo>
                      <a:pt x="447" y="45"/>
                    </a:lnTo>
                    <a:lnTo>
                      <a:pt x="441" y="41"/>
                    </a:lnTo>
                    <a:lnTo>
                      <a:pt x="436" y="38"/>
                    </a:lnTo>
                    <a:lnTo>
                      <a:pt x="430" y="34"/>
                    </a:lnTo>
                    <a:lnTo>
                      <a:pt x="425" y="31"/>
                    </a:lnTo>
                    <a:lnTo>
                      <a:pt x="419" y="28"/>
                    </a:lnTo>
                    <a:lnTo>
                      <a:pt x="414" y="24"/>
                    </a:lnTo>
                    <a:lnTo>
                      <a:pt x="408" y="21"/>
                    </a:lnTo>
                    <a:lnTo>
                      <a:pt x="404" y="19"/>
                    </a:lnTo>
                    <a:lnTo>
                      <a:pt x="401" y="17"/>
                    </a:lnTo>
                    <a:lnTo>
                      <a:pt x="397" y="15"/>
                    </a:lnTo>
                    <a:lnTo>
                      <a:pt x="393" y="14"/>
                    </a:lnTo>
                    <a:lnTo>
                      <a:pt x="390" y="13"/>
                    </a:lnTo>
                    <a:lnTo>
                      <a:pt x="386" y="12"/>
                    </a:lnTo>
                    <a:lnTo>
                      <a:pt x="383" y="11"/>
                    </a:lnTo>
                    <a:lnTo>
                      <a:pt x="379" y="10"/>
                    </a:lnTo>
                    <a:lnTo>
                      <a:pt x="375" y="10"/>
                    </a:lnTo>
                    <a:lnTo>
                      <a:pt x="372" y="9"/>
                    </a:lnTo>
                    <a:lnTo>
                      <a:pt x="369" y="9"/>
                    </a:lnTo>
                    <a:lnTo>
                      <a:pt x="364" y="9"/>
                    </a:lnTo>
                    <a:lnTo>
                      <a:pt x="361" y="8"/>
                    </a:lnTo>
                    <a:lnTo>
                      <a:pt x="358" y="8"/>
                    </a:lnTo>
                    <a:lnTo>
                      <a:pt x="354" y="8"/>
                    </a:lnTo>
                    <a:lnTo>
                      <a:pt x="351" y="8"/>
                    </a:lnTo>
                    <a:lnTo>
                      <a:pt x="348" y="8"/>
                    </a:lnTo>
                    <a:lnTo>
                      <a:pt x="343" y="8"/>
                    </a:lnTo>
                    <a:lnTo>
                      <a:pt x="340" y="8"/>
                    </a:lnTo>
                    <a:lnTo>
                      <a:pt x="337" y="8"/>
                    </a:lnTo>
                    <a:lnTo>
                      <a:pt x="333" y="8"/>
                    </a:lnTo>
                    <a:lnTo>
                      <a:pt x="330" y="8"/>
                    </a:lnTo>
                    <a:lnTo>
                      <a:pt x="327" y="8"/>
                    </a:lnTo>
                    <a:lnTo>
                      <a:pt x="323" y="8"/>
                    </a:lnTo>
                    <a:lnTo>
                      <a:pt x="320" y="7"/>
                    </a:lnTo>
                    <a:lnTo>
                      <a:pt x="317" y="7"/>
                    </a:lnTo>
                    <a:lnTo>
                      <a:pt x="313" y="6"/>
                    </a:lnTo>
                    <a:lnTo>
                      <a:pt x="310" y="6"/>
                    </a:lnTo>
                    <a:lnTo>
                      <a:pt x="308" y="4"/>
                    </a:lnTo>
                    <a:lnTo>
                      <a:pt x="305" y="3"/>
                    </a:lnTo>
                    <a:lnTo>
                      <a:pt x="301" y="1"/>
                    </a:lnTo>
                    <a:lnTo>
                      <a:pt x="298" y="0"/>
                    </a:lnTo>
                    <a:lnTo>
                      <a:pt x="295" y="0"/>
                    </a:lnTo>
                    <a:lnTo>
                      <a:pt x="292" y="0"/>
                    </a:lnTo>
                    <a:lnTo>
                      <a:pt x="289" y="1"/>
                    </a:lnTo>
                    <a:lnTo>
                      <a:pt x="286" y="1"/>
                    </a:lnTo>
                    <a:lnTo>
                      <a:pt x="284" y="1"/>
                    </a:lnTo>
                    <a:lnTo>
                      <a:pt x="280" y="1"/>
                    </a:lnTo>
                    <a:lnTo>
                      <a:pt x="277" y="2"/>
                    </a:lnTo>
                    <a:lnTo>
                      <a:pt x="275" y="2"/>
                    </a:lnTo>
                    <a:lnTo>
                      <a:pt x="272" y="3"/>
                    </a:lnTo>
                    <a:lnTo>
                      <a:pt x="268" y="3"/>
                    </a:lnTo>
                    <a:lnTo>
                      <a:pt x="266" y="3"/>
                    </a:lnTo>
                    <a:lnTo>
                      <a:pt x="263" y="4"/>
                    </a:lnTo>
                    <a:lnTo>
                      <a:pt x="260" y="4"/>
                    </a:lnTo>
                    <a:lnTo>
                      <a:pt x="257" y="6"/>
                    </a:lnTo>
                    <a:lnTo>
                      <a:pt x="254" y="6"/>
                    </a:lnTo>
                    <a:lnTo>
                      <a:pt x="252" y="7"/>
                    </a:lnTo>
                    <a:lnTo>
                      <a:pt x="248" y="8"/>
                    </a:lnTo>
                    <a:lnTo>
                      <a:pt x="246" y="8"/>
                    </a:lnTo>
                    <a:lnTo>
                      <a:pt x="243" y="9"/>
                    </a:lnTo>
                    <a:lnTo>
                      <a:pt x="241" y="10"/>
                    </a:lnTo>
                    <a:lnTo>
                      <a:pt x="237" y="10"/>
                    </a:lnTo>
                    <a:lnTo>
                      <a:pt x="235" y="11"/>
                    </a:lnTo>
                    <a:lnTo>
                      <a:pt x="232" y="12"/>
                    </a:lnTo>
                    <a:lnTo>
                      <a:pt x="228" y="12"/>
                    </a:lnTo>
                    <a:lnTo>
                      <a:pt x="226" y="13"/>
                    </a:lnTo>
                    <a:lnTo>
                      <a:pt x="223" y="14"/>
                    </a:lnTo>
                    <a:lnTo>
                      <a:pt x="221" y="15"/>
                    </a:lnTo>
                    <a:lnTo>
                      <a:pt x="217" y="15"/>
                    </a:lnTo>
                    <a:lnTo>
                      <a:pt x="215" y="17"/>
                    </a:lnTo>
                    <a:lnTo>
                      <a:pt x="212" y="18"/>
                    </a:lnTo>
                    <a:lnTo>
                      <a:pt x="209" y="19"/>
                    </a:lnTo>
                    <a:lnTo>
                      <a:pt x="206" y="20"/>
                    </a:lnTo>
                    <a:lnTo>
                      <a:pt x="203" y="21"/>
                    </a:lnTo>
                    <a:lnTo>
                      <a:pt x="200" y="21"/>
                    </a:lnTo>
                    <a:lnTo>
                      <a:pt x="196" y="22"/>
                    </a:lnTo>
                    <a:lnTo>
                      <a:pt x="193" y="24"/>
                    </a:lnTo>
                    <a:lnTo>
                      <a:pt x="191" y="24"/>
                    </a:lnTo>
                    <a:lnTo>
                      <a:pt x="188" y="25"/>
                    </a:lnTo>
                    <a:lnTo>
                      <a:pt x="184" y="28"/>
                    </a:lnTo>
                    <a:lnTo>
                      <a:pt x="182" y="29"/>
                    </a:lnTo>
                    <a:lnTo>
                      <a:pt x="179" y="30"/>
                    </a:lnTo>
                    <a:lnTo>
                      <a:pt x="175" y="31"/>
                    </a:lnTo>
                    <a:lnTo>
                      <a:pt x="173" y="32"/>
                    </a:lnTo>
                    <a:lnTo>
                      <a:pt x="170" y="33"/>
                    </a:lnTo>
                    <a:lnTo>
                      <a:pt x="167" y="34"/>
                    </a:lnTo>
                    <a:lnTo>
                      <a:pt x="164" y="35"/>
                    </a:lnTo>
                    <a:lnTo>
                      <a:pt x="161" y="37"/>
                    </a:lnTo>
                    <a:lnTo>
                      <a:pt x="159" y="38"/>
                    </a:lnTo>
                    <a:lnTo>
                      <a:pt x="156" y="40"/>
                    </a:lnTo>
                    <a:lnTo>
                      <a:pt x="153" y="41"/>
                    </a:lnTo>
                    <a:lnTo>
                      <a:pt x="150" y="42"/>
                    </a:lnTo>
                    <a:lnTo>
                      <a:pt x="148" y="43"/>
                    </a:lnTo>
                    <a:lnTo>
                      <a:pt x="146" y="44"/>
                    </a:lnTo>
                    <a:lnTo>
                      <a:pt x="142" y="46"/>
                    </a:lnTo>
                    <a:lnTo>
                      <a:pt x="140" y="48"/>
                    </a:lnTo>
                    <a:lnTo>
                      <a:pt x="137" y="49"/>
                    </a:lnTo>
                    <a:lnTo>
                      <a:pt x="135" y="51"/>
                    </a:lnTo>
                    <a:lnTo>
                      <a:pt x="132" y="52"/>
                    </a:lnTo>
                    <a:lnTo>
                      <a:pt x="130" y="53"/>
                    </a:lnTo>
                    <a:lnTo>
                      <a:pt x="127" y="55"/>
                    </a:lnTo>
                    <a:lnTo>
                      <a:pt x="125" y="56"/>
                    </a:lnTo>
                    <a:lnTo>
                      <a:pt x="123" y="59"/>
                    </a:lnTo>
                    <a:lnTo>
                      <a:pt x="120" y="60"/>
                    </a:lnTo>
                    <a:lnTo>
                      <a:pt x="117" y="62"/>
                    </a:lnTo>
                    <a:lnTo>
                      <a:pt x="111" y="68"/>
                    </a:lnTo>
                    <a:lnTo>
                      <a:pt x="106" y="74"/>
                    </a:lnTo>
                    <a:lnTo>
                      <a:pt x="100" y="80"/>
                    </a:lnTo>
                    <a:lnTo>
                      <a:pt x="96" y="85"/>
                    </a:lnTo>
                    <a:lnTo>
                      <a:pt x="91" y="91"/>
                    </a:lnTo>
                    <a:lnTo>
                      <a:pt x="86" y="96"/>
                    </a:lnTo>
                    <a:lnTo>
                      <a:pt x="82" y="102"/>
                    </a:lnTo>
                    <a:lnTo>
                      <a:pt x="77" y="107"/>
                    </a:lnTo>
                    <a:lnTo>
                      <a:pt x="74" y="113"/>
                    </a:lnTo>
                    <a:lnTo>
                      <a:pt x="70" y="118"/>
                    </a:lnTo>
                    <a:lnTo>
                      <a:pt x="66" y="124"/>
                    </a:lnTo>
                    <a:lnTo>
                      <a:pt x="62" y="129"/>
                    </a:lnTo>
                    <a:lnTo>
                      <a:pt x="58" y="135"/>
                    </a:lnTo>
                    <a:lnTo>
                      <a:pt x="55" y="141"/>
                    </a:lnTo>
                    <a:lnTo>
                      <a:pt x="52" y="147"/>
                    </a:lnTo>
                    <a:lnTo>
                      <a:pt x="47" y="154"/>
                    </a:lnTo>
                    <a:lnTo>
                      <a:pt x="41" y="164"/>
                    </a:lnTo>
                    <a:lnTo>
                      <a:pt x="35" y="174"/>
                    </a:lnTo>
                    <a:lnTo>
                      <a:pt x="30" y="184"/>
                    </a:lnTo>
                    <a:lnTo>
                      <a:pt x="24" y="195"/>
                    </a:lnTo>
                    <a:lnTo>
                      <a:pt x="19" y="206"/>
                    </a:lnTo>
                    <a:lnTo>
                      <a:pt x="14" y="218"/>
                    </a:lnTo>
                    <a:lnTo>
                      <a:pt x="10" y="229"/>
                    </a:lnTo>
                    <a:lnTo>
                      <a:pt x="7" y="241"/>
                    </a:lnTo>
                    <a:lnTo>
                      <a:pt x="4" y="255"/>
                    </a:lnTo>
                    <a:lnTo>
                      <a:pt x="2" y="267"/>
                    </a:lnTo>
                    <a:lnTo>
                      <a:pt x="1" y="279"/>
                    </a:lnTo>
                    <a:lnTo>
                      <a:pt x="0" y="292"/>
                    </a:lnTo>
                    <a:lnTo>
                      <a:pt x="0" y="304"/>
                    </a:lnTo>
                    <a:lnTo>
                      <a:pt x="1" y="317"/>
                    </a:lnTo>
                    <a:lnTo>
                      <a:pt x="3" y="330"/>
                    </a:lnTo>
                    <a:lnTo>
                      <a:pt x="6" y="342"/>
                    </a:lnTo>
                    <a:lnTo>
                      <a:pt x="9" y="350"/>
                    </a:lnTo>
                    <a:lnTo>
                      <a:pt x="11" y="359"/>
                    </a:lnTo>
                    <a:lnTo>
                      <a:pt x="13" y="366"/>
                    </a:lnTo>
                    <a:lnTo>
                      <a:pt x="17" y="374"/>
                    </a:lnTo>
                    <a:lnTo>
                      <a:pt x="19" y="382"/>
                    </a:lnTo>
                    <a:lnTo>
                      <a:pt x="21" y="390"/>
                    </a:lnTo>
                    <a:lnTo>
                      <a:pt x="24" y="396"/>
                    </a:lnTo>
                    <a:lnTo>
                      <a:pt x="28" y="403"/>
                    </a:lnTo>
                    <a:lnTo>
                      <a:pt x="31" y="409"/>
                    </a:lnTo>
                    <a:lnTo>
                      <a:pt x="34" y="416"/>
                    </a:lnTo>
                    <a:lnTo>
                      <a:pt x="38" y="423"/>
                    </a:lnTo>
                    <a:lnTo>
                      <a:pt x="41" y="428"/>
                    </a:lnTo>
                    <a:lnTo>
                      <a:pt x="45" y="435"/>
                    </a:lnTo>
                    <a:lnTo>
                      <a:pt x="49" y="440"/>
                    </a:lnTo>
                    <a:lnTo>
                      <a:pt x="53" y="446"/>
                    </a:lnTo>
                    <a:lnTo>
                      <a:pt x="57" y="452"/>
                    </a:lnTo>
                    <a:lnTo>
                      <a:pt x="96" y="495"/>
                    </a:lnTo>
                    <a:lnTo>
                      <a:pt x="235" y="560"/>
                    </a:lnTo>
                    <a:lnTo>
                      <a:pt x="236" y="560"/>
                    </a:lnTo>
                    <a:lnTo>
                      <a:pt x="237" y="560"/>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19" name="AutoShape 11"/>
              <p:cNvSpPr>
                <a:spLocks/>
              </p:cNvSpPr>
              <p:nvPr/>
            </p:nvSpPr>
            <p:spPr bwMode="auto">
              <a:xfrm>
                <a:off x="3663" y="3470"/>
                <a:ext cx="105" cy="111"/>
              </a:xfrm>
              <a:custGeom>
                <a:avLst/>
                <a:gdLst>
                  <a:gd name="T0" fmla="*/ 14 w 417"/>
                  <a:gd name="T1" fmla="*/ 27 h 446"/>
                  <a:gd name="T2" fmla="*/ 16 w 417"/>
                  <a:gd name="T3" fmla="*/ 27 h 446"/>
                  <a:gd name="T4" fmla="*/ 18 w 417"/>
                  <a:gd name="T5" fmla="*/ 27 h 446"/>
                  <a:gd name="T6" fmla="*/ 19 w 417"/>
                  <a:gd name="T7" fmla="*/ 26 h 446"/>
                  <a:gd name="T8" fmla="*/ 21 w 417"/>
                  <a:gd name="T9" fmla="*/ 25 h 446"/>
                  <a:gd name="T10" fmla="*/ 22 w 417"/>
                  <a:gd name="T11" fmla="*/ 24 h 446"/>
                  <a:gd name="T12" fmla="*/ 23 w 417"/>
                  <a:gd name="T13" fmla="*/ 22 h 446"/>
                  <a:gd name="T14" fmla="*/ 24 w 417"/>
                  <a:gd name="T15" fmla="*/ 21 h 446"/>
                  <a:gd name="T16" fmla="*/ 26 w 417"/>
                  <a:gd name="T17" fmla="*/ 18 h 446"/>
                  <a:gd name="T18" fmla="*/ 26 w 417"/>
                  <a:gd name="T19" fmla="*/ 14 h 446"/>
                  <a:gd name="T20" fmla="*/ 26 w 417"/>
                  <a:gd name="T21" fmla="*/ 11 h 446"/>
                  <a:gd name="T22" fmla="*/ 26 w 417"/>
                  <a:gd name="T23" fmla="*/ 7 h 446"/>
                  <a:gd name="T24" fmla="*/ 25 w 417"/>
                  <a:gd name="T25" fmla="*/ 6 h 446"/>
                  <a:gd name="T26" fmla="*/ 25 w 417"/>
                  <a:gd name="T27" fmla="*/ 5 h 446"/>
                  <a:gd name="T28" fmla="*/ 24 w 417"/>
                  <a:gd name="T29" fmla="*/ 4 h 446"/>
                  <a:gd name="T30" fmla="*/ 24 w 417"/>
                  <a:gd name="T31" fmla="*/ 4 h 446"/>
                  <a:gd name="T32" fmla="*/ 20 w 417"/>
                  <a:gd name="T33" fmla="*/ 0 h 446"/>
                  <a:gd name="T34" fmla="*/ 18 w 417"/>
                  <a:gd name="T35" fmla="*/ 0 h 446"/>
                  <a:gd name="T36" fmla="*/ 16 w 417"/>
                  <a:gd name="T37" fmla="*/ 0 h 446"/>
                  <a:gd name="T38" fmla="*/ 14 w 417"/>
                  <a:gd name="T39" fmla="*/ 0 h 446"/>
                  <a:gd name="T40" fmla="*/ 12 w 417"/>
                  <a:gd name="T41" fmla="*/ 0 h 446"/>
                  <a:gd name="T42" fmla="*/ 10 w 417"/>
                  <a:gd name="T43" fmla="*/ 1 h 446"/>
                  <a:gd name="T44" fmla="*/ 8 w 417"/>
                  <a:gd name="T45" fmla="*/ 2 h 446"/>
                  <a:gd name="T46" fmla="*/ 6 w 417"/>
                  <a:gd name="T47" fmla="*/ 3 h 446"/>
                  <a:gd name="T48" fmla="*/ 5 w 417"/>
                  <a:gd name="T49" fmla="*/ 4 h 446"/>
                  <a:gd name="T50" fmla="*/ 4 w 417"/>
                  <a:gd name="T51" fmla="*/ 6 h 446"/>
                  <a:gd name="T52" fmla="*/ 2 w 417"/>
                  <a:gd name="T53" fmla="*/ 8 h 446"/>
                  <a:gd name="T54" fmla="*/ 2 w 417"/>
                  <a:gd name="T55" fmla="*/ 9 h 446"/>
                  <a:gd name="T56" fmla="*/ 1 w 417"/>
                  <a:gd name="T57" fmla="*/ 11 h 446"/>
                  <a:gd name="T58" fmla="*/ 0 w 417"/>
                  <a:gd name="T59" fmla="*/ 13 h 446"/>
                  <a:gd name="T60" fmla="*/ 0 w 417"/>
                  <a:gd name="T61" fmla="*/ 15 h 446"/>
                  <a:gd name="T62" fmla="*/ 0 w 417"/>
                  <a:gd name="T63" fmla="*/ 17 h 446"/>
                  <a:gd name="T64" fmla="*/ 1 w 417"/>
                  <a:gd name="T65" fmla="*/ 19 h 446"/>
                  <a:gd name="T66" fmla="*/ 1 w 417"/>
                  <a:gd name="T67" fmla="*/ 20 h 446"/>
                  <a:gd name="T68" fmla="*/ 2 w 417"/>
                  <a:gd name="T69" fmla="*/ 22 h 446"/>
                  <a:gd name="T70" fmla="*/ 3 w 417"/>
                  <a:gd name="T71" fmla="*/ 23 h 446"/>
                  <a:gd name="T72" fmla="*/ 4 w 417"/>
                  <a:gd name="T73" fmla="*/ 24 h 446"/>
                  <a:gd name="T74" fmla="*/ 5 w 417"/>
                  <a:gd name="T75" fmla="*/ 24 h 446"/>
                  <a:gd name="T76" fmla="*/ 6 w 417"/>
                  <a:gd name="T77" fmla="*/ 25 h 446"/>
                  <a:gd name="T78" fmla="*/ 7 w 417"/>
                  <a:gd name="T79" fmla="*/ 26 h 446"/>
                  <a:gd name="T80" fmla="*/ 8 w 417"/>
                  <a:gd name="T81" fmla="*/ 26 h 446"/>
                  <a:gd name="T82" fmla="*/ 9 w 417"/>
                  <a:gd name="T83" fmla="*/ 27 h 446"/>
                  <a:gd name="T84" fmla="*/ 10 w 417"/>
                  <a:gd name="T85" fmla="*/ 27 h 446"/>
                  <a:gd name="T86" fmla="*/ 11 w 417"/>
                  <a:gd name="T87" fmla="*/ 27 h 446"/>
                  <a:gd name="T88" fmla="*/ 12 w 417"/>
                  <a:gd name="T89" fmla="*/ 27 h 446"/>
                  <a:gd name="T90" fmla="*/ 12 w 417"/>
                  <a:gd name="T91" fmla="*/ 28 h 446"/>
                  <a:gd name="T92" fmla="*/ 12 w 417"/>
                  <a:gd name="T93" fmla="*/ 28 h 446"/>
                  <a:gd name="T94" fmla="*/ 12 w 417"/>
                  <a:gd name="T95" fmla="*/ 28 h 4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17"/>
                  <a:gd name="T145" fmla="*/ 0 h 446"/>
                  <a:gd name="T146" fmla="*/ 417 w 417"/>
                  <a:gd name="T147" fmla="*/ 446 h 4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17" h="446">
                    <a:moveTo>
                      <a:pt x="197" y="443"/>
                    </a:moveTo>
                    <a:lnTo>
                      <a:pt x="205" y="443"/>
                    </a:lnTo>
                    <a:lnTo>
                      <a:pt x="213" y="443"/>
                    </a:lnTo>
                    <a:lnTo>
                      <a:pt x="219" y="442"/>
                    </a:lnTo>
                    <a:lnTo>
                      <a:pt x="227" y="441"/>
                    </a:lnTo>
                    <a:lnTo>
                      <a:pt x="235" y="440"/>
                    </a:lnTo>
                    <a:lnTo>
                      <a:pt x="242" y="439"/>
                    </a:lnTo>
                    <a:lnTo>
                      <a:pt x="249" y="436"/>
                    </a:lnTo>
                    <a:lnTo>
                      <a:pt x="257" y="435"/>
                    </a:lnTo>
                    <a:lnTo>
                      <a:pt x="264" y="433"/>
                    </a:lnTo>
                    <a:lnTo>
                      <a:pt x="270" y="431"/>
                    </a:lnTo>
                    <a:lnTo>
                      <a:pt x="277" y="429"/>
                    </a:lnTo>
                    <a:lnTo>
                      <a:pt x="285" y="425"/>
                    </a:lnTo>
                    <a:lnTo>
                      <a:pt x="291" y="423"/>
                    </a:lnTo>
                    <a:lnTo>
                      <a:pt x="297" y="420"/>
                    </a:lnTo>
                    <a:lnTo>
                      <a:pt x="303" y="416"/>
                    </a:lnTo>
                    <a:lnTo>
                      <a:pt x="310" y="413"/>
                    </a:lnTo>
                    <a:lnTo>
                      <a:pt x="315" y="410"/>
                    </a:lnTo>
                    <a:lnTo>
                      <a:pt x="322" y="405"/>
                    </a:lnTo>
                    <a:lnTo>
                      <a:pt x="328" y="402"/>
                    </a:lnTo>
                    <a:lnTo>
                      <a:pt x="333" y="398"/>
                    </a:lnTo>
                    <a:lnTo>
                      <a:pt x="339" y="393"/>
                    </a:lnTo>
                    <a:lnTo>
                      <a:pt x="343" y="389"/>
                    </a:lnTo>
                    <a:lnTo>
                      <a:pt x="349" y="383"/>
                    </a:lnTo>
                    <a:lnTo>
                      <a:pt x="353" y="379"/>
                    </a:lnTo>
                    <a:lnTo>
                      <a:pt x="357" y="373"/>
                    </a:lnTo>
                    <a:lnTo>
                      <a:pt x="362" y="368"/>
                    </a:lnTo>
                    <a:lnTo>
                      <a:pt x="366" y="362"/>
                    </a:lnTo>
                    <a:lnTo>
                      <a:pt x="370" y="357"/>
                    </a:lnTo>
                    <a:lnTo>
                      <a:pt x="374" y="351"/>
                    </a:lnTo>
                    <a:lnTo>
                      <a:pt x="377" y="345"/>
                    </a:lnTo>
                    <a:lnTo>
                      <a:pt x="381" y="338"/>
                    </a:lnTo>
                    <a:lnTo>
                      <a:pt x="383" y="331"/>
                    </a:lnTo>
                    <a:lnTo>
                      <a:pt x="391" y="319"/>
                    </a:lnTo>
                    <a:lnTo>
                      <a:pt x="398" y="305"/>
                    </a:lnTo>
                    <a:lnTo>
                      <a:pt x="404" y="291"/>
                    </a:lnTo>
                    <a:lnTo>
                      <a:pt x="408" y="277"/>
                    </a:lnTo>
                    <a:lnTo>
                      <a:pt x="411" y="264"/>
                    </a:lnTo>
                    <a:lnTo>
                      <a:pt x="414" y="249"/>
                    </a:lnTo>
                    <a:lnTo>
                      <a:pt x="416" y="235"/>
                    </a:lnTo>
                    <a:lnTo>
                      <a:pt x="417" y="221"/>
                    </a:lnTo>
                    <a:lnTo>
                      <a:pt x="417" y="205"/>
                    </a:lnTo>
                    <a:lnTo>
                      <a:pt x="416" y="191"/>
                    </a:lnTo>
                    <a:lnTo>
                      <a:pt x="415" y="176"/>
                    </a:lnTo>
                    <a:lnTo>
                      <a:pt x="414" y="162"/>
                    </a:lnTo>
                    <a:lnTo>
                      <a:pt x="411" y="148"/>
                    </a:lnTo>
                    <a:lnTo>
                      <a:pt x="408" y="132"/>
                    </a:lnTo>
                    <a:lnTo>
                      <a:pt x="405" y="118"/>
                    </a:lnTo>
                    <a:lnTo>
                      <a:pt x="400" y="103"/>
                    </a:lnTo>
                    <a:lnTo>
                      <a:pt x="399" y="101"/>
                    </a:lnTo>
                    <a:lnTo>
                      <a:pt x="398" y="98"/>
                    </a:lnTo>
                    <a:lnTo>
                      <a:pt x="396" y="94"/>
                    </a:lnTo>
                    <a:lnTo>
                      <a:pt x="395" y="92"/>
                    </a:lnTo>
                    <a:lnTo>
                      <a:pt x="394" y="89"/>
                    </a:lnTo>
                    <a:lnTo>
                      <a:pt x="393" y="87"/>
                    </a:lnTo>
                    <a:lnTo>
                      <a:pt x="392" y="83"/>
                    </a:lnTo>
                    <a:lnTo>
                      <a:pt x="391" y="81"/>
                    </a:lnTo>
                    <a:lnTo>
                      <a:pt x="389" y="78"/>
                    </a:lnTo>
                    <a:lnTo>
                      <a:pt x="388" y="76"/>
                    </a:lnTo>
                    <a:lnTo>
                      <a:pt x="387" y="73"/>
                    </a:lnTo>
                    <a:lnTo>
                      <a:pt x="386" y="71"/>
                    </a:lnTo>
                    <a:lnTo>
                      <a:pt x="385" y="68"/>
                    </a:lnTo>
                    <a:lnTo>
                      <a:pt x="385" y="66"/>
                    </a:lnTo>
                    <a:lnTo>
                      <a:pt x="384" y="63"/>
                    </a:lnTo>
                    <a:lnTo>
                      <a:pt x="383" y="61"/>
                    </a:lnTo>
                    <a:lnTo>
                      <a:pt x="329" y="11"/>
                    </a:lnTo>
                    <a:lnTo>
                      <a:pt x="320" y="9"/>
                    </a:lnTo>
                    <a:lnTo>
                      <a:pt x="312" y="7"/>
                    </a:lnTo>
                    <a:lnTo>
                      <a:pt x="304" y="6"/>
                    </a:lnTo>
                    <a:lnTo>
                      <a:pt x="296" y="5"/>
                    </a:lnTo>
                    <a:lnTo>
                      <a:pt x="288" y="3"/>
                    </a:lnTo>
                    <a:lnTo>
                      <a:pt x="279" y="3"/>
                    </a:lnTo>
                    <a:lnTo>
                      <a:pt x="271" y="1"/>
                    </a:lnTo>
                    <a:lnTo>
                      <a:pt x="262" y="1"/>
                    </a:lnTo>
                    <a:lnTo>
                      <a:pt x="255" y="0"/>
                    </a:lnTo>
                    <a:lnTo>
                      <a:pt x="246" y="0"/>
                    </a:lnTo>
                    <a:lnTo>
                      <a:pt x="238" y="1"/>
                    </a:lnTo>
                    <a:lnTo>
                      <a:pt x="229" y="1"/>
                    </a:lnTo>
                    <a:lnTo>
                      <a:pt x="222" y="3"/>
                    </a:lnTo>
                    <a:lnTo>
                      <a:pt x="214" y="4"/>
                    </a:lnTo>
                    <a:lnTo>
                      <a:pt x="205" y="5"/>
                    </a:lnTo>
                    <a:lnTo>
                      <a:pt x="197" y="6"/>
                    </a:lnTo>
                    <a:lnTo>
                      <a:pt x="190" y="8"/>
                    </a:lnTo>
                    <a:lnTo>
                      <a:pt x="182" y="10"/>
                    </a:lnTo>
                    <a:lnTo>
                      <a:pt x="174" y="13"/>
                    </a:lnTo>
                    <a:lnTo>
                      <a:pt x="166" y="15"/>
                    </a:lnTo>
                    <a:lnTo>
                      <a:pt x="159" y="17"/>
                    </a:lnTo>
                    <a:lnTo>
                      <a:pt x="151" y="20"/>
                    </a:lnTo>
                    <a:lnTo>
                      <a:pt x="144" y="24"/>
                    </a:lnTo>
                    <a:lnTo>
                      <a:pt x="137" y="27"/>
                    </a:lnTo>
                    <a:lnTo>
                      <a:pt x="130" y="30"/>
                    </a:lnTo>
                    <a:lnTo>
                      <a:pt x="123" y="34"/>
                    </a:lnTo>
                    <a:lnTo>
                      <a:pt x="117" y="38"/>
                    </a:lnTo>
                    <a:lnTo>
                      <a:pt x="110" y="42"/>
                    </a:lnTo>
                    <a:lnTo>
                      <a:pt x="104" y="47"/>
                    </a:lnTo>
                    <a:lnTo>
                      <a:pt x="98" y="51"/>
                    </a:lnTo>
                    <a:lnTo>
                      <a:pt x="91" y="57"/>
                    </a:lnTo>
                    <a:lnTo>
                      <a:pt x="86" y="61"/>
                    </a:lnTo>
                    <a:lnTo>
                      <a:pt x="80" y="68"/>
                    </a:lnTo>
                    <a:lnTo>
                      <a:pt x="75" y="73"/>
                    </a:lnTo>
                    <a:lnTo>
                      <a:pt x="69" y="80"/>
                    </a:lnTo>
                    <a:lnTo>
                      <a:pt x="65" y="86"/>
                    </a:lnTo>
                    <a:lnTo>
                      <a:pt x="59" y="92"/>
                    </a:lnTo>
                    <a:lnTo>
                      <a:pt x="55" y="98"/>
                    </a:lnTo>
                    <a:lnTo>
                      <a:pt x="51" y="104"/>
                    </a:lnTo>
                    <a:lnTo>
                      <a:pt x="46" y="111"/>
                    </a:lnTo>
                    <a:lnTo>
                      <a:pt x="42" y="118"/>
                    </a:lnTo>
                    <a:lnTo>
                      <a:pt x="37" y="124"/>
                    </a:lnTo>
                    <a:lnTo>
                      <a:pt x="34" y="131"/>
                    </a:lnTo>
                    <a:lnTo>
                      <a:pt x="31" y="138"/>
                    </a:lnTo>
                    <a:lnTo>
                      <a:pt x="26" y="144"/>
                    </a:lnTo>
                    <a:lnTo>
                      <a:pt x="23" y="151"/>
                    </a:lnTo>
                    <a:lnTo>
                      <a:pt x="21" y="157"/>
                    </a:lnTo>
                    <a:lnTo>
                      <a:pt x="17" y="164"/>
                    </a:lnTo>
                    <a:lnTo>
                      <a:pt x="14" y="172"/>
                    </a:lnTo>
                    <a:lnTo>
                      <a:pt x="12" y="179"/>
                    </a:lnTo>
                    <a:lnTo>
                      <a:pt x="10" y="186"/>
                    </a:lnTo>
                    <a:lnTo>
                      <a:pt x="8" y="193"/>
                    </a:lnTo>
                    <a:lnTo>
                      <a:pt x="6" y="201"/>
                    </a:lnTo>
                    <a:lnTo>
                      <a:pt x="4" y="208"/>
                    </a:lnTo>
                    <a:lnTo>
                      <a:pt x="3" y="216"/>
                    </a:lnTo>
                    <a:lnTo>
                      <a:pt x="2" y="224"/>
                    </a:lnTo>
                    <a:lnTo>
                      <a:pt x="1" y="232"/>
                    </a:lnTo>
                    <a:lnTo>
                      <a:pt x="1" y="239"/>
                    </a:lnTo>
                    <a:lnTo>
                      <a:pt x="0" y="247"/>
                    </a:lnTo>
                    <a:lnTo>
                      <a:pt x="0" y="255"/>
                    </a:lnTo>
                    <a:lnTo>
                      <a:pt x="0" y="263"/>
                    </a:lnTo>
                    <a:lnTo>
                      <a:pt x="1" y="271"/>
                    </a:lnTo>
                    <a:lnTo>
                      <a:pt x="1" y="279"/>
                    </a:lnTo>
                    <a:lnTo>
                      <a:pt x="2" y="288"/>
                    </a:lnTo>
                    <a:lnTo>
                      <a:pt x="5" y="295"/>
                    </a:lnTo>
                    <a:lnTo>
                      <a:pt x="9" y="301"/>
                    </a:lnTo>
                    <a:lnTo>
                      <a:pt x="11" y="308"/>
                    </a:lnTo>
                    <a:lnTo>
                      <a:pt x="14" y="314"/>
                    </a:lnTo>
                    <a:lnTo>
                      <a:pt x="16" y="320"/>
                    </a:lnTo>
                    <a:lnTo>
                      <a:pt x="19" y="326"/>
                    </a:lnTo>
                    <a:lnTo>
                      <a:pt x="22" y="331"/>
                    </a:lnTo>
                    <a:lnTo>
                      <a:pt x="24" y="337"/>
                    </a:lnTo>
                    <a:lnTo>
                      <a:pt x="26" y="342"/>
                    </a:lnTo>
                    <a:lnTo>
                      <a:pt x="30" y="348"/>
                    </a:lnTo>
                    <a:lnTo>
                      <a:pt x="33" y="353"/>
                    </a:lnTo>
                    <a:lnTo>
                      <a:pt x="36" y="358"/>
                    </a:lnTo>
                    <a:lnTo>
                      <a:pt x="40" y="363"/>
                    </a:lnTo>
                    <a:lnTo>
                      <a:pt x="43" y="369"/>
                    </a:lnTo>
                    <a:lnTo>
                      <a:pt x="47" y="373"/>
                    </a:lnTo>
                    <a:lnTo>
                      <a:pt x="52" y="379"/>
                    </a:lnTo>
                    <a:lnTo>
                      <a:pt x="55" y="382"/>
                    </a:lnTo>
                    <a:lnTo>
                      <a:pt x="58" y="384"/>
                    </a:lnTo>
                    <a:lnTo>
                      <a:pt x="62" y="387"/>
                    </a:lnTo>
                    <a:lnTo>
                      <a:pt x="65" y="390"/>
                    </a:lnTo>
                    <a:lnTo>
                      <a:pt x="69" y="392"/>
                    </a:lnTo>
                    <a:lnTo>
                      <a:pt x="73" y="395"/>
                    </a:lnTo>
                    <a:lnTo>
                      <a:pt x="76" y="398"/>
                    </a:lnTo>
                    <a:lnTo>
                      <a:pt x="79" y="400"/>
                    </a:lnTo>
                    <a:lnTo>
                      <a:pt x="84" y="402"/>
                    </a:lnTo>
                    <a:lnTo>
                      <a:pt x="87" y="404"/>
                    </a:lnTo>
                    <a:lnTo>
                      <a:pt x="91" y="407"/>
                    </a:lnTo>
                    <a:lnTo>
                      <a:pt x="96" y="410"/>
                    </a:lnTo>
                    <a:lnTo>
                      <a:pt x="99" y="411"/>
                    </a:lnTo>
                    <a:lnTo>
                      <a:pt x="104" y="413"/>
                    </a:lnTo>
                    <a:lnTo>
                      <a:pt x="108" y="415"/>
                    </a:lnTo>
                    <a:lnTo>
                      <a:pt x="111" y="418"/>
                    </a:lnTo>
                    <a:lnTo>
                      <a:pt x="116" y="420"/>
                    </a:lnTo>
                    <a:lnTo>
                      <a:pt x="120" y="422"/>
                    </a:lnTo>
                    <a:lnTo>
                      <a:pt x="125" y="423"/>
                    </a:lnTo>
                    <a:lnTo>
                      <a:pt x="129" y="425"/>
                    </a:lnTo>
                    <a:lnTo>
                      <a:pt x="133" y="426"/>
                    </a:lnTo>
                    <a:lnTo>
                      <a:pt x="138" y="429"/>
                    </a:lnTo>
                    <a:lnTo>
                      <a:pt x="142" y="430"/>
                    </a:lnTo>
                    <a:lnTo>
                      <a:pt x="147" y="432"/>
                    </a:lnTo>
                    <a:lnTo>
                      <a:pt x="151" y="433"/>
                    </a:lnTo>
                    <a:lnTo>
                      <a:pt x="157" y="434"/>
                    </a:lnTo>
                    <a:lnTo>
                      <a:pt x="161" y="436"/>
                    </a:lnTo>
                    <a:lnTo>
                      <a:pt x="165" y="437"/>
                    </a:lnTo>
                    <a:lnTo>
                      <a:pt x="170" y="439"/>
                    </a:lnTo>
                    <a:lnTo>
                      <a:pt x="175" y="440"/>
                    </a:lnTo>
                    <a:lnTo>
                      <a:pt x="180" y="441"/>
                    </a:lnTo>
                    <a:lnTo>
                      <a:pt x="184" y="442"/>
                    </a:lnTo>
                    <a:lnTo>
                      <a:pt x="186" y="443"/>
                    </a:lnTo>
                    <a:lnTo>
                      <a:pt x="189" y="443"/>
                    </a:lnTo>
                    <a:lnTo>
                      <a:pt x="190" y="444"/>
                    </a:lnTo>
                    <a:lnTo>
                      <a:pt x="191" y="445"/>
                    </a:lnTo>
                    <a:lnTo>
                      <a:pt x="192" y="445"/>
                    </a:lnTo>
                    <a:lnTo>
                      <a:pt x="192" y="446"/>
                    </a:lnTo>
                    <a:lnTo>
                      <a:pt x="193" y="446"/>
                    </a:lnTo>
                    <a:lnTo>
                      <a:pt x="194" y="445"/>
                    </a:lnTo>
                    <a:lnTo>
                      <a:pt x="195" y="445"/>
                    </a:lnTo>
                    <a:lnTo>
                      <a:pt x="196" y="444"/>
                    </a:lnTo>
                    <a:lnTo>
                      <a:pt x="197" y="44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0" name="AutoShape 12"/>
              <p:cNvSpPr>
                <a:spLocks/>
              </p:cNvSpPr>
              <p:nvPr/>
            </p:nvSpPr>
            <p:spPr bwMode="auto">
              <a:xfrm>
                <a:off x="3818" y="3471"/>
                <a:ext cx="96" cy="109"/>
              </a:xfrm>
              <a:custGeom>
                <a:avLst/>
                <a:gdLst>
                  <a:gd name="T0" fmla="*/ 10 w 386"/>
                  <a:gd name="T1" fmla="*/ 27 h 434"/>
                  <a:gd name="T2" fmla="*/ 12 w 386"/>
                  <a:gd name="T3" fmla="*/ 27 h 434"/>
                  <a:gd name="T4" fmla="*/ 13 w 386"/>
                  <a:gd name="T5" fmla="*/ 27 h 434"/>
                  <a:gd name="T6" fmla="*/ 15 w 386"/>
                  <a:gd name="T7" fmla="*/ 26 h 434"/>
                  <a:gd name="T8" fmla="*/ 16 w 386"/>
                  <a:gd name="T9" fmla="*/ 25 h 434"/>
                  <a:gd name="T10" fmla="*/ 18 w 386"/>
                  <a:gd name="T11" fmla="*/ 25 h 434"/>
                  <a:gd name="T12" fmla="*/ 19 w 386"/>
                  <a:gd name="T13" fmla="*/ 24 h 434"/>
                  <a:gd name="T14" fmla="*/ 20 w 386"/>
                  <a:gd name="T15" fmla="*/ 22 h 434"/>
                  <a:gd name="T16" fmla="*/ 22 w 386"/>
                  <a:gd name="T17" fmla="*/ 21 h 434"/>
                  <a:gd name="T18" fmla="*/ 23 w 386"/>
                  <a:gd name="T19" fmla="*/ 18 h 434"/>
                  <a:gd name="T20" fmla="*/ 24 w 386"/>
                  <a:gd name="T21" fmla="*/ 16 h 434"/>
                  <a:gd name="T22" fmla="*/ 24 w 386"/>
                  <a:gd name="T23" fmla="*/ 13 h 434"/>
                  <a:gd name="T24" fmla="*/ 24 w 386"/>
                  <a:gd name="T25" fmla="*/ 11 h 434"/>
                  <a:gd name="T26" fmla="*/ 23 w 386"/>
                  <a:gd name="T27" fmla="*/ 9 h 434"/>
                  <a:gd name="T28" fmla="*/ 23 w 386"/>
                  <a:gd name="T29" fmla="*/ 7 h 434"/>
                  <a:gd name="T30" fmla="*/ 22 w 386"/>
                  <a:gd name="T31" fmla="*/ 5 h 434"/>
                  <a:gd name="T32" fmla="*/ 21 w 386"/>
                  <a:gd name="T33" fmla="*/ 4 h 434"/>
                  <a:gd name="T34" fmla="*/ 20 w 386"/>
                  <a:gd name="T35" fmla="*/ 4 h 434"/>
                  <a:gd name="T36" fmla="*/ 19 w 386"/>
                  <a:gd name="T37" fmla="*/ 3 h 434"/>
                  <a:gd name="T38" fmla="*/ 19 w 386"/>
                  <a:gd name="T39" fmla="*/ 2 h 434"/>
                  <a:gd name="T40" fmla="*/ 17 w 386"/>
                  <a:gd name="T41" fmla="*/ 2 h 434"/>
                  <a:gd name="T42" fmla="*/ 16 w 386"/>
                  <a:gd name="T43" fmla="*/ 1 h 434"/>
                  <a:gd name="T44" fmla="*/ 15 w 386"/>
                  <a:gd name="T45" fmla="*/ 1 h 434"/>
                  <a:gd name="T46" fmla="*/ 14 w 386"/>
                  <a:gd name="T47" fmla="*/ 0 h 434"/>
                  <a:gd name="T48" fmla="*/ 13 w 386"/>
                  <a:gd name="T49" fmla="*/ 0 h 434"/>
                  <a:gd name="T50" fmla="*/ 12 w 386"/>
                  <a:gd name="T51" fmla="*/ 0 h 434"/>
                  <a:gd name="T52" fmla="*/ 12 w 386"/>
                  <a:gd name="T53" fmla="*/ 0 h 434"/>
                  <a:gd name="T54" fmla="*/ 11 w 386"/>
                  <a:gd name="T55" fmla="*/ 0 h 434"/>
                  <a:gd name="T56" fmla="*/ 10 w 386"/>
                  <a:gd name="T57" fmla="*/ 0 h 434"/>
                  <a:gd name="T58" fmla="*/ 9 w 386"/>
                  <a:gd name="T59" fmla="*/ 0 h 434"/>
                  <a:gd name="T60" fmla="*/ 8 w 386"/>
                  <a:gd name="T61" fmla="*/ 1 h 434"/>
                  <a:gd name="T62" fmla="*/ 7 w 386"/>
                  <a:gd name="T63" fmla="*/ 1 h 434"/>
                  <a:gd name="T64" fmla="*/ 6 w 386"/>
                  <a:gd name="T65" fmla="*/ 1 h 434"/>
                  <a:gd name="T66" fmla="*/ 5 w 386"/>
                  <a:gd name="T67" fmla="*/ 2 h 434"/>
                  <a:gd name="T68" fmla="*/ 4 w 386"/>
                  <a:gd name="T69" fmla="*/ 3 h 434"/>
                  <a:gd name="T70" fmla="*/ 3 w 386"/>
                  <a:gd name="T71" fmla="*/ 4 h 434"/>
                  <a:gd name="T72" fmla="*/ 2 w 386"/>
                  <a:gd name="T73" fmla="*/ 5 h 434"/>
                  <a:gd name="T74" fmla="*/ 1 w 386"/>
                  <a:gd name="T75" fmla="*/ 6 h 434"/>
                  <a:gd name="T76" fmla="*/ 1 w 386"/>
                  <a:gd name="T77" fmla="*/ 7 h 434"/>
                  <a:gd name="T78" fmla="*/ 1 w 386"/>
                  <a:gd name="T79" fmla="*/ 9 h 434"/>
                  <a:gd name="T80" fmla="*/ 0 w 386"/>
                  <a:gd name="T81" fmla="*/ 12 h 434"/>
                  <a:gd name="T82" fmla="*/ 0 w 386"/>
                  <a:gd name="T83" fmla="*/ 16 h 434"/>
                  <a:gd name="T84" fmla="*/ 1 w 386"/>
                  <a:gd name="T85" fmla="*/ 20 h 434"/>
                  <a:gd name="T86" fmla="*/ 2 w 386"/>
                  <a:gd name="T87" fmla="*/ 23 h 434"/>
                  <a:gd name="T88" fmla="*/ 3 w 386"/>
                  <a:gd name="T89" fmla="*/ 25 h 434"/>
                  <a:gd name="T90" fmla="*/ 4 w 386"/>
                  <a:gd name="T91" fmla="*/ 25 h 434"/>
                  <a:gd name="T92" fmla="*/ 5 w 386"/>
                  <a:gd name="T93" fmla="*/ 26 h 434"/>
                  <a:gd name="T94" fmla="*/ 5 w 386"/>
                  <a:gd name="T95" fmla="*/ 26 h 434"/>
                  <a:gd name="T96" fmla="*/ 6 w 386"/>
                  <a:gd name="T97" fmla="*/ 27 h 434"/>
                  <a:gd name="T98" fmla="*/ 7 w 386"/>
                  <a:gd name="T99" fmla="*/ 27 h 434"/>
                  <a:gd name="T100" fmla="*/ 8 w 386"/>
                  <a:gd name="T101" fmla="*/ 27 h 434"/>
                  <a:gd name="T102" fmla="*/ 9 w 386"/>
                  <a:gd name="T103" fmla="*/ 27 h 4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86"/>
                  <a:gd name="T157" fmla="*/ 0 h 434"/>
                  <a:gd name="T158" fmla="*/ 386 w 386"/>
                  <a:gd name="T159" fmla="*/ 434 h 4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86" h="434">
                    <a:moveTo>
                      <a:pt x="144" y="433"/>
                    </a:moveTo>
                    <a:lnTo>
                      <a:pt x="151" y="434"/>
                    </a:lnTo>
                    <a:lnTo>
                      <a:pt x="158" y="434"/>
                    </a:lnTo>
                    <a:lnTo>
                      <a:pt x="164" y="434"/>
                    </a:lnTo>
                    <a:lnTo>
                      <a:pt x="171" y="434"/>
                    </a:lnTo>
                    <a:lnTo>
                      <a:pt x="179" y="433"/>
                    </a:lnTo>
                    <a:lnTo>
                      <a:pt x="185" y="433"/>
                    </a:lnTo>
                    <a:lnTo>
                      <a:pt x="192" y="432"/>
                    </a:lnTo>
                    <a:lnTo>
                      <a:pt x="198" y="430"/>
                    </a:lnTo>
                    <a:lnTo>
                      <a:pt x="205" y="428"/>
                    </a:lnTo>
                    <a:lnTo>
                      <a:pt x="212" y="427"/>
                    </a:lnTo>
                    <a:lnTo>
                      <a:pt x="218" y="425"/>
                    </a:lnTo>
                    <a:lnTo>
                      <a:pt x="224" y="423"/>
                    </a:lnTo>
                    <a:lnTo>
                      <a:pt x="230" y="421"/>
                    </a:lnTo>
                    <a:lnTo>
                      <a:pt x="237" y="418"/>
                    </a:lnTo>
                    <a:lnTo>
                      <a:pt x="243" y="416"/>
                    </a:lnTo>
                    <a:lnTo>
                      <a:pt x="249" y="413"/>
                    </a:lnTo>
                    <a:lnTo>
                      <a:pt x="255" y="411"/>
                    </a:lnTo>
                    <a:lnTo>
                      <a:pt x="261" y="407"/>
                    </a:lnTo>
                    <a:lnTo>
                      <a:pt x="267" y="404"/>
                    </a:lnTo>
                    <a:lnTo>
                      <a:pt x="272" y="401"/>
                    </a:lnTo>
                    <a:lnTo>
                      <a:pt x="278" y="397"/>
                    </a:lnTo>
                    <a:lnTo>
                      <a:pt x="283" y="393"/>
                    </a:lnTo>
                    <a:lnTo>
                      <a:pt x="289" y="390"/>
                    </a:lnTo>
                    <a:lnTo>
                      <a:pt x="294" y="385"/>
                    </a:lnTo>
                    <a:lnTo>
                      <a:pt x="300" y="382"/>
                    </a:lnTo>
                    <a:lnTo>
                      <a:pt x="304" y="377"/>
                    </a:lnTo>
                    <a:lnTo>
                      <a:pt x="310" y="373"/>
                    </a:lnTo>
                    <a:lnTo>
                      <a:pt x="314" y="369"/>
                    </a:lnTo>
                    <a:lnTo>
                      <a:pt x="320" y="364"/>
                    </a:lnTo>
                    <a:lnTo>
                      <a:pt x="324" y="360"/>
                    </a:lnTo>
                    <a:lnTo>
                      <a:pt x="329" y="355"/>
                    </a:lnTo>
                    <a:lnTo>
                      <a:pt x="333" y="351"/>
                    </a:lnTo>
                    <a:lnTo>
                      <a:pt x="339" y="342"/>
                    </a:lnTo>
                    <a:lnTo>
                      <a:pt x="344" y="334"/>
                    </a:lnTo>
                    <a:lnTo>
                      <a:pt x="350" y="325"/>
                    </a:lnTo>
                    <a:lnTo>
                      <a:pt x="355" y="316"/>
                    </a:lnTo>
                    <a:lnTo>
                      <a:pt x="360" y="308"/>
                    </a:lnTo>
                    <a:lnTo>
                      <a:pt x="364" y="299"/>
                    </a:lnTo>
                    <a:lnTo>
                      <a:pt x="368" y="289"/>
                    </a:lnTo>
                    <a:lnTo>
                      <a:pt x="372" y="280"/>
                    </a:lnTo>
                    <a:lnTo>
                      <a:pt x="375" y="270"/>
                    </a:lnTo>
                    <a:lnTo>
                      <a:pt x="378" y="260"/>
                    </a:lnTo>
                    <a:lnTo>
                      <a:pt x="381" y="250"/>
                    </a:lnTo>
                    <a:lnTo>
                      <a:pt x="383" y="240"/>
                    </a:lnTo>
                    <a:lnTo>
                      <a:pt x="385" y="230"/>
                    </a:lnTo>
                    <a:lnTo>
                      <a:pt x="386" y="219"/>
                    </a:lnTo>
                    <a:lnTo>
                      <a:pt x="386" y="209"/>
                    </a:lnTo>
                    <a:lnTo>
                      <a:pt x="386" y="199"/>
                    </a:lnTo>
                    <a:lnTo>
                      <a:pt x="386" y="190"/>
                    </a:lnTo>
                    <a:lnTo>
                      <a:pt x="385" y="183"/>
                    </a:lnTo>
                    <a:lnTo>
                      <a:pt x="385" y="174"/>
                    </a:lnTo>
                    <a:lnTo>
                      <a:pt x="384" y="166"/>
                    </a:lnTo>
                    <a:lnTo>
                      <a:pt x="382" y="158"/>
                    </a:lnTo>
                    <a:lnTo>
                      <a:pt x="381" y="150"/>
                    </a:lnTo>
                    <a:lnTo>
                      <a:pt x="378" y="143"/>
                    </a:lnTo>
                    <a:lnTo>
                      <a:pt x="376" y="135"/>
                    </a:lnTo>
                    <a:lnTo>
                      <a:pt x="374" y="127"/>
                    </a:lnTo>
                    <a:lnTo>
                      <a:pt x="371" y="120"/>
                    </a:lnTo>
                    <a:lnTo>
                      <a:pt x="368" y="112"/>
                    </a:lnTo>
                    <a:lnTo>
                      <a:pt x="365" y="104"/>
                    </a:lnTo>
                    <a:lnTo>
                      <a:pt x="362" y="96"/>
                    </a:lnTo>
                    <a:lnTo>
                      <a:pt x="358" y="89"/>
                    </a:lnTo>
                    <a:lnTo>
                      <a:pt x="355" y="82"/>
                    </a:lnTo>
                    <a:lnTo>
                      <a:pt x="352" y="74"/>
                    </a:lnTo>
                    <a:lnTo>
                      <a:pt x="349" y="71"/>
                    </a:lnTo>
                    <a:lnTo>
                      <a:pt x="345" y="69"/>
                    </a:lnTo>
                    <a:lnTo>
                      <a:pt x="342" y="65"/>
                    </a:lnTo>
                    <a:lnTo>
                      <a:pt x="339" y="63"/>
                    </a:lnTo>
                    <a:lnTo>
                      <a:pt x="335" y="60"/>
                    </a:lnTo>
                    <a:lnTo>
                      <a:pt x="332" y="58"/>
                    </a:lnTo>
                    <a:lnTo>
                      <a:pt x="329" y="54"/>
                    </a:lnTo>
                    <a:lnTo>
                      <a:pt x="325" y="52"/>
                    </a:lnTo>
                    <a:lnTo>
                      <a:pt x="322" y="50"/>
                    </a:lnTo>
                    <a:lnTo>
                      <a:pt x="319" y="48"/>
                    </a:lnTo>
                    <a:lnTo>
                      <a:pt x="314" y="44"/>
                    </a:lnTo>
                    <a:lnTo>
                      <a:pt x="311" y="42"/>
                    </a:lnTo>
                    <a:lnTo>
                      <a:pt x="308" y="40"/>
                    </a:lnTo>
                    <a:lnTo>
                      <a:pt x="303" y="38"/>
                    </a:lnTo>
                    <a:lnTo>
                      <a:pt x="300" y="35"/>
                    </a:lnTo>
                    <a:lnTo>
                      <a:pt x="296" y="32"/>
                    </a:lnTo>
                    <a:lnTo>
                      <a:pt x="292" y="30"/>
                    </a:lnTo>
                    <a:lnTo>
                      <a:pt x="288" y="28"/>
                    </a:lnTo>
                    <a:lnTo>
                      <a:pt x="283" y="25"/>
                    </a:lnTo>
                    <a:lnTo>
                      <a:pt x="280" y="23"/>
                    </a:lnTo>
                    <a:lnTo>
                      <a:pt x="276" y="21"/>
                    </a:lnTo>
                    <a:lnTo>
                      <a:pt x="271" y="19"/>
                    </a:lnTo>
                    <a:lnTo>
                      <a:pt x="267" y="17"/>
                    </a:lnTo>
                    <a:lnTo>
                      <a:pt x="262" y="15"/>
                    </a:lnTo>
                    <a:lnTo>
                      <a:pt x="258" y="13"/>
                    </a:lnTo>
                    <a:lnTo>
                      <a:pt x="254" y="11"/>
                    </a:lnTo>
                    <a:lnTo>
                      <a:pt x="249" y="9"/>
                    </a:lnTo>
                    <a:lnTo>
                      <a:pt x="245" y="7"/>
                    </a:lnTo>
                    <a:lnTo>
                      <a:pt x="240" y="6"/>
                    </a:lnTo>
                    <a:lnTo>
                      <a:pt x="236" y="3"/>
                    </a:lnTo>
                    <a:lnTo>
                      <a:pt x="232" y="1"/>
                    </a:lnTo>
                    <a:lnTo>
                      <a:pt x="226" y="0"/>
                    </a:lnTo>
                    <a:lnTo>
                      <a:pt x="223" y="0"/>
                    </a:lnTo>
                    <a:lnTo>
                      <a:pt x="219" y="0"/>
                    </a:lnTo>
                    <a:lnTo>
                      <a:pt x="216" y="0"/>
                    </a:lnTo>
                    <a:lnTo>
                      <a:pt x="213" y="0"/>
                    </a:lnTo>
                    <a:lnTo>
                      <a:pt x="208" y="0"/>
                    </a:lnTo>
                    <a:lnTo>
                      <a:pt x="205" y="0"/>
                    </a:lnTo>
                    <a:lnTo>
                      <a:pt x="202" y="0"/>
                    </a:lnTo>
                    <a:lnTo>
                      <a:pt x="198" y="0"/>
                    </a:lnTo>
                    <a:lnTo>
                      <a:pt x="195" y="0"/>
                    </a:lnTo>
                    <a:lnTo>
                      <a:pt x="191" y="0"/>
                    </a:lnTo>
                    <a:lnTo>
                      <a:pt x="187" y="0"/>
                    </a:lnTo>
                    <a:lnTo>
                      <a:pt x="184" y="0"/>
                    </a:lnTo>
                    <a:lnTo>
                      <a:pt x="181" y="0"/>
                    </a:lnTo>
                    <a:lnTo>
                      <a:pt x="176" y="0"/>
                    </a:lnTo>
                    <a:lnTo>
                      <a:pt x="173" y="0"/>
                    </a:lnTo>
                    <a:lnTo>
                      <a:pt x="170" y="0"/>
                    </a:lnTo>
                    <a:lnTo>
                      <a:pt x="166" y="1"/>
                    </a:lnTo>
                    <a:lnTo>
                      <a:pt x="162" y="1"/>
                    </a:lnTo>
                    <a:lnTo>
                      <a:pt x="159" y="1"/>
                    </a:lnTo>
                    <a:lnTo>
                      <a:pt x="155" y="1"/>
                    </a:lnTo>
                    <a:lnTo>
                      <a:pt x="152" y="2"/>
                    </a:lnTo>
                    <a:lnTo>
                      <a:pt x="149" y="2"/>
                    </a:lnTo>
                    <a:lnTo>
                      <a:pt x="144" y="3"/>
                    </a:lnTo>
                    <a:lnTo>
                      <a:pt x="141" y="3"/>
                    </a:lnTo>
                    <a:lnTo>
                      <a:pt x="138" y="4"/>
                    </a:lnTo>
                    <a:lnTo>
                      <a:pt x="134" y="6"/>
                    </a:lnTo>
                    <a:lnTo>
                      <a:pt x="131" y="6"/>
                    </a:lnTo>
                    <a:lnTo>
                      <a:pt x="127" y="7"/>
                    </a:lnTo>
                    <a:lnTo>
                      <a:pt x="123" y="8"/>
                    </a:lnTo>
                    <a:lnTo>
                      <a:pt x="120" y="9"/>
                    </a:lnTo>
                    <a:lnTo>
                      <a:pt x="117" y="10"/>
                    </a:lnTo>
                    <a:lnTo>
                      <a:pt x="113" y="11"/>
                    </a:lnTo>
                    <a:lnTo>
                      <a:pt x="108" y="13"/>
                    </a:lnTo>
                    <a:lnTo>
                      <a:pt x="102" y="15"/>
                    </a:lnTo>
                    <a:lnTo>
                      <a:pt x="97" y="18"/>
                    </a:lnTo>
                    <a:lnTo>
                      <a:pt x="92" y="21"/>
                    </a:lnTo>
                    <a:lnTo>
                      <a:pt x="87" y="23"/>
                    </a:lnTo>
                    <a:lnTo>
                      <a:pt x="83" y="27"/>
                    </a:lnTo>
                    <a:lnTo>
                      <a:pt x="78" y="30"/>
                    </a:lnTo>
                    <a:lnTo>
                      <a:pt x="74" y="33"/>
                    </a:lnTo>
                    <a:lnTo>
                      <a:pt x="69" y="36"/>
                    </a:lnTo>
                    <a:lnTo>
                      <a:pt x="66" y="41"/>
                    </a:lnTo>
                    <a:lnTo>
                      <a:pt x="62" y="44"/>
                    </a:lnTo>
                    <a:lnTo>
                      <a:pt x="58" y="49"/>
                    </a:lnTo>
                    <a:lnTo>
                      <a:pt x="55" y="52"/>
                    </a:lnTo>
                    <a:lnTo>
                      <a:pt x="51" y="56"/>
                    </a:lnTo>
                    <a:lnTo>
                      <a:pt x="47" y="61"/>
                    </a:lnTo>
                    <a:lnTo>
                      <a:pt x="45" y="64"/>
                    </a:lnTo>
                    <a:lnTo>
                      <a:pt x="42" y="69"/>
                    </a:lnTo>
                    <a:lnTo>
                      <a:pt x="38" y="73"/>
                    </a:lnTo>
                    <a:lnTo>
                      <a:pt x="36" y="79"/>
                    </a:lnTo>
                    <a:lnTo>
                      <a:pt x="33" y="83"/>
                    </a:lnTo>
                    <a:lnTo>
                      <a:pt x="31" y="87"/>
                    </a:lnTo>
                    <a:lnTo>
                      <a:pt x="28" y="92"/>
                    </a:lnTo>
                    <a:lnTo>
                      <a:pt x="26" y="96"/>
                    </a:lnTo>
                    <a:lnTo>
                      <a:pt x="24" y="102"/>
                    </a:lnTo>
                    <a:lnTo>
                      <a:pt x="22" y="106"/>
                    </a:lnTo>
                    <a:lnTo>
                      <a:pt x="20" y="111"/>
                    </a:lnTo>
                    <a:lnTo>
                      <a:pt x="17" y="116"/>
                    </a:lnTo>
                    <a:lnTo>
                      <a:pt x="16" y="121"/>
                    </a:lnTo>
                    <a:lnTo>
                      <a:pt x="14" y="126"/>
                    </a:lnTo>
                    <a:lnTo>
                      <a:pt x="13" y="131"/>
                    </a:lnTo>
                    <a:lnTo>
                      <a:pt x="11" y="136"/>
                    </a:lnTo>
                    <a:lnTo>
                      <a:pt x="10" y="141"/>
                    </a:lnTo>
                    <a:lnTo>
                      <a:pt x="6" y="156"/>
                    </a:lnTo>
                    <a:lnTo>
                      <a:pt x="4" y="172"/>
                    </a:lnTo>
                    <a:lnTo>
                      <a:pt x="2" y="188"/>
                    </a:lnTo>
                    <a:lnTo>
                      <a:pt x="1" y="205"/>
                    </a:lnTo>
                    <a:lnTo>
                      <a:pt x="0" y="220"/>
                    </a:lnTo>
                    <a:lnTo>
                      <a:pt x="0" y="237"/>
                    </a:lnTo>
                    <a:lnTo>
                      <a:pt x="1" y="253"/>
                    </a:lnTo>
                    <a:lnTo>
                      <a:pt x="2" y="269"/>
                    </a:lnTo>
                    <a:lnTo>
                      <a:pt x="4" y="284"/>
                    </a:lnTo>
                    <a:lnTo>
                      <a:pt x="8" y="300"/>
                    </a:lnTo>
                    <a:lnTo>
                      <a:pt x="12" y="315"/>
                    </a:lnTo>
                    <a:lnTo>
                      <a:pt x="17" y="330"/>
                    </a:lnTo>
                    <a:lnTo>
                      <a:pt x="23" y="344"/>
                    </a:lnTo>
                    <a:lnTo>
                      <a:pt x="30" y="357"/>
                    </a:lnTo>
                    <a:lnTo>
                      <a:pt x="37" y="371"/>
                    </a:lnTo>
                    <a:lnTo>
                      <a:pt x="47" y="383"/>
                    </a:lnTo>
                    <a:lnTo>
                      <a:pt x="49" y="386"/>
                    </a:lnTo>
                    <a:lnTo>
                      <a:pt x="52" y="390"/>
                    </a:lnTo>
                    <a:lnTo>
                      <a:pt x="55" y="392"/>
                    </a:lnTo>
                    <a:lnTo>
                      <a:pt x="57" y="395"/>
                    </a:lnTo>
                    <a:lnTo>
                      <a:pt x="60" y="397"/>
                    </a:lnTo>
                    <a:lnTo>
                      <a:pt x="63" y="401"/>
                    </a:lnTo>
                    <a:lnTo>
                      <a:pt x="66" y="403"/>
                    </a:lnTo>
                    <a:lnTo>
                      <a:pt x="68" y="405"/>
                    </a:lnTo>
                    <a:lnTo>
                      <a:pt x="72" y="407"/>
                    </a:lnTo>
                    <a:lnTo>
                      <a:pt x="75" y="409"/>
                    </a:lnTo>
                    <a:lnTo>
                      <a:pt x="77" y="411"/>
                    </a:lnTo>
                    <a:lnTo>
                      <a:pt x="80" y="413"/>
                    </a:lnTo>
                    <a:lnTo>
                      <a:pt x="84" y="414"/>
                    </a:lnTo>
                    <a:lnTo>
                      <a:pt x="86" y="416"/>
                    </a:lnTo>
                    <a:lnTo>
                      <a:pt x="89" y="417"/>
                    </a:lnTo>
                    <a:lnTo>
                      <a:pt x="92" y="418"/>
                    </a:lnTo>
                    <a:lnTo>
                      <a:pt x="96" y="419"/>
                    </a:lnTo>
                    <a:lnTo>
                      <a:pt x="99" y="421"/>
                    </a:lnTo>
                    <a:lnTo>
                      <a:pt x="101" y="422"/>
                    </a:lnTo>
                    <a:lnTo>
                      <a:pt x="105" y="423"/>
                    </a:lnTo>
                    <a:lnTo>
                      <a:pt x="108" y="424"/>
                    </a:lnTo>
                    <a:lnTo>
                      <a:pt x="111" y="425"/>
                    </a:lnTo>
                    <a:lnTo>
                      <a:pt x="115" y="426"/>
                    </a:lnTo>
                    <a:lnTo>
                      <a:pt x="118" y="427"/>
                    </a:lnTo>
                    <a:lnTo>
                      <a:pt x="121" y="428"/>
                    </a:lnTo>
                    <a:lnTo>
                      <a:pt x="125" y="428"/>
                    </a:lnTo>
                    <a:lnTo>
                      <a:pt x="128" y="429"/>
                    </a:lnTo>
                    <a:lnTo>
                      <a:pt x="130" y="430"/>
                    </a:lnTo>
                    <a:lnTo>
                      <a:pt x="133" y="430"/>
                    </a:lnTo>
                    <a:lnTo>
                      <a:pt x="137" y="432"/>
                    </a:lnTo>
                    <a:lnTo>
                      <a:pt x="140" y="433"/>
                    </a:lnTo>
                    <a:lnTo>
                      <a:pt x="144" y="433"/>
                    </a:lnTo>
                    <a:close/>
                  </a:path>
                </a:pathLst>
              </a:custGeom>
              <a:solidFill>
                <a:srgbClr val="FFFF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1" name="AutoShape 13"/>
              <p:cNvSpPr>
                <a:spLocks/>
              </p:cNvSpPr>
              <p:nvPr/>
            </p:nvSpPr>
            <p:spPr bwMode="auto">
              <a:xfrm>
                <a:off x="3729" y="3503"/>
                <a:ext cx="19" cy="28"/>
              </a:xfrm>
              <a:custGeom>
                <a:avLst/>
                <a:gdLst>
                  <a:gd name="T0" fmla="*/ 3 w 74"/>
                  <a:gd name="T1" fmla="*/ 7 h 113"/>
                  <a:gd name="T2" fmla="*/ 4 w 74"/>
                  <a:gd name="T3" fmla="*/ 6 h 113"/>
                  <a:gd name="T4" fmla="*/ 5 w 74"/>
                  <a:gd name="T5" fmla="*/ 1 h 113"/>
                  <a:gd name="T6" fmla="*/ 5 w 74"/>
                  <a:gd name="T7" fmla="*/ 1 h 113"/>
                  <a:gd name="T8" fmla="*/ 5 w 74"/>
                  <a:gd name="T9" fmla="*/ 1 h 113"/>
                  <a:gd name="T10" fmla="*/ 4 w 74"/>
                  <a:gd name="T11" fmla="*/ 1 h 113"/>
                  <a:gd name="T12" fmla="*/ 4 w 74"/>
                  <a:gd name="T13" fmla="*/ 1 h 113"/>
                  <a:gd name="T14" fmla="*/ 4 w 74"/>
                  <a:gd name="T15" fmla="*/ 1 h 113"/>
                  <a:gd name="T16" fmla="*/ 4 w 74"/>
                  <a:gd name="T17" fmla="*/ 1 h 113"/>
                  <a:gd name="T18" fmla="*/ 4 w 74"/>
                  <a:gd name="T19" fmla="*/ 1 h 113"/>
                  <a:gd name="T20" fmla="*/ 4 w 74"/>
                  <a:gd name="T21" fmla="*/ 1 h 113"/>
                  <a:gd name="T22" fmla="*/ 4 w 74"/>
                  <a:gd name="T23" fmla="*/ 1 h 113"/>
                  <a:gd name="T24" fmla="*/ 4 w 74"/>
                  <a:gd name="T25" fmla="*/ 1 h 113"/>
                  <a:gd name="T26" fmla="*/ 4 w 74"/>
                  <a:gd name="T27" fmla="*/ 0 h 113"/>
                  <a:gd name="T28" fmla="*/ 4 w 74"/>
                  <a:gd name="T29" fmla="*/ 0 h 113"/>
                  <a:gd name="T30" fmla="*/ 4 w 74"/>
                  <a:gd name="T31" fmla="*/ 0 h 113"/>
                  <a:gd name="T32" fmla="*/ 3 w 74"/>
                  <a:gd name="T33" fmla="*/ 0 h 113"/>
                  <a:gd name="T34" fmla="*/ 3 w 74"/>
                  <a:gd name="T35" fmla="*/ 0 h 113"/>
                  <a:gd name="T36" fmla="*/ 3 w 74"/>
                  <a:gd name="T37" fmla="*/ 0 h 113"/>
                  <a:gd name="T38" fmla="*/ 3 w 74"/>
                  <a:gd name="T39" fmla="*/ 0 h 113"/>
                  <a:gd name="T40" fmla="*/ 3 w 74"/>
                  <a:gd name="T41" fmla="*/ 0 h 113"/>
                  <a:gd name="T42" fmla="*/ 3 w 74"/>
                  <a:gd name="T43" fmla="*/ 0 h 113"/>
                  <a:gd name="T44" fmla="*/ 3 w 74"/>
                  <a:gd name="T45" fmla="*/ 0 h 113"/>
                  <a:gd name="T46" fmla="*/ 3 w 74"/>
                  <a:gd name="T47" fmla="*/ 0 h 113"/>
                  <a:gd name="T48" fmla="*/ 2 w 74"/>
                  <a:gd name="T49" fmla="*/ 0 h 113"/>
                  <a:gd name="T50" fmla="*/ 2 w 74"/>
                  <a:gd name="T51" fmla="*/ 0 h 113"/>
                  <a:gd name="T52" fmla="*/ 2 w 74"/>
                  <a:gd name="T53" fmla="*/ 0 h 113"/>
                  <a:gd name="T54" fmla="*/ 2 w 74"/>
                  <a:gd name="T55" fmla="*/ 0 h 113"/>
                  <a:gd name="T56" fmla="*/ 2 w 74"/>
                  <a:gd name="T57" fmla="*/ 0 h 113"/>
                  <a:gd name="T58" fmla="*/ 2 w 74"/>
                  <a:gd name="T59" fmla="*/ 1 h 113"/>
                  <a:gd name="T60" fmla="*/ 1 w 74"/>
                  <a:gd name="T61" fmla="*/ 1 h 113"/>
                  <a:gd name="T62" fmla="*/ 1 w 74"/>
                  <a:gd name="T63" fmla="*/ 1 h 113"/>
                  <a:gd name="T64" fmla="*/ 1 w 74"/>
                  <a:gd name="T65" fmla="*/ 2 h 113"/>
                  <a:gd name="T66" fmla="*/ 1 w 74"/>
                  <a:gd name="T67" fmla="*/ 2 h 113"/>
                  <a:gd name="T68" fmla="*/ 1 w 74"/>
                  <a:gd name="T69" fmla="*/ 2 h 113"/>
                  <a:gd name="T70" fmla="*/ 0 w 74"/>
                  <a:gd name="T71" fmla="*/ 3 h 113"/>
                  <a:gd name="T72" fmla="*/ 0 w 74"/>
                  <a:gd name="T73" fmla="*/ 3 h 113"/>
                  <a:gd name="T74" fmla="*/ 0 w 74"/>
                  <a:gd name="T75" fmla="*/ 4 h 113"/>
                  <a:gd name="T76" fmla="*/ 0 w 74"/>
                  <a:gd name="T77" fmla="*/ 4 h 113"/>
                  <a:gd name="T78" fmla="*/ 0 w 74"/>
                  <a:gd name="T79" fmla="*/ 4 h 113"/>
                  <a:gd name="T80" fmla="*/ 0 w 74"/>
                  <a:gd name="T81" fmla="*/ 5 h 113"/>
                  <a:gd name="T82" fmla="*/ 0 w 74"/>
                  <a:gd name="T83" fmla="*/ 5 h 113"/>
                  <a:gd name="T84" fmla="*/ 0 w 74"/>
                  <a:gd name="T85" fmla="*/ 5 h 113"/>
                  <a:gd name="T86" fmla="*/ 1 w 74"/>
                  <a:gd name="T87" fmla="*/ 6 h 113"/>
                  <a:gd name="T88" fmla="*/ 1 w 74"/>
                  <a:gd name="T89" fmla="*/ 6 h 113"/>
                  <a:gd name="T90" fmla="*/ 1 w 74"/>
                  <a:gd name="T91" fmla="*/ 6 h 113"/>
                  <a:gd name="T92" fmla="*/ 1 w 74"/>
                  <a:gd name="T93" fmla="*/ 6 h 113"/>
                  <a:gd name="T94" fmla="*/ 1 w 74"/>
                  <a:gd name="T95" fmla="*/ 6 h 113"/>
                  <a:gd name="T96" fmla="*/ 1 w 74"/>
                  <a:gd name="T97" fmla="*/ 6 h 113"/>
                  <a:gd name="T98" fmla="*/ 1 w 74"/>
                  <a:gd name="T99" fmla="*/ 6 h 113"/>
                  <a:gd name="T100" fmla="*/ 1 w 74"/>
                  <a:gd name="T101" fmla="*/ 6 h 113"/>
                  <a:gd name="T102" fmla="*/ 1 w 74"/>
                  <a:gd name="T103" fmla="*/ 6 h 113"/>
                  <a:gd name="T104" fmla="*/ 2 w 74"/>
                  <a:gd name="T105" fmla="*/ 6 h 113"/>
                  <a:gd name="T106" fmla="*/ 2 w 74"/>
                  <a:gd name="T107" fmla="*/ 7 h 113"/>
                  <a:gd name="T108" fmla="*/ 2 w 74"/>
                  <a:gd name="T109" fmla="*/ 7 h 113"/>
                  <a:gd name="T110" fmla="*/ 2 w 74"/>
                  <a:gd name="T111" fmla="*/ 7 h 113"/>
                  <a:gd name="T112" fmla="*/ 2 w 74"/>
                  <a:gd name="T113" fmla="*/ 7 h 113"/>
                  <a:gd name="T114" fmla="*/ 2 w 74"/>
                  <a:gd name="T115" fmla="*/ 7 h 113"/>
                  <a:gd name="T116" fmla="*/ 3 w 74"/>
                  <a:gd name="T117" fmla="*/ 7 h 11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3"/>
                  <a:gd name="T179" fmla="*/ 74 w 74"/>
                  <a:gd name="T180" fmla="*/ 113 h 11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3">
                    <a:moveTo>
                      <a:pt x="37" y="113"/>
                    </a:moveTo>
                    <a:lnTo>
                      <a:pt x="65" y="101"/>
                    </a:lnTo>
                    <a:lnTo>
                      <a:pt x="74" y="23"/>
                    </a:lnTo>
                    <a:lnTo>
                      <a:pt x="71" y="23"/>
                    </a:lnTo>
                    <a:lnTo>
                      <a:pt x="69" y="22"/>
                    </a:lnTo>
                    <a:lnTo>
                      <a:pt x="67" y="21"/>
                    </a:lnTo>
                    <a:lnTo>
                      <a:pt x="66" y="21"/>
                    </a:lnTo>
                    <a:lnTo>
                      <a:pt x="64" y="20"/>
                    </a:lnTo>
                    <a:lnTo>
                      <a:pt x="63" y="18"/>
                    </a:lnTo>
                    <a:lnTo>
                      <a:pt x="60" y="17"/>
                    </a:lnTo>
                    <a:lnTo>
                      <a:pt x="59" y="16"/>
                    </a:lnTo>
                    <a:lnTo>
                      <a:pt x="58" y="13"/>
                    </a:lnTo>
                    <a:lnTo>
                      <a:pt x="56" y="12"/>
                    </a:lnTo>
                    <a:lnTo>
                      <a:pt x="55" y="10"/>
                    </a:lnTo>
                    <a:lnTo>
                      <a:pt x="54" y="8"/>
                    </a:lnTo>
                    <a:lnTo>
                      <a:pt x="53" y="7"/>
                    </a:lnTo>
                    <a:lnTo>
                      <a:pt x="51" y="4"/>
                    </a:lnTo>
                    <a:lnTo>
                      <a:pt x="49" y="2"/>
                    </a:lnTo>
                    <a:lnTo>
                      <a:pt x="48" y="1"/>
                    </a:lnTo>
                    <a:lnTo>
                      <a:pt x="46" y="0"/>
                    </a:lnTo>
                    <a:lnTo>
                      <a:pt x="45" y="0"/>
                    </a:lnTo>
                    <a:lnTo>
                      <a:pt x="43" y="0"/>
                    </a:lnTo>
                    <a:lnTo>
                      <a:pt x="40" y="0"/>
                    </a:lnTo>
                    <a:lnTo>
                      <a:pt x="38" y="0"/>
                    </a:lnTo>
                    <a:lnTo>
                      <a:pt x="36" y="0"/>
                    </a:lnTo>
                    <a:lnTo>
                      <a:pt x="34" y="0"/>
                    </a:lnTo>
                    <a:lnTo>
                      <a:pt x="32" y="1"/>
                    </a:lnTo>
                    <a:lnTo>
                      <a:pt x="28" y="6"/>
                    </a:lnTo>
                    <a:lnTo>
                      <a:pt x="25" y="10"/>
                    </a:lnTo>
                    <a:lnTo>
                      <a:pt x="22" y="14"/>
                    </a:lnTo>
                    <a:lnTo>
                      <a:pt x="18" y="20"/>
                    </a:lnTo>
                    <a:lnTo>
                      <a:pt x="15" y="24"/>
                    </a:lnTo>
                    <a:lnTo>
                      <a:pt x="12" y="30"/>
                    </a:lnTo>
                    <a:lnTo>
                      <a:pt x="8" y="35"/>
                    </a:lnTo>
                    <a:lnTo>
                      <a:pt x="6" y="41"/>
                    </a:lnTo>
                    <a:lnTo>
                      <a:pt x="4" y="47"/>
                    </a:lnTo>
                    <a:lnTo>
                      <a:pt x="2" y="53"/>
                    </a:lnTo>
                    <a:lnTo>
                      <a:pt x="1" y="59"/>
                    </a:lnTo>
                    <a:lnTo>
                      <a:pt x="0" y="65"/>
                    </a:lnTo>
                    <a:lnTo>
                      <a:pt x="0" y="71"/>
                    </a:lnTo>
                    <a:lnTo>
                      <a:pt x="1" y="78"/>
                    </a:lnTo>
                    <a:lnTo>
                      <a:pt x="2" y="83"/>
                    </a:lnTo>
                    <a:lnTo>
                      <a:pt x="4" y="90"/>
                    </a:lnTo>
                    <a:lnTo>
                      <a:pt x="6" y="91"/>
                    </a:lnTo>
                    <a:lnTo>
                      <a:pt x="8" y="93"/>
                    </a:lnTo>
                    <a:lnTo>
                      <a:pt x="10" y="94"/>
                    </a:lnTo>
                    <a:lnTo>
                      <a:pt x="12" y="95"/>
                    </a:lnTo>
                    <a:lnTo>
                      <a:pt x="13" y="97"/>
                    </a:lnTo>
                    <a:lnTo>
                      <a:pt x="15" y="99"/>
                    </a:lnTo>
                    <a:lnTo>
                      <a:pt x="16" y="101"/>
                    </a:lnTo>
                    <a:lnTo>
                      <a:pt x="18" y="102"/>
                    </a:lnTo>
                    <a:lnTo>
                      <a:pt x="21" y="104"/>
                    </a:lnTo>
                    <a:lnTo>
                      <a:pt x="22" y="105"/>
                    </a:lnTo>
                    <a:lnTo>
                      <a:pt x="24" y="107"/>
                    </a:lnTo>
                    <a:lnTo>
                      <a:pt x="26" y="108"/>
                    </a:lnTo>
                    <a:lnTo>
                      <a:pt x="28" y="110"/>
                    </a:lnTo>
                    <a:lnTo>
                      <a:pt x="32" y="111"/>
                    </a:lnTo>
                    <a:lnTo>
                      <a:pt x="34" y="112"/>
                    </a:lnTo>
                    <a:lnTo>
                      <a:pt x="37" y="113"/>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7422" name="AutoShape 14"/>
              <p:cNvSpPr>
                <a:spLocks/>
              </p:cNvSpPr>
              <p:nvPr/>
            </p:nvSpPr>
            <p:spPr bwMode="auto">
              <a:xfrm>
                <a:off x="3827" y="3501"/>
                <a:ext cx="18" cy="26"/>
              </a:xfrm>
              <a:custGeom>
                <a:avLst/>
                <a:gdLst>
                  <a:gd name="T0" fmla="*/ 3 w 75"/>
                  <a:gd name="T1" fmla="*/ 7 h 104"/>
                  <a:gd name="T2" fmla="*/ 3 w 75"/>
                  <a:gd name="T3" fmla="*/ 6 h 104"/>
                  <a:gd name="T4" fmla="*/ 3 w 75"/>
                  <a:gd name="T5" fmla="*/ 6 h 104"/>
                  <a:gd name="T6" fmla="*/ 4 w 75"/>
                  <a:gd name="T7" fmla="*/ 5 h 104"/>
                  <a:gd name="T8" fmla="*/ 4 w 75"/>
                  <a:gd name="T9" fmla="*/ 5 h 104"/>
                  <a:gd name="T10" fmla="*/ 4 w 75"/>
                  <a:gd name="T11" fmla="*/ 4 h 104"/>
                  <a:gd name="T12" fmla="*/ 4 w 75"/>
                  <a:gd name="T13" fmla="*/ 3 h 104"/>
                  <a:gd name="T14" fmla="*/ 4 w 75"/>
                  <a:gd name="T15" fmla="*/ 3 h 104"/>
                  <a:gd name="T16" fmla="*/ 4 w 75"/>
                  <a:gd name="T17" fmla="*/ 2 h 104"/>
                  <a:gd name="T18" fmla="*/ 4 w 75"/>
                  <a:gd name="T19" fmla="*/ 2 h 104"/>
                  <a:gd name="T20" fmla="*/ 4 w 75"/>
                  <a:gd name="T21" fmla="*/ 1 h 104"/>
                  <a:gd name="T22" fmla="*/ 4 w 75"/>
                  <a:gd name="T23" fmla="*/ 1 h 104"/>
                  <a:gd name="T24" fmla="*/ 4 w 75"/>
                  <a:gd name="T25" fmla="*/ 1 h 104"/>
                  <a:gd name="T26" fmla="*/ 3 w 75"/>
                  <a:gd name="T27" fmla="*/ 0 h 104"/>
                  <a:gd name="T28" fmla="*/ 3 w 75"/>
                  <a:gd name="T29" fmla="*/ 0 h 104"/>
                  <a:gd name="T30" fmla="*/ 3 w 75"/>
                  <a:gd name="T31" fmla="*/ 0 h 104"/>
                  <a:gd name="T32" fmla="*/ 2 w 75"/>
                  <a:gd name="T33" fmla="*/ 0 h 104"/>
                  <a:gd name="T34" fmla="*/ 2 w 75"/>
                  <a:gd name="T35" fmla="*/ 0 h 104"/>
                  <a:gd name="T36" fmla="*/ 1 w 75"/>
                  <a:gd name="T37" fmla="*/ 1 h 104"/>
                  <a:gd name="T38" fmla="*/ 1 w 75"/>
                  <a:gd name="T39" fmla="*/ 1 h 104"/>
                  <a:gd name="T40" fmla="*/ 0 w 75"/>
                  <a:gd name="T41" fmla="*/ 1 h 104"/>
                  <a:gd name="T42" fmla="*/ 0 w 75"/>
                  <a:gd name="T43" fmla="*/ 2 h 104"/>
                  <a:gd name="T44" fmla="*/ 0 w 75"/>
                  <a:gd name="T45" fmla="*/ 2 h 104"/>
                  <a:gd name="T46" fmla="*/ 0 w 75"/>
                  <a:gd name="T47" fmla="*/ 3 h 104"/>
                  <a:gd name="T48" fmla="*/ 0 w 75"/>
                  <a:gd name="T49" fmla="*/ 4 h 104"/>
                  <a:gd name="T50" fmla="*/ 0 w 75"/>
                  <a:gd name="T51" fmla="*/ 5 h 104"/>
                  <a:gd name="T52" fmla="*/ 0 w 75"/>
                  <a:gd name="T53" fmla="*/ 5 h 104"/>
                  <a:gd name="T54" fmla="*/ 0 w 75"/>
                  <a:gd name="T55" fmla="*/ 6 h 104"/>
                  <a:gd name="T56" fmla="*/ 1 w 75"/>
                  <a:gd name="T57" fmla="*/ 7 h 104"/>
                  <a:gd name="T58" fmla="*/ 1 w 75"/>
                  <a:gd name="T59" fmla="*/ 7 h 104"/>
                  <a:gd name="T60" fmla="*/ 1 w 75"/>
                  <a:gd name="T61" fmla="*/ 7 h 104"/>
                  <a:gd name="T62" fmla="*/ 1 w 75"/>
                  <a:gd name="T63" fmla="*/ 7 h 104"/>
                  <a:gd name="T64" fmla="*/ 1 w 75"/>
                  <a:gd name="T65" fmla="*/ 7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04"/>
                  <a:gd name="T101" fmla="*/ 75 w 75"/>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04">
                    <a:moveTo>
                      <a:pt x="22" y="104"/>
                    </a:moveTo>
                    <a:lnTo>
                      <a:pt x="44" y="104"/>
                    </a:lnTo>
                    <a:lnTo>
                      <a:pt x="48" y="101"/>
                    </a:lnTo>
                    <a:lnTo>
                      <a:pt x="50" y="98"/>
                    </a:lnTo>
                    <a:lnTo>
                      <a:pt x="53" y="93"/>
                    </a:lnTo>
                    <a:lnTo>
                      <a:pt x="55" y="90"/>
                    </a:lnTo>
                    <a:lnTo>
                      <a:pt x="59" y="86"/>
                    </a:lnTo>
                    <a:lnTo>
                      <a:pt x="61" y="81"/>
                    </a:lnTo>
                    <a:lnTo>
                      <a:pt x="64" y="77"/>
                    </a:lnTo>
                    <a:lnTo>
                      <a:pt x="66" y="72"/>
                    </a:lnTo>
                    <a:lnTo>
                      <a:pt x="69" y="68"/>
                    </a:lnTo>
                    <a:lnTo>
                      <a:pt x="71" y="63"/>
                    </a:lnTo>
                    <a:lnTo>
                      <a:pt x="72" y="58"/>
                    </a:lnTo>
                    <a:lnTo>
                      <a:pt x="74" y="53"/>
                    </a:lnTo>
                    <a:lnTo>
                      <a:pt x="74" y="48"/>
                    </a:lnTo>
                    <a:lnTo>
                      <a:pt x="75" y="43"/>
                    </a:lnTo>
                    <a:lnTo>
                      <a:pt x="75" y="38"/>
                    </a:lnTo>
                    <a:lnTo>
                      <a:pt x="75" y="33"/>
                    </a:lnTo>
                    <a:lnTo>
                      <a:pt x="73" y="29"/>
                    </a:lnTo>
                    <a:lnTo>
                      <a:pt x="71" y="27"/>
                    </a:lnTo>
                    <a:lnTo>
                      <a:pt x="70" y="24"/>
                    </a:lnTo>
                    <a:lnTo>
                      <a:pt x="67" y="20"/>
                    </a:lnTo>
                    <a:lnTo>
                      <a:pt x="66" y="18"/>
                    </a:lnTo>
                    <a:lnTo>
                      <a:pt x="65" y="15"/>
                    </a:lnTo>
                    <a:lnTo>
                      <a:pt x="64" y="11"/>
                    </a:lnTo>
                    <a:lnTo>
                      <a:pt x="64" y="7"/>
                    </a:lnTo>
                    <a:lnTo>
                      <a:pt x="61" y="5"/>
                    </a:lnTo>
                    <a:lnTo>
                      <a:pt x="59" y="4"/>
                    </a:lnTo>
                    <a:lnTo>
                      <a:pt x="55" y="3"/>
                    </a:lnTo>
                    <a:lnTo>
                      <a:pt x="52" y="1"/>
                    </a:lnTo>
                    <a:lnTo>
                      <a:pt x="48" y="0"/>
                    </a:lnTo>
                    <a:lnTo>
                      <a:pt x="44" y="0"/>
                    </a:lnTo>
                    <a:lnTo>
                      <a:pt x="40" y="0"/>
                    </a:lnTo>
                    <a:lnTo>
                      <a:pt x="37" y="1"/>
                    </a:lnTo>
                    <a:lnTo>
                      <a:pt x="32" y="1"/>
                    </a:lnTo>
                    <a:lnTo>
                      <a:pt x="29" y="3"/>
                    </a:lnTo>
                    <a:lnTo>
                      <a:pt x="24" y="4"/>
                    </a:lnTo>
                    <a:lnTo>
                      <a:pt x="21" y="6"/>
                    </a:lnTo>
                    <a:lnTo>
                      <a:pt x="18" y="7"/>
                    </a:lnTo>
                    <a:lnTo>
                      <a:pt x="14" y="8"/>
                    </a:lnTo>
                    <a:lnTo>
                      <a:pt x="11" y="10"/>
                    </a:lnTo>
                    <a:lnTo>
                      <a:pt x="9" y="12"/>
                    </a:lnTo>
                    <a:lnTo>
                      <a:pt x="8" y="18"/>
                    </a:lnTo>
                    <a:lnTo>
                      <a:pt x="7" y="24"/>
                    </a:lnTo>
                    <a:lnTo>
                      <a:pt x="6" y="30"/>
                    </a:lnTo>
                    <a:lnTo>
                      <a:pt x="3" y="36"/>
                    </a:lnTo>
                    <a:lnTo>
                      <a:pt x="2" y="42"/>
                    </a:lnTo>
                    <a:lnTo>
                      <a:pt x="1" y="49"/>
                    </a:lnTo>
                    <a:lnTo>
                      <a:pt x="1" y="55"/>
                    </a:lnTo>
                    <a:lnTo>
                      <a:pt x="0" y="61"/>
                    </a:lnTo>
                    <a:lnTo>
                      <a:pt x="0" y="68"/>
                    </a:lnTo>
                    <a:lnTo>
                      <a:pt x="0" y="73"/>
                    </a:lnTo>
                    <a:lnTo>
                      <a:pt x="1" y="79"/>
                    </a:lnTo>
                    <a:lnTo>
                      <a:pt x="3" y="84"/>
                    </a:lnTo>
                    <a:lnTo>
                      <a:pt x="6" y="90"/>
                    </a:lnTo>
                    <a:lnTo>
                      <a:pt x="9" y="95"/>
                    </a:lnTo>
                    <a:lnTo>
                      <a:pt x="13" y="100"/>
                    </a:lnTo>
                    <a:lnTo>
                      <a:pt x="19" y="104"/>
                    </a:lnTo>
                    <a:lnTo>
                      <a:pt x="20" y="104"/>
                    </a:lnTo>
                    <a:lnTo>
                      <a:pt x="21" y="104"/>
                    </a:lnTo>
                    <a:lnTo>
                      <a:pt x="22" y="104"/>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sp>
        <p:nvSpPr>
          <p:cNvPr id="17413"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741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subTnLst>
                                    <p:set>
                                      <p:cBhvr override="childStyle">
                                        <p:cTn dur="1" fill="hold" display="0" masterRel="nextClick" afterEffect="1" nodeType="withEffect">
                                          <p:stCondLst>
                                            <p:cond delay="0"/>
                                          </p:stCondLst>
                                        </p:cTn>
                                        <p:tgtEl>
                                          <p:spTgt spid="3"/>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1509">
                                            <p:txEl>
                                              <p:pRg st="0" end="0"/>
                                            </p:txEl>
                                          </p:spTgt>
                                        </p:tgtEl>
                                        <p:attrNameLst>
                                          <p:attrName>style.visibility</p:attrName>
                                        </p:attrNameLst>
                                      </p:cBhvr>
                                      <p:to>
                                        <p:strVal val="visible"/>
                                      </p:to>
                                    </p:set>
                                    <p:animEffect transition="in" filter="slide(fromBottom)">
                                      <p:cBhvr>
                                        <p:cTn id="17" dur="500"/>
                                        <p:tgtEl>
                                          <p:spTgt spid="2150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1509">
                                            <p:txEl>
                                              <p:pRg st="2" end="2"/>
                                            </p:txEl>
                                          </p:spTgt>
                                        </p:tgtEl>
                                        <p:attrNameLst>
                                          <p:attrName>style.visibility</p:attrName>
                                        </p:attrNameLst>
                                      </p:cBhvr>
                                      <p:to>
                                        <p:strVal val="visible"/>
                                      </p:to>
                                    </p:set>
                                    <p:animEffect transition="in" filter="slide(fromBottom)">
                                      <p:cBhvr>
                                        <p:cTn id="22" dur="500"/>
                                        <p:tgtEl>
                                          <p:spTgt spid="2150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1509">
                                            <p:txEl>
                                              <p:pRg st="4" end="4"/>
                                            </p:txEl>
                                          </p:spTgt>
                                        </p:tgtEl>
                                        <p:attrNameLst>
                                          <p:attrName>style.visibility</p:attrName>
                                        </p:attrNameLst>
                                      </p:cBhvr>
                                      <p:to>
                                        <p:strVal val="visible"/>
                                      </p:to>
                                    </p:set>
                                    <p:animEffect transition="in" filter="slide(fromBottom)">
                                      <p:cBhvr>
                                        <p:cTn id="27" dur="500"/>
                                        <p:tgtEl>
                                          <p:spTgt spid="215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2"/>
          <p:cNvSpPr txBox="1">
            <a:spLocks noChangeArrowheads="1"/>
          </p:cNvSpPr>
          <p:nvPr/>
        </p:nvSpPr>
        <p:spPr bwMode="auto">
          <a:xfrm>
            <a:off x="381000" y="2057400"/>
            <a:ext cx="7620000" cy="44767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Se usa para señalar una ubicación en la pantalla, con el apuntador.</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Todas las acciones se completan combinando el señalamiento con una de cuatro técnicas:</a:t>
            </a:r>
          </a:p>
          <a:p>
            <a:pPr algn="ctr" fontAlgn="base">
              <a:spcBef>
                <a:spcPct val="0"/>
              </a:spcBef>
              <a:spcAft>
                <a:spcPct val="0"/>
              </a:spcAft>
            </a:pPr>
            <a:endParaRPr kumimoji="1" lang="es-MX" sz="2400" b="1">
              <a:solidFill>
                <a:srgbClr val="A50021"/>
              </a:solidFill>
              <a:latin typeface="Verdana"/>
            </a:endParaRPr>
          </a:p>
          <a:p>
            <a:pPr fontAlgn="base">
              <a:lnSpc>
                <a:spcPct val="125000"/>
              </a:lnSpc>
              <a:spcBef>
                <a:spcPct val="0"/>
              </a:spcBef>
              <a:spcAft>
                <a:spcPct val="0"/>
              </a:spcAft>
            </a:pPr>
            <a:r>
              <a:rPr kumimoji="1" lang="es-MX" sz="2400" b="1">
                <a:solidFill>
                  <a:srgbClr val="A50021"/>
                </a:solidFill>
                <a:latin typeface="Verdana"/>
              </a:rPr>
              <a:t>	Clic con el botón primario</a:t>
            </a:r>
          </a:p>
          <a:p>
            <a:pPr fontAlgn="base">
              <a:lnSpc>
                <a:spcPct val="125000"/>
              </a:lnSpc>
              <a:spcBef>
                <a:spcPct val="0"/>
              </a:spcBef>
              <a:spcAft>
                <a:spcPct val="0"/>
              </a:spcAft>
            </a:pPr>
            <a:r>
              <a:rPr kumimoji="1" lang="es-MX" sz="2400" b="1">
                <a:solidFill>
                  <a:srgbClr val="A50021"/>
                </a:solidFill>
                <a:latin typeface="Verdana"/>
              </a:rPr>
              <a:t>	Doble clic (botón primario)</a:t>
            </a:r>
          </a:p>
          <a:p>
            <a:pPr fontAlgn="base">
              <a:lnSpc>
                <a:spcPct val="125000"/>
              </a:lnSpc>
              <a:spcBef>
                <a:spcPct val="0"/>
              </a:spcBef>
              <a:spcAft>
                <a:spcPct val="0"/>
              </a:spcAft>
            </a:pPr>
            <a:r>
              <a:rPr kumimoji="1" lang="es-MX" sz="2400" b="1">
                <a:solidFill>
                  <a:srgbClr val="A50021"/>
                </a:solidFill>
                <a:latin typeface="Verdana"/>
              </a:rPr>
              <a:t>	Arrastrar</a:t>
            </a:r>
          </a:p>
          <a:p>
            <a:pPr fontAlgn="base">
              <a:lnSpc>
                <a:spcPct val="125000"/>
              </a:lnSpc>
              <a:spcBef>
                <a:spcPct val="0"/>
              </a:spcBef>
              <a:spcAft>
                <a:spcPct val="0"/>
              </a:spcAft>
            </a:pPr>
            <a:r>
              <a:rPr kumimoji="1" lang="es-MX" sz="2400" b="1">
                <a:solidFill>
                  <a:srgbClr val="A50021"/>
                </a:solidFill>
                <a:latin typeface="Verdana"/>
              </a:rPr>
              <a:t>	Clic con el botón secundario</a:t>
            </a:r>
          </a:p>
        </p:txBody>
      </p:sp>
      <p:pic>
        <p:nvPicPr>
          <p:cNvPr id="22539" name="Picture 11" descr="CPMSE001"/>
          <p:cNvPicPr>
            <a:picLocks noChangeAspect="1" noChangeArrowheads="1"/>
          </p:cNvPicPr>
          <p:nvPr/>
        </p:nvPicPr>
        <p:blipFill>
          <a:blip r:embed="rId3"/>
          <a:srcRect/>
          <a:stretch>
            <a:fillRect/>
          </a:stretch>
        </p:blipFill>
        <p:spPr bwMode="auto">
          <a:xfrm>
            <a:off x="685800" y="4724400"/>
            <a:ext cx="381000" cy="374650"/>
          </a:xfrm>
          <a:prstGeom prst="rect">
            <a:avLst/>
          </a:prstGeom>
          <a:noFill/>
        </p:spPr>
      </p:pic>
      <p:pic>
        <p:nvPicPr>
          <p:cNvPr id="22540" name="Picture 12" descr="CPMSE001"/>
          <p:cNvPicPr>
            <a:picLocks noChangeAspect="1" noChangeArrowheads="1"/>
          </p:cNvPicPr>
          <p:nvPr/>
        </p:nvPicPr>
        <p:blipFill>
          <a:blip r:embed="rId3"/>
          <a:srcRect/>
          <a:stretch>
            <a:fillRect/>
          </a:stretch>
        </p:blipFill>
        <p:spPr bwMode="auto">
          <a:xfrm>
            <a:off x="685800" y="5181600"/>
            <a:ext cx="381000" cy="374650"/>
          </a:xfrm>
          <a:prstGeom prst="rect">
            <a:avLst/>
          </a:prstGeom>
          <a:noFill/>
        </p:spPr>
      </p:pic>
      <p:pic>
        <p:nvPicPr>
          <p:cNvPr id="22541" name="Picture 13" descr="CPMSE001"/>
          <p:cNvPicPr>
            <a:picLocks noChangeAspect="1" noChangeArrowheads="1"/>
          </p:cNvPicPr>
          <p:nvPr/>
        </p:nvPicPr>
        <p:blipFill>
          <a:blip r:embed="rId3"/>
          <a:srcRect/>
          <a:stretch>
            <a:fillRect/>
          </a:stretch>
        </p:blipFill>
        <p:spPr bwMode="auto">
          <a:xfrm>
            <a:off x="685800" y="5638800"/>
            <a:ext cx="381000" cy="374650"/>
          </a:xfrm>
          <a:prstGeom prst="rect">
            <a:avLst/>
          </a:prstGeom>
          <a:noFill/>
        </p:spPr>
      </p:pic>
      <p:pic>
        <p:nvPicPr>
          <p:cNvPr id="22542" name="Picture 14" descr="CPMSE001"/>
          <p:cNvPicPr>
            <a:picLocks noChangeAspect="1" noChangeArrowheads="1"/>
          </p:cNvPicPr>
          <p:nvPr/>
        </p:nvPicPr>
        <p:blipFill>
          <a:blip r:embed="rId3"/>
          <a:srcRect/>
          <a:stretch>
            <a:fillRect/>
          </a:stretch>
        </p:blipFill>
        <p:spPr bwMode="auto">
          <a:xfrm>
            <a:off x="685800" y="6096000"/>
            <a:ext cx="381000" cy="374650"/>
          </a:xfrm>
          <a:prstGeom prst="rect">
            <a:avLst/>
          </a:prstGeom>
          <a:noFill/>
        </p:spPr>
      </p:pic>
      <p:pic>
        <p:nvPicPr>
          <p:cNvPr id="18439" name="Picture 62" descr="GC000664"/>
          <p:cNvPicPr>
            <a:picLocks noChangeAspect="1" noChangeArrowheads="1"/>
          </p:cNvPicPr>
          <p:nvPr/>
        </p:nvPicPr>
        <p:blipFill>
          <a:blip r:embed="rId4"/>
          <a:srcRect/>
          <a:stretch>
            <a:fillRect/>
          </a:stretch>
        </p:blipFill>
        <p:spPr bwMode="auto">
          <a:xfrm>
            <a:off x="6019800" y="4191000"/>
            <a:ext cx="2971800" cy="1906588"/>
          </a:xfrm>
          <a:prstGeom prst="rect">
            <a:avLst/>
          </a:prstGeom>
          <a:noFill/>
        </p:spPr>
      </p:pic>
      <p:sp>
        <p:nvSpPr>
          <p:cNvPr id="18440" name="Text Box 8"/>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8441" name="Text Box 9"/>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slide(fromBottom)">
                                      <p:cBhvr>
                                        <p:cTn id="7" dur="500"/>
                                        <p:tgtEl>
                                          <p:spTgt spid="225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2533">
                                            <p:txEl>
                                              <p:pRg st="2" end="2"/>
                                            </p:txEl>
                                          </p:spTgt>
                                        </p:tgtEl>
                                        <p:attrNameLst>
                                          <p:attrName>style.visibility</p:attrName>
                                        </p:attrNameLst>
                                      </p:cBhvr>
                                      <p:to>
                                        <p:strVal val="visible"/>
                                      </p:to>
                                    </p:set>
                                    <p:animEffect transition="in" filter="slide(fromBottom)">
                                      <p:cBhvr>
                                        <p:cTn id="12" dur="500"/>
                                        <p:tgtEl>
                                          <p:spTgt spid="225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2533">
                                            <p:txEl>
                                              <p:pRg st="4" end="4"/>
                                            </p:txEl>
                                          </p:spTgt>
                                        </p:tgtEl>
                                        <p:attrNameLst>
                                          <p:attrName>style.visibility</p:attrName>
                                        </p:attrNameLst>
                                      </p:cBhvr>
                                      <p:to>
                                        <p:strVal val="visible"/>
                                      </p:to>
                                    </p:set>
                                    <p:animEffect transition="in" filter="slide(fromBottom)">
                                      <p:cBhvr>
                                        <p:cTn id="17" dur="500"/>
                                        <p:tgtEl>
                                          <p:spTgt spid="2253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2533">
                                            <p:txEl>
                                              <p:pRg st="5" end="5"/>
                                            </p:txEl>
                                          </p:spTgt>
                                        </p:tgtEl>
                                        <p:attrNameLst>
                                          <p:attrName>style.visibility</p:attrName>
                                        </p:attrNameLst>
                                      </p:cBhvr>
                                      <p:to>
                                        <p:strVal val="visible"/>
                                      </p:to>
                                    </p:set>
                                    <p:animEffect transition="in" filter="slide(fromBottom)">
                                      <p:cBhvr>
                                        <p:cTn id="22" dur="500"/>
                                        <p:tgtEl>
                                          <p:spTgt spid="2253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22533">
                                            <p:txEl>
                                              <p:pRg st="6" end="6"/>
                                            </p:txEl>
                                          </p:spTgt>
                                        </p:tgtEl>
                                        <p:attrNameLst>
                                          <p:attrName>style.visibility</p:attrName>
                                        </p:attrNameLst>
                                      </p:cBhvr>
                                      <p:to>
                                        <p:strVal val="visible"/>
                                      </p:to>
                                    </p:set>
                                    <p:animEffect transition="in" filter="slide(fromBottom)">
                                      <p:cBhvr>
                                        <p:cTn id="27" dur="500"/>
                                        <p:tgtEl>
                                          <p:spTgt spid="2253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2533">
                                            <p:txEl>
                                              <p:pRg st="7" end="7"/>
                                            </p:txEl>
                                          </p:spTgt>
                                        </p:tgtEl>
                                        <p:attrNameLst>
                                          <p:attrName>style.visibility</p:attrName>
                                        </p:attrNameLst>
                                      </p:cBhvr>
                                      <p:to>
                                        <p:strVal val="visible"/>
                                      </p:to>
                                    </p:set>
                                    <p:animEffect transition="in" filter="slide(fromBottom)">
                                      <p:cBhvr>
                                        <p:cTn id="32" dur="500"/>
                                        <p:tgtEl>
                                          <p:spTgt spid="22533">
                                            <p:txEl>
                                              <p:pRg st="7" end="7"/>
                                            </p:txEl>
                                          </p:spTgt>
                                        </p:tgtEl>
                                      </p:cBhvr>
                                    </p:animEffect>
                                  </p:childTnLst>
                                </p:cTn>
                              </p:par>
                            </p:childTnLst>
                          </p:cTn>
                        </p:par>
                        <p:par>
                          <p:cTn id="33" fill="hold">
                            <p:stCondLst>
                              <p:cond delay="500"/>
                            </p:stCondLst>
                            <p:childTnLst>
                              <p:par>
                                <p:cTn id="34" presetID="9" presetClass="entr" presetSubtype="0" fill="hold" nodeType="afterEffect">
                                  <p:stCondLst>
                                    <p:cond delay="0"/>
                                  </p:stCondLst>
                                  <p:childTnLst>
                                    <p:set>
                                      <p:cBhvr>
                                        <p:cTn id="35" dur="1" fill="hold">
                                          <p:stCondLst>
                                            <p:cond delay="0"/>
                                          </p:stCondLst>
                                        </p:cTn>
                                        <p:tgtEl>
                                          <p:spTgt spid="22539"/>
                                        </p:tgtEl>
                                        <p:attrNameLst>
                                          <p:attrName>style.visibility</p:attrName>
                                        </p:attrNameLst>
                                      </p:cBhvr>
                                      <p:to>
                                        <p:strVal val="visible"/>
                                      </p:to>
                                    </p:set>
                                    <p:animEffect transition="in" filter="dissolve">
                                      <p:cBhvr>
                                        <p:cTn id="36" dur="500"/>
                                        <p:tgtEl>
                                          <p:spTgt spid="22539"/>
                                        </p:tgtEl>
                                      </p:cBhvr>
                                    </p:animEffect>
                                  </p:childTnLst>
                                </p:cTn>
                              </p:par>
                            </p:childTnLst>
                          </p:cTn>
                        </p:par>
                        <p:par>
                          <p:cTn id="37" fill="hold">
                            <p:stCondLst>
                              <p:cond delay="1000"/>
                            </p:stCondLst>
                            <p:childTnLst>
                              <p:par>
                                <p:cTn id="38" presetID="9" presetClass="entr" presetSubtype="0" fill="hold" nodeType="afterEffect">
                                  <p:stCondLst>
                                    <p:cond delay="0"/>
                                  </p:stCondLst>
                                  <p:childTnLst>
                                    <p:set>
                                      <p:cBhvr>
                                        <p:cTn id="39" dur="1" fill="hold">
                                          <p:stCondLst>
                                            <p:cond delay="0"/>
                                          </p:stCondLst>
                                        </p:cTn>
                                        <p:tgtEl>
                                          <p:spTgt spid="22540"/>
                                        </p:tgtEl>
                                        <p:attrNameLst>
                                          <p:attrName>style.visibility</p:attrName>
                                        </p:attrNameLst>
                                      </p:cBhvr>
                                      <p:to>
                                        <p:strVal val="visible"/>
                                      </p:to>
                                    </p:set>
                                    <p:animEffect transition="in" filter="dissolve">
                                      <p:cBhvr>
                                        <p:cTn id="40" dur="500"/>
                                        <p:tgtEl>
                                          <p:spTgt spid="22540"/>
                                        </p:tgtEl>
                                      </p:cBhvr>
                                    </p:animEffect>
                                  </p:childTnLst>
                                </p:cTn>
                              </p:par>
                            </p:childTnLst>
                          </p:cTn>
                        </p:par>
                        <p:par>
                          <p:cTn id="41" fill="hold">
                            <p:stCondLst>
                              <p:cond delay="1500"/>
                            </p:stCondLst>
                            <p:childTnLst>
                              <p:par>
                                <p:cTn id="42" presetID="9" presetClass="entr" presetSubtype="0" fill="hold" nodeType="afterEffect">
                                  <p:stCondLst>
                                    <p:cond delay="0"/>
                                  </p:stCondLst>
                                  <p:childTnLst>
                                    <p:set>
                                      <p:cBhvr>
                                        <p:cTn id="43" dur="1" fill="hold">
                                          <p:stCondLst>
                                            <p:cond delay="0"/>
                                          </p:stCondLst>
                                        </p:cTn>
                                        <p:tgtEl>
                                          <p:spTgt spid="22541"/>
                                        </p:tgtEl>
                                        <p:attrNameLst>
                                          <p:attrName>style.visibility</p:attrName>
                                        </p:attrNameLst>
                                      </p:cBhvr>
                                      <p:to>
                                        <p:strVal val="visible"/>
                                      </p:to>
                                    </p:set>
                                    <p:animEffect transition="in" filter="dissolve">
                                      <p:cBhvr>
                                        <p:cTn id="44" dur="500"/>
                                        <p:tgtEl>
                                          <p:spTgt spid="22541"/>
                                        </p:tgtEl>
                                      </p:cBhvr>
                                    </p:animEffect>
                                  </p:childTnLst>
                                </p:cTn>
                              </p:par>
                            </p:childTnLst>
                          </p:cTn>
                        </p:par>
                        <p:par>
                          <p:cTn id="45" fill="hold">
                            <p:stCondLst>
                              <p:cond delay="2000"/>
                            </p:stCondLst>
                            <p:childTnLst>
                              <p:par>
                                <p:cTn id="46" presetID="9" presetClass="entr" presetSubtype="0" fill="hold" nodeType="afterEffect">
                                  <p:stCondLst>
                                    <p:cond delay="0"/>
                                  </p:stCondLst>
                                  <p:childTnLst>
                                    <p:set>
                                      <p:cBhvr>
                                        <p:cTn id="47" dur="1" fill="hold">
                                          <p:stCondLst>
                                            <p:cond delay="0"/>
                                          </p:stCondLst>
                                        </p:cTn>
                                        <p:tgtEl>
                                          <p:spTgt spid="22542"/>
                                        </p:tgtEl>
                                        <p:attrNameLst>
                                          <p:attrName>style.visibility</p:attrName>
                                        </p:attrNameLst>
                                      </p:cBhvr>
                                      <p:to>
                                        <p:strVal val="visible"/>
                                      </p:to>
                                    </p:set>
                                    <p:animEffect transition="in" filter="dissolve">
                                      <p:cBhvr>
                                        <p:cTn id="48" dur="500"/>
                                        <p:tgtEl>
                                          <p:spTgt spid="22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funciona?</a:t>
            </a:r>
            <a:endParaRPr kumimoji="1" lang="es-MX" sz="2400" b="1" i="1">
              <a:solidFill>
                <a:srgbClr val="A50021"/>
              </a:solidFill>
              <a:latin typeface="Verdana"/>
            </a:endParaRPr>
          </a:p>
        </p:txBody>
      </p:sp>
      <p:sp>
        <p:nvSpPr>
          <p:cNvPr id="23557" name="Text Box 3"/>
          <p:cNvSpPr txBox="1">
            <a:spLocks noChangeArrowheads="1"/>
          </p:cNvSpPr>
          <p:nvPr/>
        </p:nvSpPr>
        <p:spPr bwMode="auto">
          <a:xfrm>
            <a:off x="381000" y="2438400"/>
            <a:ext cx="8305800" cy="4108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tipo </a:t>
            </a:r>
            <a:r>
              <a:rPr kumimoji="1" lang="es-MX" sz="2400" b="1">
                <a:solidFill>
                  <a:srgbClr val="FF9900"/>
                </a:solidFill>
                <a:latin typeface="Verdana"/>
              </a:rPr>
              <a:t>más común</a:t>
            </a:r>
            <a:r>
              <a:rPr kumimoji="1" lang="es-MX" sz="2400" b="1">
                <a:solidFill>
                  <a:srgbClr val="A50021"/>
                </a:solidFill>
                <a:latin typeface="Verdana"/>
              </a:rPr>
              <a:t> tiene una pelota dentro, que rueda cuando el ratón se desliza sobre una superficie plana.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Dentro del ratón hay dos rodillos en ángulo de 90 grados, que giran cuando la pelota rueda.</a:t>
            </a:r>
          </a:p>
          <a:p>
            <a:pPr algn="ctr" fontAlgn="base">
              <a:spcBef>
                <a:spcPct val="0"/>
              </a:spcBef>
              <a:spcAft>
                <a:spcPct val="0"/>
              </a:spcAft>
            </a:pPr>
            <a:endParaRPr kumimoji="1" lang="es-MX" sz="2400" b="1">
              <a:solidFill>
                <a:srgbClr val="A50021"/>
              </a:solidFill>
              <a:latin typeface="Verdana"/>
            </a:endParaRPr>
          </a:p>
          <a:p>
            <a:pPr algn="ctr" fontAlgn="base">
              <a:spcBef>
                <a:spcPct val="0"/>
              </a:spcBef>
              <a:spcAft>
                <a:spcPct val="0"/>
              </a:spcAft>
            </a:pPr>
            <a:r>
              <a:rPr kumimoji="1" lang="es-MX" sz="2400" b="1">
                <a:solidFill>
                  <a:srgbClr val="A50021"/>
                </a:solidFill>
                <a:latin typeface="Verdana"/>
              </a:rPr>
              <a:t>Un sensor detecta cuánto gira cada rodillo y envía esa información al ordenador, que la traduce y mueve el apuntador a la posición indicada por el ratón.</a:t>
            </a:r>
          </a:p>
        </p:txBody>
      </p:sp>
      <p:sp>
        <p:nvSpPr>
          <p:cNvPr id="1946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946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557">
                                            <p:txEl>
                                              <p:pRg st="0" end="0"/>
                                            </p:txEl>
                                          </p:spTgt>
                                        </p:tgtEl>
                                        <p:attrNameLst>
                                          <p:attrName>style.visibility</p:attrName>
                                        </p:attrNameLst>
                                      </p:cBhvr>
                                      <p:to>
                                        <p:strVal val="visible"/>
                                      </p:to>
                                    </p:set>
                                    <p:animEffect transition="in" filter="slide(fromBottom)">
                                      <p:cBhvr>
                                        <p:cTn id="7" dur="500"/>
                                        <p:tgtEl>
                                          <p:spTgt spid="235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3557">
                                            <p:txEl>
                                              <p:pRg st="2" end="2"/>
                                            </p:txEl>
                                          </p:spTgt>
                                        </p:tgtEl>
                                        <p:attrNameLst>
                                          <p:attrName>style.visibility</p:attrName>
                                        </p:attrNameLst>
                                      </p:cBhvr>
                                      <p:to>
                                        <p:strVal val="visible"/>
                                      </p:to>
                                    </p:set>
                                    <p:animEffect transition="in" filter="slide(fromBottom)">
                                      <p:cBhvr>
                                        <p:cTn id="12" dur="500"/>
                                        <p:tgtEl>
                                          <p:spTgt spid="235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3557">
                                            <p:txEl>
                                              <p:pRg st="4" end="4"/>
                                            </p:txEl>
                                          </p:spTgt>
                                        </p:tgtEl>
                                        <p:attrNameLst>
                                          <p:attrName>style.visibility</p:attrName>
                                        </p:attrNameLst>
                                      </p:cBhvr>
                                      <p:to>
                                        <p:strVal val="visible"/>
                                      </p:to>
                                    </p:set>
                                    <p:animEffect transition="in" filter="slide(fromBottom)">
                                      <p:cBhvr>
                                        <p:cTn id="17" dur="500"/>
                                        <p:tgtEl>
                                          <p:spTgt spid="235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0483"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El ratón o </a:t>
            </a:r>
            <a:r>
              <a:rPr kumimoji="1" lang="es-MX" sz="2400" b="1" i="1">
                <a:solidFill>
                  <a:srgbClr val="A50021"/>
                </a:solidFill>
                <a:latin typeface="Verdana"/>
              </a:rPr>
              <a:t>mouse</a:t>
            </a:r>
            <a:endParaRPr kumimoji="1" lang="es-MX" sz="2400" b="1" i="1">
              <a:solidFill>
                <a:schemeClr val="accent2"/>
              </a:solidFill>
              <a:latin typeface="Verdana"/>
            </a:endParaRPr>
          </a:p>
        </p:txBody>
      </p:sp>
      <p:grpSp>
        <p:nvGrpSpPr>
          <p:cNvPr id="2" name="Group 4"/>
          <p:cNvGrpSpPr>
            <a:grpSpLocks/>
          </p:cNvGrpSpPr>
          <p:nvPr/>
        </p:nvGrpSpPr>
        <p:grpSpPr bwMode="auto">
          <a:xfrm>
            <a:off x="533400" y="1905000"/>
            <a:ext cx="8382000" cy="2362200"/>
            <a:chOff x="336" y="1200"/>
            <a:chExt cx="5280" cy="1488"/>
          </a:xfrm>
        </p:grpSpPr>
        <p:pic>
          <p:nvPicPr>
            <p:cNvPr id="20490" name="Picture 2" descr="mouse5"/>
            <p:cNvPicPr>
              <a:picLocks noChangeAspect="1" noChangeArrowheads="1"/>
            </p:cNvPicPr>
            <p:nvPr/>
          </p:nvPicPr>
          <p:blipFill>
            <a:blip r:embed="rId3"/>
            <a:srcRect/>
            <a:stretch>
              <a:fillRect/>
            </a:stretch>
          </p:blipFill>
          <p:spPr bwMode="auto">
            <a:xfrm>
              <a:off x="1488" y="1344"/>
              <a:ext cx="1968" cy="1201"/>
            </a:xfrm>
            <a:prstGeom prst="rect">
              <a:avLst/>
            </a:prstGeom>
            <a:noFill/>
          </p:spPr>
        </p:pic>
        <p:pic>
          <p:nvPicPr>
            <p:cNvPr id="20491" name="Picture 3" descr="mouse10"/>
            <p:cNvPicPr>
              <a:picLocks noChangeAspect="1" noChangeArrowheads="1"/>
            </p:cNvPicPr>
            <p:nvPr/>
          </p:nvPicPr>
          <p:blipFill>
            <a:blip r:embed="rId4"/>
            <a:srcRect/>
            <a:stretch>
              <a:fillRect/>
            </a:stretch>
          </p:blipFill>
          <p:spPr bwMode="auto">
            <a:xfrm>
              <a:off x="3696" y="1344"/>
              <a:ext cx="1776" cy="1216"/>
            </a:xfrm>
            <a:prstGeom prst="rect">
              <a:avLst/>
            </a:prstGeom>
            <a:noFill/>
          </p:spPr>
        </p:pic>
        <p:sp>
          <p:nvSpPr>
            <p:cNvPr id="20492" name="Text Box 12"/>
            <p:cNvSpPr txBox="1">
              <a:spLocks noChangeArrowheads="1"/>
            </p:cNvSpPr>
            <p:nvPr/>
          </p:nvSpPr>
          <p:spPr bwMode="auto">
            <a:xfrm>
              <a:off x="384" y="1680"/>
              <a:ext cx="1008"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mecánico</a:t>
              </a:r>
            </a:p>
          </p:txBody>
        </p:sp>
        <p:sp>
          <p:nvSpPr>
            <p:cNvPr id="20493" name="Rectangle 13"/>
            <p:cNvSpPr>
              <a:spLocks noChangeArrowheads="1"/>
            </p:cNvSpPr>
            <p:nvPr/>
          </p:nvSpPr>
          <p:spPr bwMode="auto">
            <a:xfrm>
              <a:off x="336" y="1200"/>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5"/>
          <p:cNvGrpSpPr>
            <a:grpSpLocks/>
          </p:cNvGrpSpPr>
          <p:nvPr/>
        </p:nvGrpSpPr>
        <p:grpSpPr bwMode="auto">
          <a:xfrm>
            <a:off x="533400" y="4419600"/>
            <a:ext cx="8382000" cy="2362200"/>
            <a:chOff x="336" y="2784"/>
            <a:chExt cx="5280" cy="1488"/>
          </a:xfrm>
        </p:grpSpPr>
        <p:pic>
          <p:nvPicPr>
            <p:cNvPr id="20486" name="Picture 7" descr="qotd631-led-mice-3"/>
            <p:cNvPicPr>
              <a:picLocks noChangeAspect="1" noChangeArrowheads="1"/>
            </p:cNvPicPr>
            <p:nvPr/>
          </p:nvPicPr>
          <p:blipFill>
            <a:blip r:embed="rId5"/>
            <a:srcRect/>
            <a:stretch>
              <a:fillRect/>
            </a:stretch>
          </p:blipFill>
          <p:spPr bwMode="auto">
            <a:xfrm>
              <a:off x="1632" y="2928"/>
              <a:ext cx="1632" cy="1175"/>
            </a:xfrm>
            <a:prstGeom prst="rect">
              <a:avLst/>
            </a:prstGeom>
            <a:noFill/>
          </p:spPr>
        </p:pic>
        <p:pic>
          <p:nvPicPr>
            <p:cNvPr id="20487" name="Picture 8" descr="qotd631-led-mice-2"/>
            <p:cNvPicPr>
              <a:picLocks noChangeAspect="1" noChangeArrowheads="1"/>
            </p:cNvPicPr>
            <p:nvPr/>
          </p:nvPicPr>
          <p:blipFill>
            <a:blip r:embed="rId6"/>
            <a:srcRect/>
            <a:stretch>
              <a:fillRect/>
            </a:stretch>
          </p:blipFill>
          <p:spPr bwMode="auto">
            <a:xfrm>
              <a:off x="3552" y="2923"/>
              <a:ext cx="1920" cy="1195"/>
            </a:xfrm>
            <a:prstGeom prst="rect">
              <a:avLst/>
            </a:prstGeom>
            <a:noFill/>
          </p:spPr>
        </p:pic>
        <p:sp>
          <p:nvSpPr>
            <p:cNvPr id="20488" name="Text Box 8"/>
            <p:cNvSpPr txBox="1">
              <a:spLocks noChangeArrowheads="1"/>
            </p:cNvSpPr>
            <p:nvPr/>
          </p:nvSpPr>
          <p:spPr bwMode="auto">
            <a:xfrm>
              <a:off x="384" y="3312"/>
              <a:ext cx="912" cy="442"/>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Ratón óptico</a:t>
              </a:r>
            </a:p>
          </p:txBody>
        </p:sp>
        <p:sp>
          <p:nvSpPr>
            <p:cNvPr id="20489" name="Rectangle 9"/>
            <p:cNvSpPr>
              <a:spLocks noChangeArrowheads="1"/>
            </p:cNvSpPr>
            <p:nvPr/>
          </p:nvSpPr>
          <p:spPr bwMode="auto">
            <a:xfrm>
              <a:off x="336" y="2784"/>
              <a:ext cx="5280" cy="1488"/>
            </a:xfrm>
            <a:prstGeom prst="rect">
              <a:avLst/>
            </a:prstGeom>
            <a:noFill/>
            <a:ln w="25400">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 y="1905000"/>
            <a:ext cx="4267200" cy="4648200"/>
            <a:chOff x="288" y="1200"/>
            <a:chExt cx="2688" cy="2928"/>
          </a:xfrm>
        </p:grpSpPr>
        <p:pic>
          <p:nvPicPr>
            <p:cNvPr id="21513" name="Picture 19" descr="PERIF011"/>
            <p:cNvPicPr>
              <a:picLocks noChangeAspect="1" noChangeArrowheads="1"/>
            </p:cNvPicPr>
            <p:nvPr/>
          </p:nvPicPr>
          <p:blipFill>
            <a:blip r:embed="rId3"/>
            <a:srcRect/>
            <a:stretch>
              <a:fillRect/>
            </a:stretch>
          </p:blipFill>
          <p:spPr bwMode="auto">
            <a:xfrm>
              <a:off x="465" y="1632"/>
              <a:ext cx="975" cy="699"/>
            </a:xfrm>
            <a:prstGeom prst="rect">
              <a:avLst/>
            </a:prstGeom>
            <a:noFill/>
          </p:spPr>
        </p:pic>
        <p:pic>
          <p:nvPicPr>
            <p:cNvPr id="21514" name="Picture 22" descr="PERIF063"/>
            <p:cNvPicPr>
              <a:picLocks noChangeAspect="1" noChangeArrowheads="1"/>
            </p:cNvPicPr>
            <p:nvPr/>
          </p:nvPicPr>
          <p:blipFill>
            <a:blip r:embed="rId4"/>
            <a:srcRect/>
            <a:stretch>
              <a:fillRect/>
            </a:stretch>
          </p:blipFill>
          <p:spPr bwMode="auto">
            <a:xfrm>
              <a:off x="1606" y="1392"/>
              <a:ext cx="1082" cy="1248"/>
            </a:xfrm>
            <a:prstGeom prst="rect">
              <a:avLst/>
            </a:prstGeom>
            <a:noFill/>
          </p:spPr>
        </p:pic>
        <p:sp>
          <p:nvSpPr>
            <p:cNvPr id="21515" name="Text Box 11"/>
            <p:cNvSpPr txBox="1">
              <a:spLocks noChangeArrowheads="1"/>
            </p:cNvSpPr>
            <p:nvPr/>
          </p:nvSpPr>
          <p:spPr bwMode="auto">
            <a:xfrm>
              <a:off x="432" y="2688"/>
              <a:ext cx="230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Lápiz electrónico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El usuario sostiene el lápiz y escribe en una almohadilla especial o directamente en la pantalla. También puede usar el lápiz para señalar o seleccionar comandos.</a:t>
              </a:r>
            </a:p>
            <a:p>
              <a:pPr algn="ctr" fontAlgn="base">
                <a:spcBef>
                  <a:spcPct val="0"/>
                </a:spcBef>
                <a:spcAft>
                  <a:spcPct val="0"/>
                </a:spcAft>
              </a:pPr>
              <a:r>
                <a:rPr kumimoji="1" lang="es-MX" sz="1400" b="1">
                  <a:solidFill>
                    <a:srgbClr val="A50021"/>
                  </a:solidFill>
                  <a:latin typeface="Verdana"/>
                </a:rPr>
                <a:t>NOTA: El dispositivo de entrada es la pantalla, no el lápiz. </a:t>
              </a:r>
            </a:p>
          </p:txBody>
        </p:sp>
        <p:sp>
          <p:nvSpPr>
            <p:cNvPr id="21516" name="Rectangle 12"/>
            <p:cNvSpPr>
              <a:spLocks noChangeArrowheads="1"/>
            </p:cNvSpPr>
            <p:nvPr/>
          </p:nvSpPr>
          <p:spPr bwMode="auto">
            <a:xfrm>
              <a:off x="288" y="1200"/>
              <a:ext cx="2688"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5105400" y="1905000"/>
            <a:ext cx="3581400" cy="4648200"/>
            <a:chOff x="3216" y="1200"/>
            <a:chExt cx="2256" cy="2928"/>
          </a:xfrm>
        </p:grpSpPr>
        <p:pic>
          <p:nvPicPr>
            <p:cNvPr id="21510" name="Picture 20" descr="MONTR002"/>
            <p:cNvPicPr>
              <a:picLocks noChangeAspect="1" noChangeArrowheads="1"/>
            </p:cNvPicPr>
            <p:nvPr/>
          </p:nvPicPr>
          <p:blipFill>
            <a:blip r:embed="rId5"/>
            <a:srcRect/>
            <a:stretch>
              <a:fillRect/>
            </a:stretch>
          </p:blipFill>
          <p:spPr bwMode="auto">
            <a:xfrm>
              <a:off x="3840" y="1488"/>
              <a:ext cx="1158" cy="1074"/>
            </a:xfrm>
            <a:prstGeom prst="rect">
              <a:avLst/>
            </a:prstGeom>
            <a:noFill/>
          </p:spPr>
        </p:pic>
        <p:sp>
          <p:nvSpPr>
            <p:cNvPr id="21511" name="Text Box 7"/>
            <p:cNvSpPr txBox="1">
              <a:spLocks noChangeArrowheads="1"/>
            </p:cNvSpPr>
            <p:nvPr/>
          </p:nvSpPr>
          <p:spPr bwMode="auto">
            <a:xfrm>
              <a:off x="3312" y="2640"/>
              <a:ext cx="2064" cy="1398"/>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Monitores sensibles al tacto</a:t>
              </a:r>
            </a:p>
            <a:p>
              <a:pPr algn="ctr" fontAlgn="base">
                <a:spcBef>
                  <a:spcPct val="0"/>
                </a:spcBef>
                <a:spcAft>
                  <a:spcPct val="0"/>
                </a:spcAft>
              </a:pPr>
              <a:endParaRPr kumimoji="1" lang="es-MX" sz="1400" b="1">
                <a:solidFill>
                  <a:srgbClr val="A50021"/>
                </a:solidFill>
                <a:latin typeface="Verdana"/>
              </a:endParaRPr>
            </a:p>
            <a:p>
              <a:pPr algn="ctr" fontAlgn="base">
                <a:spcBef>
                  <a:spcPct val="0"/>
                </a:spcBef>
                <a:spcAft>
                  <a:spcPct val="0"/>
                </a:spcAft>
              </a:pPr>
              <a:r>
                <a:rPr kumimoji="1" lang="es-MX" sz="1400" b="1">
                  <a:solidFill>
                    <a:srgbClr val="A50021"/>
                  </a:solidFill>
                  <a:latin typeface="Verdana"/>
                </a:rPr>
                <a:t>Permiten al usuario señalar directamente en el monitor. En general, se usan para seleccionar opciones de un menú.</a:t>
              </a:r>
            </a:p>
            <a:p>
              <a:pPr algn="ctr" fontAlgn="base">
                <a:spcBef>
                  <a:spcPct val="0"/>
                </a:spcBef>
                <a:spcAft>
                  <a:spcPct val="0"/>
                </a:spcAft>
              </a:pPr>
              <a:r>
                <a:rPr kumimoji="1" lang="es-MX" sz="1400" b="1">
                  <a:solidFill>
                    <a:srgbClr val="A50021"/>
                  </a:solidFill>
                  <a:latin typeface="Verdana"/>
                </a:rPr>
                <a:t>Los sensores pueden detectar el tacto, ya sea por la presión o el calor del dedo.</a:t>
              </a:r>
            </a:p>
          </p:txBody>
        </p:sp>
        <p:sp>
          <p:nvSpPr>
            <p:cNvPr id="21512" name="Rectangle 8"/>
            <p:cNvSpPr>
              <a:spLocks noChangeArrowheads="1"/>
            </p:cNvSpPr>
            <p:nvPr/>
          </p:nvSpPr>
          <p:spPr bwMode="auto">
            <a:xfrm>
              <a:off x="3216" y="1200"/>
              <a:ext cx="2256" cy="2928"/>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grpSp>
      <p:sp>
        <p:nvSpPr>
          <p:cNvPr id="2150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150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los tipos de datos?</a:t>
            </a:r>
            <a:endParaRPr kumimoji="1" lang="es-MX" sz="2400" b="1">
              <a:solidFill>
                <a:schemeClr val="accent2"/>
              </a:solidFill>
              <a:latin typeface="Verdana"/>
            </a:endParaRPr>
          </a:p>
        </p:txBody>
      </p:sp>
      <p:sp>
        <p:nvSpPr>
          <p:cNvPr id="409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0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5173" name="Text Box 5"/>
          <p:cNvSpPr txBox="1">
            <a:spLocks noChangeArrowheads="1"/>
          </p:cNvSpPr>
          <p:nvPr/>
        </p:nvSpPr>
        <p:spPr bwMode="auto">
          <a:xfrm>
            <a:off x="381000" y="2486025"/>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Numéricos (Cifras)</a:t>
            </a:r>
          </a:p>
          <a:p>
            <a:pPr algn="ctr" fontAlgn="base">
              <a:spcBef>
                <a:spcPct val="0"/>
              </a:spcBef>
              <a:spcAft>
                <a:spcPct val="0"/>
              </a:spcAft>
            </a:pPr>
            <a:r>
              <a:rPr kumimoji="1" lang="es-MX" sz="2400" b="1">
                <a:solidFill>
                  <a:schemeClr val="hlink"/>
                </a:solidFill>
                <a:latin typeface="Verdana"/>
              </a:rPr>
              <a:t>Alfabéticos (Letras, palabras)</a:t>
            </a:r>
          </a:p>
          <a:p>
            <a:pPr algn="ctr" fontAlgn="base">
              <a:spcBef>
                <a:spcPct val="0"/>
              </a:spcBef>
              <a:spcAft>
                <a:spcPct val="0"/>
              </a:spcAft>
            </a:pPr>
            <a:r>
              <a:rPr kumimoji="1" lang="es-MX" sz="2400" b="1">
                <a:solidFill>
                  <a:schemeClr val="hlink"/>
                </a:solidFill>
                <a:latin typeface="Verdana"/>
              </a:rPr>
              <a:t>Audiovisuales (Música, voz, imágenes, video)</a:t>
            </a:r>
          </a:p>
          <a:p>
            <a:pPr algn="ctr" fontAlgn="base">
              <a:spcBef>
                <a:spcPct val="0"/>
              </a:spcBef>
              <a:spcAft>
                <a:spcPct val="0"/>
              </a:spcAft>
            </a:pPr>
            <a:r>
              <a:rPr kumimoji="1" lang="es-MX" sz="2400" b="1">
                <a:solidFill>
                  <a:schemeClr val="hlink"/>
                </a:solidFill>
                <a:latin typeface="Verdana"/>
              </a:rPr>
              <a:t>Físicos (Valores tomados del entorno)</a:t>
            </a:r>
          </a:p>
        </p:txBody>
      </p:sp>
      <p:sp>
        <p:nvSpPr>
          <p:cNvPr id="135174" name="Text Box 6"/>
          <p:cNvSpPr txBox="1">
            <a:spLocks noChangeArrowheads="1"/>
          </p:cNvSpPr>
          <p:nvPr/>
        </p:nvSpPr>
        <p:spPr bwMode="auto">
          <a:xfrm>
            <a:off x="381000" y="41910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representan los datos en un ordenador?</a:t>
            </a:r>
            <a:endParaRPr kumimoji="1" lang="es-MX" sz="2400" b="1">
              <a:solidFill>
                <a:schemeClr val="accent2"/>
              </a:solidFill>
              <a:latin typeface="Verdana"/>
            </a:endParaRPr>
          </a:p>
        </p:txBody>
      </p:sp>
      <p:sp>
        <p:nvSpPr>
          <p:cNvPr id="135175" name="Text Box 7"/>
          <p:cNvSpPr txBox="1">
            <a:spLocks noChangeArrowheads="1"/>
          </p:cNvSpPr>
          <p:nvPr/>
        </p:nvSpPr>
        <p:spPr bwMode="auto">
          <a:xfrm>
            <a:off x="381000" y="51816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Los ordenadores representan todos sus datos en el </a:t>
            </a:r>
            <a:r>
              <a:rPr kumimoji="1" lang="es-MX" sz="2400" b="1">
                <a:solidFill>
                  <a:srgbClr val="FF9900"/>
                </a:solidFill>
                <a:latin typeface="Verdana"/>
              </a:rPr>
              <a:t>sistema de numeración binario</a:t>
            </a:r>
            <a:r>
              <a:rPr kumimoji="1" lang="es-MX" sz="2400" b="1">
                <a:solidFill>
                  <a:schemeClr val="hlink"/>
                </a:solidFill>
                <a:latin typeface="Verdana"/>
              </a:rPr>
              <a:t>. Lo único que transmite, recibe, almacena y procesa un ordenador son </a:t>
            </a:r>
            <a:r>
              <a:rPr kumimoji="1" lang="es-MX" sz="2400" b="1">
                <a:solidFill>
                  <a:srgbClr val="FF9900"/>
                </a:solidFill>
                <a:latin typeface="Verdana"/>
              </a:rPr>
              <a:t>ceros</a:t>
            </a:r>
            <a:r>
              <a:rPr kumimoji="1" lang="es-MX" sz="2400" b="1">
                <a:solidFill>
                  <a:schemeClr val="hlink"/>
                </a:solidFill>
                <a:latin typeface="Verdana"/>
              </a:rPr>
              <a:t> (0) </a:t>
            </a:r>
            <a:r>
              <a:rPr kumimoji="1" lang="es-MX" sz="2400" b="1">
                <a:solidFill>
                  <a:srgbClr val="FF9900"/>
                </a:solidFill>
                <a:latin typeface="Verdana"/>
              </a:rPr>
              <a:t>y unos</a:t>
            </a:r>
            <a:r>
              <a:rPr kumimoji="1" lang="es-MX" sz="2400" b="1">
                <a:solidFill>
                  <a:schemeClr val="hlink"/>
                </a:solidFill>
                <a:latin typeface="Verdana"/>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slide(fromBottom)">
                                      <p:cBhvr>
                                        <p:cTn id="7" dur="500"/>
                                        <p:tgtEl>
                                          <p:spTgt spid="135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5173"/>
                                        </p:tgtEl>
                                        <p:attrNameLst>
                                          <p:attrName>style.visibility</p:attrName>
                                        </p:attrNameLst>
                                      </p:cBhvr>
                                      <p:to>
                                        <p:strVal val="visible"/>
                                      </p:to>
                                    </p:set>
                                    <p:animEffect transition="in" filter="dissolve">
                                      <p:cBhvr>
                                        <p:cTn id="12" dur="500"/>
                                        <p:tgtEl>
                                          <p:spTgt spid="13517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5174"/>
                                        </p:tgtEl>
                                        <p:attrNameLst>
                                          <p:attrName>style.visibility</p:attrName>
                                        </p:attrNameLst>
                                      </p:cBhvr>
                                      <p:to>
                                        <p:strVal val="visible"/>
                                      </p:to>
                                    </p:set>
                                    <p:animEffect transition="in" filter="slide(fromBottom)">
                                      <p:cBhvr>
                                        <p:cTn id="17" dur="500"/>
                                        <p:tgtEl>
                                          <p:spTgt spid="13517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175"/>
                                        </p:tgtEl>
                                        <p:attrNameLst>
                                          <p:attrName>style.visibility</p:attrName>
                                        </p:attrNameLst>
                                      </p:cBhvr>
                                      <p:to>
                                        <p:strVal val="visible"/>
                                      </p:to>
                                    </p:set>
                                    <p:animEffect transition="in" filter="dissolve">
                                      <p:cBhvr>
                                        <p:cTn id="22" dur="500"/>
                                        <p:tgtEl>
                                          <p:spTgt spid="135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3" grpId="0" autoUpdateAnimBg="0"/>
      <p:bldP spid="135174" grpId="0" autoUpdateAnimBg="0"/>
      <p:bldP spid="135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pic>
        <p:nvPicPr>
          <p:cNvPr id="146436" name="Picture 4" descr="term-v"/>
          <p:cNvPicPr>
            <a:picLocks noChangeAspect="1" noChangeArrowheads="1"/>
          </p:cNvPicPr>
          <p:nvPr/>
        </p:nvPicPr>
        <p:blipFill>
          <a:blip r:embed="rId3"/>
          <a:srcRect/>
          <a:stretch>
            <a:fillRect/>
          </a:stretch>
        </p:blipFill>
        <p:spPr bwMode="auto">
          <a:xfrm>
            <a:off x="6324600" y="2057400"/>
            <a:ext cx="2141538" cy="1930400"/>
          </a:xfrm>
          <a:prstGeom prst="rect">
            <a:avLst/>
          </a:prstGeom>
          <a:noFill/>
        </p:spPr>
      </p:pic>
      <p:pic>
        <p:nvPicPr>
          <p:cNvPr id="146437" name="Picture 5" descr="term-h"/>
          <p:cNvPicPr>
            <a:picLocks noChangeAspect="1" noChangeArrowheads="1"/>
          </p:cNvPicPr>
          <p:nvPr/>
        </p:nvPicPr>
        <p:blipFill>
          <a:blip r:embed="rId4"/>
          <a:srcRect/>
          <a:stretch>
            <a:fillRect/>
          </a:stretch>
        </p:blipFill>
        <p:spPr bwMode="auto">
          <a:xfrm>
            <a:off x="6324600" y="4495800"/>
            <a:ext cx="2130425" cy="1928813"/>
          </a:xfrm>
          <a:prstGeom prst="rect">
            <a:avLst/>
          </a:prstGeom>
          <a:noFill/>
        </p:spPr>
      </p:pic>
      <p:sp>
        <p:nvSpPr>
          <p:cNvPr id="146440" name="Text Box 5"/>
          <p:cNvSpPr txBox="1">
            <a:spLocks noChangeArrowheads="1"/>
          </p:cNvSpPr>
          <p:nvPr/>
        </p:nvSpPr>
        <p:spPr bwMode="auto">
          <a:xfrm>
            <a:off x="381000" y="2112963"/>
            <a:ext cx="5181600" cy="4268787"/>
          </a:xfrm>
          <a:prstGeom prst="rect">
            <a:avLst/>
          </a:prstGeom>
          <a:noFill/>
          <a:ln w="57150" cmpd="thinThick">
            <a:solidFill>
              <a:srgbClr val="9A00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cs typeface="Arial" charset="0"/>
              </a:rPr>
              <a:t>Lectora de bandas magnéticas</a:t>
            </a:r>
          </a:p>
          <a:p>
            <a:pPr algn="ctr" fontAlgn="base">
              <a:spcBef>
                <a:spcPct val="0"/>
              </a:spcBef>
              <a:spcAft>
                <a:spcPct val="0"/>
              </a:spcAft>
            </a:pPr>
            <a:endParaRPr lang="es-MX" b="1">
              <a:solidFill>
                <a:schemeClr val="folHlink"/>
              </a:solidFill>
              <a:latin typeface="Verdana"/>
              <a:cs typeface="Arial" charset="0"/>
            </a:endParaRPr>
          </a:p>
          <a:p>
            <a:pPr algn="ctr" fontAlgn="base">
              <a:spcBef>
                <a:spcPct val="0"/>
              </a:spcBef>
              <a:spcAft>
                <a:spcPct val="0"/>
              </a:spcAft>
            </a:pPr>
            <a:r>
              <a:rPr lang="es-MX" b="1">
                <a:solidFill>
                  <a:schemeClr val="folHlink"/>
                </a:solidFill>
                <a:latin typeface="Verdana"/>
              </a:rPr>
              <a:t>La banda magnética se construye en una tarjeta plástica y se codifica con los datos necesarios para la aplicación específica.</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Cuando el usuario desliza la tarjeta por la ranura que se encuentra en el dispositivo de entrada, los datos son leídos y procesados. </a:t>
            </a:r>
          </a:p>
          <a:p>
            <a:pPr algn="ctr" fontAlgn="base">
              <a:spcBef>
                <a:spcPct val="0"/>
              </a:spcBef>
              <a:spcAft>
                <a:spcPct val="0"/>
              </a:spcAft>
            </a:pPr>
            <a:endParaRPr lang="es-MX" b="1">
              <a:solidFill>
                <a:schemeClr val="folHlink"/>
              </a:solidFill>
              <a:latin typeface="Verdana"/>
            </a:endParaRPr>
          </a:p>
          <a:p>
            <a:pPr algn="ctr" fontAlgn="base">
              <a:spcBef>
                <a:spcPct val="0"/>
              </a:spcBef>
              <a:spcAft>
                <a:spcPct val="0"/>
              </a:spcAft>
            </a:pPr>
            <a:r>
              <a:rPr lang="es-MX" b="1">
                <a:solidFill>
                  <a:schemeClr val="folHlink"/>
                </a:solidFill>
                <a:latin typeface="Verdana"/>
              </a:rPr>
              <a:t>Los datos no se pueden leer a simple vista, por lo que son perfectas para almacenar datos confidenciales. </a:t>
            </a:r>
          </a:p>
        </p:txBody>
      </p:sp>
      <p:sp>
        <p:nvSpPr>
          <p:cNvPr id="22534"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texto y comandos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6440"/>
                                        </p:tgtEl>
                                        <p:attrNameLst>
                                          <p:attrName>style.visibility</p:attrName>
                                        </p:attrNameLst>
                                      </p:cBhvr>
                                      <p:to>
                                        <p:strVal val="visible"/>
                                      </p:to>
                                    </p:set>
                                    <p:animEffect transition="in" filter="dissolve">
                                      <p:cBhvr>
                                        <p:cTn id="7" dur="500"/>
                                        <p:tgtEl>
                                          <p:spTgt spid="14644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46436"/>
                                        </p:tgtEl>
                                        <p:attrNameLst>
                                          <p:attrName>style.visibility</p:attrName>
                                        </p:attrNameLst>
                                      </p:cBhvr>
                                      <p:to>
                                        <p:strVal val="visible"/>
                                      </p:to>
                                    </p:set>
                                    <p:animEffect transition="in" filter="dissolve">
                                      <p:cBhvr>
                                        <p:cTn id="11" dur="500"/>
                                        <p:tgtEl>
                                          <p:spTgt spid="14643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46437"/>
                                        </p:tgtEl>
                                        <p:attrNameLst>
                                          <p:attrName>style.visibility</p:attrName>
                                        </p:attrNameLst>
                                      </p:cBhvr>
                                      <p:to>
                                        <p:strVal val="visible"/>
                                      </p:to>
                                    </p:set>
                                    <p:animEffect transition="in" filter="dissolve">
                                      <p:cBhvr>
                                        <p:cTn id="15" dur="500"/>
                                        <p:tgtEl>
                                          <p:spTgt spid="146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descr="PERIF014"/>
          <p:cNvPicPr>
            <a:picLocks noChangeAspect="1" noChangeArrowheads="1"/>
          </p:cNvPicPr>
          <p:nvPr/>
        </p:nvPicPr>
        <p:blipFill>
          <a:blip r:embed="rId3"/>
          <a:srcRect/>
          <a:stretch>
            <a:fillRect/>
          </a:stretch>
        </p:blipFill>
        <p:spPr bwMode="auto">
          <a:xfrm>
            <a:off x="1012825" y="4471988"/>
            <a:ext cx="1349375" cy="1547812"/>
          </a:xfrm>
          <a:prstGeom prst="rect">
            <a:avLst/>
          </a:prstGeom>
          <a:noFill/>
        </p:spPr>
      </p:pic>
      <p:sp>
        <p:nvSpPr>
          <p:cNvPr id="28682" name="Text Box 3"/>
          <p:cNvSpPr txBox="1">
            <a:spLocks noChangeArrowheads="1"/>
          </p:cNvSpPr>
          <p:nvPr/>
        </p:nvSpPr>
        <p:spPr bwMode="auto">
          <a:xfrm>
            <a:off x="381000" y="2286000"/>
            <a:ext cx="8229600" cy="16160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FF9900"/>
                </a:solidFill>
                <a:latin typeface="Verdana"/>
              </a:rPr>
              <a:t>Lee un código de barras </a:t>
            </a:r>
            <a:r>
              <a:rPr kumimoji="1" lang="es-MX" sz="2000" b="1">
                <a:solidFill>
                  <a:srgbClr val="A50021"/>
                </a:solidFill>
                <a:latin typeface="Verdana"/>
              </a:rPr>
              <a:t>y lo introduce al ordenador, convertido a números binarios. </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Esta operación es equivalente a mecanografiar el dato alfanumérico usando el teclado.</a:t>
            </a:r>
          </a:p>
        </p:txBody>
      </p:sp>
      <p:pic>
        <p:nvPicPr>
          <p:cNvPr id="28697" name="Picture 25" descr="CLP00198"/>
          <p:cNvPicPr>
            <a:picLocks noChangeAspect="1" noChangeArrowheads="1"/>
          </p:cNvPicPr>
          <p:nvPr/>
        </p:nvPicPr>
        <p:blipFill>
          <a:blip r:embed="rId4"/>
          <a:srcRect/>
          <a:stretch>
            <a:fillRect/>
          </a:stretch>
        </p:blipFill>
        <p:spPr bwMode="auto">
          <a:xfrm>
            <a:off x="2819400" y="4724400"/>
            <a:ext cx="1981200" cy="1666875"/>
          </a:xfrm>
          <a:prstGeom prst="rect">
            <a:avLst/>
          </a:prstGeom>
          <a:noFill/>
        </p:spPr>
      </p:pic>
      <p:sp>
        <p:nvSpPr>
          <p:cNvPr id="2355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355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pic>
        <p:nvPicPr>
          <p:cNvPr id="28701" name="Picture 29" descr="scanner"/>
          <p:cNvPicPr>
            <a:picLocks noChangeAspect="1" noChangeArrowheads="1"/>
          </p:cNvPicPr>
          <p:nvPr/>
        </p:nvPicPr>
        <p:blipFill>
          <a:blip r:embed="rId5"/>
          <a:srcRect l="7278" t="4504" r="2702" b="4457"/>
          <a:stretch>
            <a:fillRect/>
          </a:stretch>
        </p:blipFill>
        <p:spPr bwMode="auto">
          <a:xfrm>
            <a:off x="5410200" y="4267200"/>
            <a:ext cx="3581400" cy="2427288"/>
          </a:xfrm>
          <a:prstGeom prst="rect">
            <a:avLst/>
          </a:prstGeom>
          <a:noFill/>
        </p:spPr>
      </p:pic>
      <p:sp>
        <p:nvSpPr>
          <p:cNvPr id="23560" name="Text Box 8"/>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Lector de código de barras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8682">
                                            <p:txEl>
                                              <p:pRg st="0" end="0"/>
                                            </p:txEl>
                                          </p:spTgt>
                                        </p:tgtEl>
                                        <p:attrNameLst>
                                          <p:attrName>style.visibility</p:attrName>
                                        </p:attrNameLst>
                                      </p:cBhvr>
                                      <p:to>
                                        <p:strVal val="visible"/>
                                      </p:to>
                                    </p:set>
                                    <p:animEffect transition="in" filter="slide(fromBottom)">
                                      <p:cBhvr>
                                        <p:cTn id="7" dur="500"/>
                                        <p:tgtEl>
                                          <p:spTgt spid="28682">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8682">
                                            <p:txEl>
                                              <p:pRg st="2" end="2"/>
                                            </p:txEl>
                                          </p:spTgt>
                                        </p:tgtEl>
                                        <p:attrNameLst>
                                          <p:attrName>style.visibility</p:attrName>
                                        </p:attrNameLst>
                                      </p:cBhvr>
                                      <p:to>
                                        <p:strVal val="visible"/>
                                      </p:to>
                                    </p:set>
                                    <p:animEffect transition="in" filter="slide(fromBottom)">
                                      <p:cBhvr>
                                        <p:cTn id="11" dur="500"/>
                                        <p:tgtEl>
                                          <p:spTgt spid="28682">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8679"/>
                                        </p:tgtEl>
                                        <p:attrNameLst>
                                          <p:attrName>style.visibility</p:attrName>
                                        </p:attrNameLst>
                                      </p:cBhvr>
                                      <p:to>
                                        <p:strVal val="visible"/>
                                      </p:to>
                                    </p:set>
                                    <p:animEffect transition="in" filter="dissolve">
                                      <p:cBhvr>
                                        <p:cTn id="15" dur="500"/>
                                        <p:tgtEl>
                                          <p:spTgt spid="28679"/>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28697"/>
                                        </p:tgtEl>
                                        <p:attrNameLst>
                                          <p:attrName>style.visibility</p:attrName>
                                        </p:attrNameLst>
                                      </p:cBhvr>
                                      <p:to>
                                        <p:strVal val="visible"/>
                                      </p:to>
                                    </p:set>
                                    <p:animEffect transition="in" filter="dissolve">
                                      <p:cBhvr>
                                        <p:cTn id="19" dur="500"/>
                                        <p:tgtEl>
                                          <p:spTgt spid="28697"/>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28701"/>
                                        </p:tgtEl>
                                        <p:attrNameLst>
                                          <p:attrName>style.visibility</p:attrName>
                                        </p:attrNameLst>
                                      </p:cBhvr>
                                      <p:to>
                                        <p:strVal val="visible"/>
                                      </p:to>
                                    </p:set>
                                    <p:animEffect transition="in" filter="dissolve">
                                      <p:cBhvr>
                                        <p:cTn id="23" dur="5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2" grpId="0" build="p" autoUpdateAnimBg="0"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Text Box 2"/>
          <p:cNvSpPr txBox="1">
            <a:spLocks noChangeArrowheads="1"/>
          </p:cNvSpPr>
          <p:nvPr/>
        </p:nvSpPr>
        <p:spPr bwMode="auto">
          <a:xfrm>
            <a:off x="381000" y="1965325"/>
            <a:ext cx="5653088" cy="4664075"/>
          </a:xfrm>
          <a:prstGeom prst="rect">
            <a:avLst/>
          </a:prstGeom>
          <a:noFill/>
          <a:ln w="9525">
            <a:noFill/>
            <a:miter lim="800000"/>
            <a:headEnd/>
            <a:tailEnd/>
          </a:ln>
        </p:spPr>
        <p:txBody>
          <a:bodyPr>
            <a:spAutoFit/>
          </a:bodyPr>
          <a:lstStyle/>
          <a:p>
            <a:pPr fontAlgn="base">
              <a:spcBef>
                <a:spcPct val="0"/>
              </a:spcBef>
              <a:spcAft>
                <a:spcPct val="0"/>
              </a:spcAft>
            </a:pPr>
            <a:r>
              <a:rPr lang="es-MX" sz="2000" b="1">
                <a:solidFill>
                  <a:srgbClr val="A50021"/>
                </a:solidFill>
                <a:latin typeface="Verdana"/>
              </a:rPr>
              <a:t>Un código de barras es un conjunto de líneas verticales de distintos grosores, separadas por espacios.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barras (líneas) y los espacios se llaman elementos.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Las diferentes combinaciones de líneas y espacios, representan distintos caracteres.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El código de barra más empleado es el código 39 (también llamado 3 de 9) en el que se utilizan tres elementos gruesos y seis finos.</a:t>
            </a:r>
          </a:p>
        </p:txBody>
      </p:sp>
      <p:grpSp>
        <p:nvGrpSpPr>
          <p:cNvPr id="24579" name="Group 3"/>
          <p:cNvGrpSpPr>
            <a:grpSpLocks/>
          </p:cNvGrpSpPr>
          <p:nvPr/>
        </p:nvGrpSpPr>
        <p:grpSpPr bwMode="auto">
          <a:xfrm>
            <a:off x="6616700" y="2197100"/>
            <a:ext cx="1524000" cy="3733800"/>
            <a:chOff x="0" y="151200"/>
            <a:chExt cx="2750" cy="2228"/>
          </a:xfrm>
        </p:grpSpPr>
        <p:grpSp>
          <p:nvGrpSpPr>
            <p:cNvPr id="24583" name="Group 7"/>
            <p:cNvGrpSpPr>
              <a:grpSpLocks/>
            </p:cNvGrpSpPr>
            <p:nvPr/>
          </p:nvGrpSpPr>
          <p:grpSpPr bwMode="auto">
            <a:xfrm>
              <a:off x="0" y="151200"/>
              <a:ext cx="2750" cy="2228"/>
              <a:chOff x="0" y="302400"/>
              <a:chExt cx="2750" cy="2228"/>
            </a:xfrm>
          </p:grpSpPr>
          <p:sp>
            <p:nvSpPr>
              <p:cNvPr id="24585" name="Rectangle 9"/>
              <p:cNvSpPr>
                <a:spLocks noChangeArrowheads="1"/>
              </p:cNvSpPr>
              <p:nvPr/>
            </p:nvSpPr>
            <p:spPr bwMode="auto">
              <a:xfrm>
                <a:off x="0" y="3024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grpSp>
            <p:nvGrpSpPr>
              <p:cNvPr id="24586" name="Group 10"/>
              <p:cNvGrpSpPr>
                <a:grpSpLocks/>
              </p:cNvGrpSpPr>
              <p:nvPr/>
            </p:nvGrpSpPr>
            <p:grpSpPr bwMode="auto">
              <a:xfrm>
                <a:off x="0" y="302400"/>
                <a:ext cx="2750" cy="2228"/>
                <a:chOff x="0" y="453600"/>
                <a:chExt cx="2750" cy="2228"/>
              </a:xfrm>
            </p:grpSpPr>
            <p:sp>
              <p:nvSpPr>
                <p:cNvPr id="24587" name="Rectangle 11"/>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nchor="ctr"/>
                <a:lstStyle/>
                <a:p>
                  <a:pPr fontAlgn="base">
                    <a:spcBef>
                      <a:spcPct val="0"/>
                    </a:spcBef>
                    <a:spcAft>
                      <a:spcPct val="0"/>
                    </a:spcAft>
                  </a:pPr>
                  <a:endParaRPr lang="es-ES_tradnl" sz="2400">
                    <a:latin typeface="Verdana"/>
                  </a:endParaRPr>
                </a:p>
              </p:txBody>
            </p:sp>
            <p:sp>
              <p:nvSpPr>
                <p:cNvPr id="24588" name="Rectangle 12"/>
                <p:cNvSpPr>
                  <a:spLocks noChangeArrowheads="1"/>
                </p:cNvSpPr>
                <p:nvPr/>
              </p:nvSpPr>
              <p:spPr bwMode="auto">
                <a:xfrm>
                  <a:off x="0" y="453600"/>
                  <a:ext cx="2750" cy="2228"/>
                </a:xfrm>
                <a:prstGeom prst="rect">
                  <a:avLst/>
                </a:prstGeom>
                <a:solidFill>
                  <a:srgbClr val="FFFFFF"/>
                </a:solidFill>
                <a:ln w="9525">
                  <a:noFill/>
                  <a:miter lim="800000"/>
                  <a:headEnd/>
                  <a:tailEnd/>
                </a:ln>
              </p:spPr>
              <p:txBody>
                <a:bodyPr/>
                <a:lstStyle/>
                <a:p>
                  <a:pPr algn="ctr" fontAlgn="base">
                    <a:spcBef>
                      <a:spcPct val="0"/>
                    </a:spcBef>
                    <a:spcAft>
                      <a:spcPct val="0"/>
                    </a:spcAft>
                  </a:pPr>
                  <a:r>
                    <a:rPr lang="es-MX" sz="1000">
                      <a:solidFill>
                        <a:schemeClr val="tx2"/>
                      </a:solidFill>
                      <a:latin typeface="Tahoma"/>
                    </a:rPr>
                    <a:t>  </a:t>
                  </a:r>
                  <a:r>
                    <a:rPr lang="es-MX" sz="21600">
                      <a:solidFill>
                        <a:schemeClr val="tx2"/>
                      </a:solidFill>
                      <a:latin typeface="Tahoma"/>
                    </a:rPr>
                    <a:t> </a:t>
                  </a:r>
                  <a:r>
                    <a:rPr lang="es-MX" sz="1000">
                      <a:solidFill>
                        <a:schemeClr val="tx2"/>
                      </a:solidFill>
                      <a:latin typeface="Tahoma"/>
                    </a:rPr>
                    <a:t>                        </a:t>
                  </a:r>
                  <a:endParaRPr lang="es-MX" sz="1400">
                    <a:solidFill>
                      <a:schemeClr val="tx2"/>
                    </a:solidFill>
                    <a:latin typeface="Tahoma"/>
                  </a:endParaRPr>
                </a:p>
                <a:p>
                  <a:pPr algn="ctr" eaLnBrk="0" fontAlgn="base" hangingPunct="0">
                    <a:spcBef>
                      <a:spcPct val="0"/>
                    </a:spcBef>
                    <a:spcAft>
                      <a:spcPct val="0"/>
                    </a:spcAft>
                  </a:pPr>
                  <a:endParaRPr lang="es-MX" sz="1000">
                    <a:solidFill>
                      <a:schemeClr val="tx2"/>
                    </a:solidFill>
                    <a:latin typeface="Tahoma"/>
                  </a:endParaRPr>
                </a:p>
              </p:txBody>
            </p:sp>
          </p:grpSp>
        </p:grpSp>
        <p:sp>
          <p:nvSpPr>
            <p:cNvPr id="24584" name="Rectangle 8"/>
            <p:cNvSpPr>
              <a:spLocks noChangeArrowheads="1"/>
            </p:cNvSpPr>
            <p:nvPr/>
          </p:nvSpPr>
          <p:spPr bwMode="auto">
            <a:xfrm>
              <a:off x="0" y="151200"/>
              <a:ext cx="2750" cy="2228"/>
            </a:xfrm>
            <a:prstGeom prst="rect">
              <a:avLst/>
            </a:prstGeom>
            <a:noFill/>
            <a:ln w="7">
              <a:solidFill>
                <a:srgbClr val="000000"/>
              </a:solidFill>
              <a:miter lim="800000"/>
              <a:headEnd/>
              <a:tailEnd/>
            </a:ln>
          </p:spPr>
          <p:txBody>
            <a:bodyPr anchor="ctr"/>
            <a:lstStyle/>
            <a:p>
              <a:pPr fontAlgn="base">
                <a:spcBef>
                  <a:spcPct val="0"/>
                </a:spcBef>
                <a:spcAft>
                  <a:spcPct val="0"/>
                </a:spcAft>
              </a:pPr>
              <a:endParaRPr lang="es-ES_tradnl" sz="2400">
                <a:latin typeface="Verdana"/>
              </a:endParaRPr>
            </a:p>
          </p:txBody>
        </p:sp>
      </p:grpSp>
      <p:pic>
        <p:nvPicPr>
          <p:cNvPr id="24580" name="Picture 11" descr="Code 39"/>
          <p:cNvPicPr>
            <a:picLocks noChangeAspect="1" noChangeArrowheads="1"/>
          </p:cNvPicPr>
          <p:nvPr/>
        </p:nvPicPr>
        <p:blipFill>
          <a:blip r:embed="rId3"/>
          <a:srcRect/>
          <a:stretch>
            <a:fillRect/>
          </a:stretch>
        </p:blipFill>
        <p:spPr bwMode="auto">
          <a:xfrm>
            <a:off x="6829425" y="2349500"/>
            <a:ext cx="1006475" cy="3429000"/>
          </a:xfrm>
          <a:prstGeom prst="rect">
            <a:avLst/>
          </a:prstGeom>
          <a:noFill/>
        </p:spPr>
      </p:pic>
      <p:sp>
        <p:nvSpPr>
          <p:cNvPr id="24581"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4582"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slide(fromBottom)">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slide(fromBottom)">
                                      <p:cBhvr>
                                        <p:cTn id="12" dur="500"/>
                                        <p:tgtEl>
                                          <p:spTgt spid="9113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1139">
                                            <p:txEl>
                                              <p:pRg st="4" end="4"/>
                                            </p:txEl>
                                          </p:spTgt>
                                        </p:tgtEl>
                                        <p:attrNameLst>
                                          <p:attrName>style.visibility</p:attrName>
                                        </p:attrNameLst>
                                      </p:cBhvr>
                                      <p:to>
                                        <p:strVal val="visible"/>
                                      </p:to>
                                    </p:set>
                                    <p:animEffect transition="in" filter="slide(fromBottom)">
                                      <p:cBhvr>
                                        <p:cTn id="17" dur="500"/>
                                        <p:tgtEl>
                                          <p:spTgt spid="911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1139">
                                            <p:txEl>
                                              <p:pRg st="6" end="6"/>
                                            </p:txEl>
                                          </p:spTgt>
                                        </p:tgtEl>
                                        <p:attrNameLst>
                                          <p:attrName>style.visibility</p:attrName>
                                        </p:attrNameLst>
                                      </p:cBhvr>
                                      <p:to>
                                        <p:strVal val="visible"/>
                                      </p:to>
                                    </p:set>
                                    <p:animEffect transition="in" filter="slide(fromBottom)">
                                      <p:cBhvr>
                                        <p:cTn id="22" dur="500"/>
                                        <p:tgtEl>
                                          <p:spTgt spid="911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8" name="Picture 6" descr="PERIF075"/>
          <p:cNvPicPr>
            <a:picLocks noChangeAspect="1" noChangeArrowheads="1"/>
          </p:cNvPicPr>
          <p:nvPr/>
        </p:nvPicPr>
        <p:blipFill>
          <a:blip r:embed="rId3"/>
          <a:srcRect/>
          <a:stretch>
            <a:fillRect/>
          </a:stretch>
        </p:blipFill>
        <p:spPr bwMode="auto">
          <a:xfrm>
            <a:off x="1447800" y="2667000"/>
            <a:ext cx="2590800" cy="1512888"/>
          </a:xfrm>
          <a:prstGeom prst="rect">
            <a:avLst/>
          </a:prstGeom>
          <a:noFill/>
        </p:spPr>
      </p:pic>
      <p:sp>
        <p:nvSpPr>
          <p:cNvPr id="95239" name="Text Box 3"/>
          <p:cNvSpPr txBox="1">
            <a:spLocks noChangeArrowheads="1"/>
          </p:cNvSpPr>
          <p:nvPr/>
        </p:nvSpPr>
        <p:spPr bwMode="auto">
          <a:xfrm>
            <a:off x="4495800" y="2574925"/>
            <a:ext cx="4191000" cy="34448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Escáners</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FF9900"/>
                </a:solidFill>
                <a:latin typeface="Verdana"/>
              </a:rPr>
              <a:t>Convierten cualquier imagen impresa, en un formato electrónico</a:t>
            </a:r>
            <a:r>
              <a:rPr kumimoji="1" lang="es-MX" sz="2000" b="1">
                <a:solidFill>
                  <a:srgbClr val="A50021"/>
                </a:solidFill>
                <a:latin typeface="Verdana"/>
              </a:rPr>
              <a:t> (números binarios) que puede almacenarse en la memoria de un ordenador. Luego puede usarse software para manipular esa imagen.</a:t>
            </a:r>
          </a:p>
        </p:txBody>
      </p:sp>
      <p:pic>
        <p:nvPicPr>
          <p:cNvPr id="95241" name="Picture 9" descr="COMPU017"/>
          <p:cNvPicPr>
            <a:picLocks noChangeAspect="1" noChangeArrowheads="1"/>
          </p:cNvPicPr>
          <p:nvPr/>
        </p:nvPicPr>
        <p:blipFill>
          <a:blip r:embed="rId4"/>
          <a:srcRect/>
          <a:stretch>
            <a:fillRect/>
          </a:stretch>
        </p:blipFill>
        <p:spPr bwMode="auto">
          <a:xfrm>
            <a:off x="1524000" y="4637088"/>
            <a:ext cx="2286000" cy="1430337"/>
          </a:xfrm>
          <a:prstGeom prst="rect">
            <a:avLst/>
          </a:prstGeom>
          <a:noFill/>
        </p:spPr>
      </p:pic>
      <p:sp>
        <p:nvSpPr>
          <p:cNvPr id="2560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560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5239">
                                            <p:txEl>
                                              <p:pRg st="0" end="0"/>
                                            </p:txEl>
                                          </p:spTgt>
                                        </p:tgtEl>
                                        <p:attrNameLst>
                                          <p:attrName>style.visibility</p:attrName>
                                        </p:attrNameLst>
                                      </p:cBhvr>
                                      <p:to>
                                        <p:strVal val="visible"/>
                                      </p:to>
                                    </p:set>
                                    <p:animEffect transition="in" filter="slide(fromBottom)">
                                      <p:cBhvr>
                                        <p:cTn id="7" dur="500"/>
                                        <p:tgtEl>
                                          <p:spTgt spid="95239">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5239">
                                            <p:txEl>
                                              <p:pRg st="2" end="2"/>
                                            </p:txEl>
                                          </p:spTgt>
                                        </p:tgtEl>
                                        <p:attrNameLst>
                                          <p:attrName>style.visibility</p:attrName>
                                        </p:attrNameLst>
                                      </p:cBhvr>
                                      <p:to>
                                        <p:strVal val="visible"/>
                                      </p:to>
                                    </p:set>
                                    <p:animEffect transition="in" filter="slide(fromBottom)">
                                      <p:cBhvr>
                                        <p:cTn id="11" dur="500"/>
                                        <p:tgtEl>
                                          <p:spTgt spid="95239">
                                            <p:txEl>
                                              <p:pRg st="2" end="2"/>
                                            </p:txEl>
                                          </p:spTgt>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95238"/>
                                        </p:tgtEl>
                                        <p:attrNameLst>
                                          <p:attrName>style.visibility</p:attrName>
                                        </p:attrNameLst>
                                      </p:cBhvr>
                                      <p:to>
                                        <p:strVal val="visible"/>
                                      </p:to>
                                    </p:set>
                                    <p:animEffect transition="in" filter="dissolve">
                                      <p:cBhvr>
                                        <p:cTn id="15" dur="500"/>
                                        <p:tgtEl>
                                          <p:spTgt spid="95238"/>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5241"/>
                                        </p:tgtEl>
                                        <p:attrNameLst>
                                          <p:attrName>style.visibility</p:attrName>
                                        </p:attrNameLst>
                                      </p:cBhvr>
                                      <p:to>
                                        <p:strVal val="visible"/>
                                      </p:to>
                                    </p:set>
                                    <p:animEffect transition="in" filter="dissolve">
                                      <p:cBhvr>
                                        <p:cTn id="19" dur="500"/>
                                        <p:tgtEl>
                                          <p:spTgt spid="95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9"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4572000" y="1905000"/>
            <a:ext cx="4178300" cy="4648200"/>
            <a:chOff x="2640" y="240"/>
            <a:chExt cx="2872" cy="3744"/>
          </a:xfrm>
        </p:grpSpPr>
        <p:sp>
          <p:nvSpPr>
            <p:cNvPr id="26690" name="Rectangle 66"/>
            <p:cNvSpPr>
              <a:spLocks noChangeArrowheads="1"/>
            </p:cNvSpPr>
            <p:nvPr/>
          </p:nvSpPr>
          <p:spPr bwMode="auto">
            <a:xfrm>
              <a:off x="2640" y="384"/>
              <a:ext cx="2736" cy="3600"/>
            </a:xfrm>
            <a:prstGeom prst="rect">
              <a:avLst/>
            </a:prstGeom>
            <a:solidFill>
              <a:srgbClr val="0099FF"/>
            </a:solidFill>
            <a:ln w="9525">
              <a:miter lim="800000"/>
              <a:headEnd/>
              <a:tailEnd/>
            </a:ln>
            <a:scene3d>
              <a:camera prst="legacyPerspectiveTopRight"/>
              <a:lightRig rig="legacyFlat3" dir="b"/>
            </a:scene3d>
            <a:sp3d extrusionH="1801800" prstMaterial="legacyMatte">
              <a:bevelT w="13500" h="13500" prst="angle"/>
              <a:bevelB w="13500" h="13500" prst="angle"/>
              <a:extrusionClr>
                <a:srgbClr val="EAEAEA"/>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1" name="Rectangle 67"/>
            <p:cNvSpPr>
              <a:spLocks noChangeArrowheads="1"/>
            </p:cNvSpPr>
            <p:nvPr/>
          </p:nvSpPr>
          <p:spPr bwMode="auto">
            <a:xfrm>
              <a:off x="2640" y="384"/>
              <a:ext cx="2736" cy="288"/>
            </a:xfrm>
            <a:prstGeom prst="rect">
              <a:avLst/>
            </a:prstGeom>
            <a:solidFill>
              <a:srgbClr val="0099FF"/>
            </a:solidFill>
            <a:ln w="9525">
              <a:miter lim="800000"/>
              <a:headEnd/>
              <a:tailEnd/>
            </a:ln>
            <a:scene3d>
              <a:camera prst="legacyObliqueTopRight"/>
              <a:lightRig rig="legacyFlat3" dir="b"/>
            </a:scene3d>
            <a:sp3d prstMaterial="legacyMatte">
              <a:bevelT w="13500" h="13500" prst="angle"/>
              <a:bevelB w="13500" h="13500" prst="angle"/>
              <a:extrusionClr>
                <a:srgbClr val="0099FF"/>
              </a:extrusionClr>
            </a:sp3d>
          </p:spPr>
          <p:txBody>
            <a:bodyPr wrap="none" anchor="ctr">
              <a:flatTx/>
            </a:bodyPr>
            <a:lstStyle/>
            <a:p>
              <a:pPr fontAlgn="base">
                <a:spcBef>
                  <a:spcPct val="0"/>
                </a:spcBef>
                <a:spcAft>
                  <a:spcPct val="0"/>
                </a:spcAft>
              </a:pPr>
              <a:endParaRPr lang="es-ES_tradnl" sz="2400">
                <a:latin typeface="Verdana"/>
              </a:endParaRPr>
            </a:p>
          </p:txBody>
        </p:sp>
        <p:sp>
          <p:nvSpPr>
            <p:cNvPr id="26692" name="AutoShape 68"/>
            <p:cNvSpPr>
              <a:spLocks/>
            </p:cNvSpPr>
            <p:nvPr/>
          </p:nvSpPr>
          <p:spPr bwMode="auto">
            <a:xfrm>
              <a:off x="2640" y="240"/>
              <a:ext cx="2872" cy="144"/>
            </a:xfrm>
            <a:custGeom>
              <a:avLst/>
              <a:gdLst>
                <a:gd name="T0" fmla="*/ 0 w 2872"/>
                <a:gd name="T1" fmla="*/ 144 h 144"/>
                <a:gd name="T2" fmla="*/ 2728 w 2872"/>
                <a:gd name="T3" fmla="*/ 144 h 144"/>
                <a:gd name="T4" fmla="*/ 2872 w 2872"/>
                <a:gd name="T5" fmla="*/ 0 h 144"/>
                <a:gd name="T6" fmla="*/ 624 w 2872"/>
                <a:gd name="T7" fmla="*/ 0 h 144"/>
                <a:gd name="T8" fmla="*/ 0 60000 65536"/>
                <a:gd name="T9" fmla="*/ 0 60000 65536"/>
                <a:gd name="T10" fmla="*/ 0 60000 65536"/>
                <a:gd name="T11" fmla="*/ 0 60000 65536"/>
                <a:gd name="T12" fmla="*/ 0 w 2872"/>
                <a:gd name="T13" fmla="*/ 0 h 144"/>
                <a:gd name="T14" fmla="*/ 2872 w 2872"/>
                <a:gd name="T15" fmla="*/ 144 h 144"/>
              </a:gdLst>
              <a:ahLst/>
              <a:cxnLst>
                <a:cxn ang="T8">
                  <a:pos x="T0" y="T1"/>
                </a:cxn>
                <a:cxn ang="T9">
                  <a:pos x="T2" y="T3"/>
                </a:cxn>
                <a:cxn ang="T10">
                  <a:pos x="T4" y="T5"/>
                </a:cxn>
                <a:cxn ang="T11">
                  <a:pos x="T6" y="T7"/>
                </a:cxn>
              </a:cxnLst>
              <a:rect l="T12" t="T13" r="T14" b="T15"/>
              <a:pathLst>
                <a:path w="2872" h="144">
                  <a:moveTo>
                    <a:pt x="0" y="144"/>
                  </a:moveTo>
                  <a:lnTo>
                    <a:pt x="2728" y="144"/>
                  </a:lnTo>
                  <a:lnTo>
                    <a:pt x="2872" y="0"/>
                  </a:lnTo>
                  <a:lnTo>
                    <a:pt x="624" y="0"/>
                  </a:lnTo>
                </a:path>
              </a:pathLst>
            </a:custGeom>
            <a:solidFill>
              <a:schemeClr val="tx1"/>
            </a:solidFill>
            <a:ln w="9525">
              <a:solidFill>
                <a:schemeClr val="tx1"/>
              </a:solidFill>
              <a:round/>
              <a:headEnd/>
              <a:tailEnd/>
            </a:ln>
          </p:spPr>
          <p:txBody>
            <a:bodyPr/>
            <a:lstStyle/>
            <a:p>
              <a:pPr fontAlgn="base">
                <a:spcBef>
                  <a:spcPct val="0"/>
                </a:spcBef>
                <a:spcAft>
                  <a:spcPct val="0"/>
                </a:spcAft>
              </a:pPr>
              <a:endParaRPr lang="es-ES_tradnl" sz="2400">
                <a:latin typeface="Verdana"/>
              </a:endParaRPr>
            </a:p>
          </p:txBody>
        </p:sp>
      </p:grpSp>
      <p:grpSp>
        <p:nvGrpSpPr>
          <p:cNvPr id="3" name="Group 3"/>
          <p:cNvGrpSpPr>
            <a:grpSpLocks/>
          </p:cNvGrpSpPr>
          <p:nvPr/>
        </p:nvGrpSpPr>
        <p:grpSpPr bwMode="auto">
          <a:xfrm>
            <a:off x="4648200" y="6172200"/>
            <a:ext cx="3810000" cy="228600"/>
            <a:chOff x="1087" y="960"/>
            <a:chExt cx="2441" cy="144"/>
          </a:xfrm>
        </p:grpSpPr>
        <p:sp>
          <p:nvSpPr>
            <p:cNvPr id="26640" name="Rectangle 16"/>
            <p:cNvSpPr>
              <a:spLocks noChangeArrowheads="1"/>
            </p:cNvSpPr>
            <p:nvPr/>
          </p:nvSpPr>
          <p:spPr bwMode="auto">
            <a:xfrm>
              <a:off x="1087" y="960"/>
              <a:ext cx="2441" cy="144"/>
            </a:xfrm>
            <a:prstGeom prst="rect">
              <a:avLst/>
            </a:prstGeom>
            <a:solidFill>
              <a:srgbClr val="FFFFCC"/>
            </a:solidFill>
            <a:ln w="38100">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grpSp>
          <p:nvGrpSpPr>
            <p:cNvPr id="26641" name="Group 17"/>
            <p:cNvGrpSpPr>
              <a:grpSpLocks/>
            </p:cNvGrpSpPr>
            <p:nvPr/>
          </p:nvGrpSpPr>
          <p:grpSpPr bwMode="auto">
            <a:xfrm>
              <a:off x="1152" y="1008"/>
              <a:ext cx="2304" cy="48"/>
              <a:chOff x="1152" y="1008"/>
              <a:chExt cx="2304" cy="48"/>
            </a:xfrm>
          </p:grpSpPr>
          <p:sp>
            <p:nvSpPr>
              <p:cNvPr id="26642" name="Oval 18"/>
              <p:cNvSpPr>
                <a:spLocks noChangeArrowheads="1"/>
              </p:cNvSpPr>
              <p:nvPr/>
            </p:nvSpPr>
            <p:spPr bwMode="auto">
              <a:xfrm>
                <a:off x="11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3" name="Oval 19"/>
              <p:cNvSpPr>
                <a:spLocks noChangeArrowheads="1"/>
              </p:cNvSpPr>
              <p:nvPr/>
            </p:nvSpPr>
            <p:spPr bwMode="auto">
              <a:xfrm>
                <a:off x="12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4" name="Oval 20"/>
              <p:cNvSpPr>
                <a:spLocks noChangeArrowheads="1"/>
              </p:cNvSpPr>
              <p:nvPr/>
            </p:nvSpPr>
            <p:spPr bwMode="auto">
              <a:xfrm>
                <a:off x="12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5" name="Oval 21"/>
              <p:cNvSpPr>
                <a:spLocks noChangeArrowheads="1"/>
              </p:cNvSpPr>
              <p:nvPr/>
            </p:nvSpPr>
            <p:spPr bwMode="auto">
              <a:xfrm>
                <a:off x="12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6" name="Oval 22"/>
              <p:cNvSpPr>
                <a:spLocks noChangeArrowheads="1"/>
              </p:cNvSpPr>
              <p:nvPr/>
            </p:nvSpPr>
            <p:spPr bwMode="auto">
              <a:xfrm>
                <a:off x="13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7" name="Oval 23"/>
              <p:cNvSpPr>
                <a:spLocks noChangeArrowheads="1"/>
              </p:cNvSpPr>
              <p:nvPr/>
            </p:nvSpPr>
            <p:spPr bwMode="auto">
              <a:xfrm>
                <a:off x="13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8" name="Oval 24"/>
              <p:cNvSpPr>
                <a:spLocks noChangeArrowheads="1"/>
              </p:cNvSpPr>
              <p:nvPr/>
            </p:nvSpPr>
            <p:spPr bwMode="auto">
              <a:xfrm>
                <a:off x="14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49" name="Oval 25"/>
              <p:cNvSpPr>
                <a:spLocks noChangeArrowheads="1"/>
              </p:cNvSpPr>
              <p:nvPr/>
            </p:nvSpPr>
            <p:spPr bwMode="auto">
              <a:xfrm>
                <a:off x="14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0" name="Oval 26"/>
              <p:cNvSpPr>
                <a:spLocks noChangeArrowheads="1"/>
              </p:cNvSpPr>
              <p:nvPr/>
            </p:nvSpPr>
            <p:spPr bwMode="auto">
              <a:xfrm>
                <a:off x="15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1" name="Oval 27"/>
              <p:cNvSpPr>
                <a:spLocks noChangeArrowheads="1"/>
              </p:cNvSpPr>
              <p:nvPr/>
            </p:nvSpPr>
            <p:spPr bwMode="auto">
              <a:xfrm>
                <a:off x="15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2" name="Oval 28"/>
              <p:cNvSpPr>
                <a:spLocks noChangeArrowheads="1"/>
              </p:cNvSpPr>
              <p:nvPr/>
            </p:nvSpPr>
            <p:spPr bwMode="auto">
              <a:xfrm>
                <a:off x="16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3" name="Oval 29"/>
              <p:cNvSpPr>
                <a:spLocks noChangeArrowheads="1"/>
              </p:cNvSpPr>
              <p:nvPr/>
            </p:nvSpPr>
            <p:spPr bwMode="auto">
              <a:xfrm>
                <a:off x="16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4" name="Oval 30"/>
              <p:cNvSpPr>
                <a:spLocks noChangeArrowheads="1"/>
              </p:cNvSpPr>
              <p:nvPr/>
            </p:nvSpPr>
            <p:spPr bwMode="auto">
              <a:xfrm>
                <a:off x="17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5" name="Oval 31"/>
              <p:cNvSpPr>
                <a:spLocks noChangeArrowheads="1"/>
              </p:cNvSpPr>
              <p:nvPr/>
            </p:nvSpPr>
            <p:spPr bwMode="auto">
              <a:xfrm>
                <a:off x="17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6" name="Oval 32"/>
              <p:cNvSpPr>
                <a:spLocks noChangeArrowheads="1"/>
              </p:cNvSpPr>
              <p:nvPr/>
            </p:nvSpPr>
            <p:spPr bwMode="auto">
              <a:xfrm>
                <a:off x="18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7" name="Oval 33"/>
              <p:cNvSpPr>
                <a:spLocks noChangeArrowheads="1"/>
              </p:cNvSpPr>
              <p:nvPr/>
            </p:nvSpPr>
            <p:spPr bwMode="auto">
              <a:xfrm>
                <a:off x="18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8" name="Oval 34"/>
              <p:cNvSpPr>
                <a:spLocks noChangeArrowheads="1"/>
              </p:cNvSpPr>
              <p:nvPr/>
            </p:nvSpPr>
            <p:spPr bwMode="auto">
              <a:xfrm>
                <a:off x="19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59" name="Oval 35"/>
              <p:cNvSpPr>
                <a:spLocks noChangeArrowheads="1"/>
              </p:cNvSpPr>
              <p:nvPr/>
            </p:nvSpPr>
            <p:spPr bwMode="auto">
              <a:xfrm>
                <a:off x="19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0" name="Oval 36"/>
              <p:cNvSpPr>
                <a:spLocks noChangeArrowheads="1"/>
              </p:cNvSpPr>
              <p:nvPr/>
            </p:nvSpPr>
            <p:spPr bwMode="auto">
              <a:xfrm>
                <a:off x="20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1" name="Oval 37"/>
              <p:cNvSpPr>
                <a:spLocks noChangeArrowheads="1"/>
              </p:cNvSpPr>
              <p:nvPr/>
            </p:nvSpPr>
            <p:spPr bwMode="auto">
              <a:xfrm>
                <a:off x="20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2" name="Oval 38"/>
              <p:cNvSpPr>
                <a:spLocks noChangeArrowheads="1"/>
              </p:cNvSpPr>
              <p:nvPr/>
            </p:nvSpPr>
            <p:spPr bwMode="auto">
              <a:xfrm>
                <a:off x="21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3" name="Oval 39"/>
              <p:cNvSpPr>
                <a:spLocks noChangeArrowheads="1"/>
              </p:cNvSpPr>
              <p:nvPr/>
            </p:nvSpPr>
            <p:spPr bwMode="auto">
              <a:xfrm>
                <a:off x="21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4" name="Oval 40"/>
              <p:cNvSpPr>
                <a:spLocks noChangeArrowheads="1"/>
              </p:cNvSpPr>
              <p:nvPr/>
            </p:nvSpPr>
            <p:spPr bwMode="auto">
              <a:xfrm>
                <a:off x="22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5" name="Oval 41"/>
              <p:cNvSpPr>
                <a:spLocks noChangeArrowheads="1"/>
              </p:cNvSpPr>
              <p:nvPr/>
            </p:nvSpPr>
            <p:spPr bwMode="auto">
              <a:xfrm>
                <a:off x="225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6" name="Oval 42"/>
              <p:cNvSpPr>
                <a:spLocks noChangeArrowheads="1"/>
              </p:cNvSpPr>
              <p:nvPr/>
            </p:nvSpPr>
            <p:spPr bwMode="auto">
              <a:xfrm>
                <a:off x="230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7" name="Oval 43"/>
              <p:cNvSpPr>
                <a:spLocks noChangeArrowheads="1"/>
              </p:cNvSpPr>
              <p:nvPr/>
            </p:nvSpPr>
            <p:spPr bwMode="auto">
              <a:xfrm>
                <a:off x="235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8" name="Oval 44"/>
              <p:cNvSpPr>
                <a:spLocks noChangeArrowheads="1"/>
              </p:cNvSpPr>
              <p:nvPr/>
            </p:nvSpPr>
            <p:spPr bwMode="auto">
              <a:xfrm>
                <a:off x="240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69" name="Oval 45"/>
              <p:cNvSpPr>
                <a:spLocks noChangeArrowheads="1"/>
              </p:cNvSpPr>
              <p:nvPr/>
            </p:nvSpPr>
            <p:spPr bwMode="auto">
              <a:xfrm>
                <a:off x="244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0" name="Oval 46"/>
              <p:cNvSpPr>
                <a:spLocks noChangeArrowheads="1"/>
              </p:cNvSpPr>
              <p:nvPr/>
            </p:nvSpPr>
            <p:spPr bwMode="auto">
              <a:xfrm>
                <a:off x="249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1" name="Oval 47"/>
              <p:cNvSpPr>
                <a:spLocks noChangeArrowheads="1"/>
              </p:cNvSpPr>
              <p:nvPr/>
            </p:nvSpPr>
            <p:spPr bwMode="auto">
              <a:xfrm>
                <a:off x="254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2" name="Oval 48"/>
              <p:cNvSpPr>
                <a:spLocks noChangeArrowheads="1"/>
              </p:cNvSpPr>
              <p:nvPr/>
            </p:nvSpPr>
            <p:spPr bwMode="auto">
              <a:xfrm>
                <a:off x="259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3" name="Oval 49"/>
              <p:cNvSpPr>
                <a:spLocks noChangeArrowheads="1"/>
              </p:cNvSpPr>
              <p:nvPr/>
            </p:nvSpPr>
            <p:spPr bwMode="auto">
              <a:xfrm>
                <a:off x="264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4" name="Oval 50"/>
              <p:cNvSpPr>
                <a:spLocks noChangeArrowheads="1"/>
              </p:cNvSpPr>
              <p:nvPr/>
            </p:nvSpPr>
            <p:spPr bwMode="auto">
              <a:xfrm>
                <a:off x="268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5" name="Oval 51"/>
              <p:cNvSpPr>
                <a:spLocks noChangeArrowheads="1"/>
              </p:cNvSpPr>
              <p:nvPr/>
            </p:nvSpPr>
            <p:spPr bwMode="auto">
              <a:xfrm>
                <a:off x="273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6" name="Oval 52"/>
              <p:cNvSpPr>
                <a:spLocks noChangeArrowheads="1"/>
              </p:cNvSpPr>
              <p:nvPr/>
            </p:nvSpPr>
            <p:spPr bwMode="auto">
              <a:xfrm>
                <a:off x="278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7" name="Oval 53"/>
              <p:cNvSpPr>
                <a:spLocks noChangeArrowheads="1"/>
              </p:cNvSpPr>
              <p:nvPr/>
            </p:nvSpPr>
            <p:spPr bwMode="auto">
              <a:xfrm>
                <a:off x="283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8" name="Oval 54"/>
              <p:cNvSpPr>
                <a:spLocks noChangeArrowheads="1"/>
              </p:cNvSpPr>
              <p:nvPr/>
            </p:nvSpPr>
            <p:spPr bwMode="auto">
              <a:xfrm>
                <a:off x="288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79" name="Oval 55"/>
              <p:cNvSpPr>
                <a:spLocks noChangeArrowheads="1"/>
              </p:cNvSpPr>
              <p:nvPr/>
            </p:nvSpPr>
            <p:spPr bwMode="auto">
              <a:xfrm>
                <a:off x="292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0" name="Oval 56"/>
              <p:cNvSpPr>
                <a:spLocks noChangeArrowheads="1"/>
              </p:cNvSpPr>
              <p:nvPr/>
            </p:nvSpPr>
            <p:spPr bwMode="auto">
              <a:xfrm>
                <a:off x="297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1" name="Oval 57"/>
              <p:cNvSpPr>
                <a:spLocks noChangeArrowheads="1"/>
              </p:cNvSpPr>
              <p:nvPr/>
            </p:nvSpPr>
            <p:spPr bwMode="auto">
              <a:xfrm>
                <a:off x="302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2" name="Oval 58"/>
              <p:cNvSpPr>
                <a:spLocks noChangeArrowheads="1"/>
              </p:cNvSpPr>
              <p:nvPr/>
            </p:nvSpPr>
            <p:spPr bwMode="auto">
              <a:xfrm>
                <a:off x="307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3" name="Oval 59"/>
              <p:cNvSpPr>
                <a:spLocks noChangeArrowheads="1"/>
              </p:cNvSpPr>
              <p:nvPr/>
            </p:nvSpPr>
            <p:spPr bwMode="auto">
              <a:xfrm>
                <a:off x="312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4" name="Oval 60"/>
              <p:cNvSpPr>
                <a:spLocks noChangeArrowheads="1"/>
              </p:cNvSpPr>
              <p:nvPr/>
            </p:nvSpPr>
            <p:spPr bwMode="auto">
              <a:xfrm>
                <a:off x="316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5" name="Oval 61"/>
              <p:cNvSpPr>
                <a:spLocks noChangeArrowheads="1"/>
              </p:cNvSpPr>
              <p:nvPr/>
            </p:nvSpPr>
            <p:spPr bwMode="auto">
              <a:xfrm>
                <a:off x="3216"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6" name="Oval 62"/>
              <p:cNvSpPr>
                <a:spLocks noChangeArrowheads="1"/>
              </p:cNvSpPr>
              <p:nvPr/>
            </p:nvSpPr>
            <p:spPr bwMode="auto">
              <a:xfrm>
                <a:off x="3264"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7" name="Oval 63"/>
              <p:cNvSpPr>
                <a:spLocks noChangeArrowheads="1"/>
              </p:cNvSpPr>
              <p:nvPr/>
            </p:nvSpPr>
            <p:spPr bwMode="auto">
              <a:xfrm>
                <a:off x="3312"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8" name="Oval 64"/>
              <p:cNvSpPr>
                <a:spLocks noChangeArrowheads="1"/>
              </p:cNvSpPr>
              <p:nvPr/>
            </p:nvSpPr>
            <p:spPr bwMode="auto">
              <a:xfrm>
                <a:off x="3360"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sp>
            <p:nvSpPr>
              <p:cNvPr id="26689" name="Oval 65"/>
              <p:cNvSpPr>
                <a:spLocks noChangeArrowheads="1"/>
              </p:cNvSpPr>
              <p:nvPr/>
            </p:nvSpPr>
            <p:spPr bwMode="auto">
              <a:xfrm>
                <a:off x="3408" y="1008"/>
                <a:ext cx="48" cy="48"/>
              </a:xfrm>
              <a:prstGeom prst="ellipse">
                <a:avLst/>
              </a:prstGeom>
              <a:solidFill>
                <a:srgbClr val="FF2C05"/>
              </a:solidFill>
              <a:ln w="9525">
                <a:solidFill>
                  <a:schemeClr val="tx1"/>
                </a:solidFill>
                <a:round/>
                <a:headEnd/>
                <a:tailEnd/>
              </a:ln>
            </p:spPr>
            <p:txBody>
              <a:bodyPr wrap="none" anchor="ctr"/>
              <a:lstStyle/>
              <a:p>
                <a:pPr fontAlgn="base">
                  <a:spcBef>
                    <a:spcPct val="0"/>
                  </a:spcBef>
                  <a:spcAft>
                    <a:spcPct val="0"/>
                  </a:spcAft>
                </a:pPr>
                <a:endParaRPr lang="es-ES_tradnl" sz="2400">
                  <a:latin typeface="Verdana"/>
                </a:endParaRPr>
              </a:p>
            </p:txBody>
          </p:sp>
        </p:grpSp>
      </p:grpSp>
      <p:grpSp>
        <p:nvGrpSpPr>
          <p:cNvPr id="26628" name="Group 4"/>
          <p:cNvGrpSpPr>
            <a:grpSpLocks/>
          </p:cNvGrpSpPr>
          <p:nvPr/>
        </p:nvGrpSpPr>
        <p:grpSpPr bwMode="auto">
          <a:xfrm>
            <a:off x="5105400" y="2286000"/>
            <a:ext cx="2971800" cy="3733800"/>
            <a:chOff x="1920" y="960"/>
            <a:chExt cx="1920" cy="2448"/>
          </a:xfrm>
        </p:grpSpPr>
        <p:sp>
          <p:nvSpPr>
            <p:cNvPr id="26638" name="Rectangle 14"/>
            <p:cNvSpPr>
              <a:spLocks noChangeArrowheads="1"/>
            </p:cNvSpPr>
            <p:nvPr/>
          </p:nvSpPr>
          <p:spPr bwMode="auto">
            <a:xfrm>
              <a:off x="1920" y="960"/>
              <a:ext cx="1920" cy="2448"/>
            </a:xfrm>
            <a:prstGeom prst="rect">
              <a:avLst/>
            </a:prstGeom>
            <a:solidFill>
              <a:srgbClr val="EAEAEA"/>
            </a:solidFill>
            <a:ln w="9525">
              <a:solidFill>
                <a:schemeClr val="tx1"/>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9" name="Picture 56" descr="page"/>
            <p:cNvPicPr>
              <a:picLocks noChangeAspect="1" noChangeArrowheads="1"/>
            </p:cNvPicPr>
            <p:nvPr/>
          </p:nvPicPr>
          <p:blipFill>
            <a:blip r:embed="rId3"/>
            <a:srcRect r="2777"/>
            <a:stretch>
              <a:fillRect/>
            </a:stretch>
          </p:blipFill>
          <p:spPr bwMode="auto">
            <a:xfrm>
              <a:off x="2016" y="1073"/>
              <a:ext cx="1680" cy="2173"/>
            </a:xfrm>
            <a:prstGeom prst="rect">
              <a:avLst/>
            </a:prstGeom>
            <a:noFill/>
          </p:spPr>
        </p:pic>
      </p:grpSp>
      <p:sp>
        <p:nvSpPr>
          <p:cNvPr id="26629" name="Rectangle 5"/>
          <p:cNvSpPr>
            <a:spLocks noChangeArrowheads="1"/>
          </p:cNvSpPr>
          <p:nvPr/>
        </p:nvSpPr>
        <p:spPr bwMode="auto">
          <a:xfrm>
            <a:off x="3581400" y="0"/>
            <a:ext cx="5562600" cy="381000"/>
          </a:xfrm>
          <a:prstGeom prst="rect">
            <a:avLst/>
          </a:prstGeom>
          <a:noFill/>
          <a:ln w="9525">
            <a:no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26630" name="Picture 60" descr="vcard"/>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4105275"/>
            <a:ext cx="2468563" cy="1838325"/>
          </a:xfrm>
          <a:prstGeom prst="rect">
            <a:avLst/>
          </a:prstGeom>
          <a:noFill/>
        </p:spPr>
      </p:pic>
      <p:sp>
        <p:nvSpPr>
          <p:cNvPr id="26631" name="Text Box 7"/>
          <p:cNvSpPr txBox="1">
            <a:spLocks noChangeArrowheads="1"/>
          </p:cNvSpPr>
          <p:nvPr/>
        </p:nvSpPr>
        <p:spPr bwMode="auto">
          <a:xfrm>
            <a:off x="1600200" y="1981200"/>
            <a:ext cx="2590800"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n-US" sz="1600" b="1">
                <a:solidFill>
                  <a:srgbClr val="FF9900"/>
                </a:solidFill>
                <a:latin typeface="Verdana"/>
              </a:rPr>
              <a:t>Convierte en números binarios</a:t>
            </a:r>
            <a:r>
              <a:rPr lang="en-US" sz="1600" b="1">
                <a:solidFill>
                  <a:srgbClr val="A50021"/>
                </a:solidFill>
                <a:latin typeface="Verdana"/>
              </a:rPr>
              <a:t> la señal proveniente de los diodos</a:t>
            </a:r>
          </a:p>
        </p:txBody>
      </p:sp>
      <p:sp>
        <p:nvSpPr>
          <p:cNvPr id="26632" name="Line 8"/>
          <p:cNvSpPr>
            <a:spLocks noChangeShapeType="1"/>
          </p:cNvSpPr>
          <p:nvPr/>
        </p:nvSpPr>
        <p:spPr bwMode="auto">
          <a:xfrm rot="781470">
            <a:off x="3384550" y="3111500"/>
            <a:ext cx="1130300" cy="1792288"/>
          </a:xfrm>
          <a:prstGeom prst="line">
            <a:avLst/>
          </a:prstGeom>
          <a:noFill/>
          <a:ln w="12700">
            <a:solidFill>
              <a:schemeClr val="tx1"/>
            </a:solidFill>
            <a:round/>
            <a:headEnd/>
            <a:tailEnd type="triangle" w="med" len="med"/>
          </a:ln>
        </p:spPr>
        <p:txBody>
          <a:bodyPr/>
          <a:lstStyle/>
          <a:p>
            <a:endParaRPr lang="es-MX"/>
          </a:p>
        </p:txBody>
      </p:sp>
      <p:sp>
        <p:nvSpPr>
          <p:cNvPr id="26633" name="Text Box 9"/>
          <p:cNvSpPr txBox="1">
            <a:spLocks noChangeArrowheads="1"/>
          </p:cNvSpPr>
          <p:nvPr/>
        </p:nvSpPr>
        <p:spPr bwMode="auto">
          <a:xfrm>
            <a:off x="1981200" y="3429000"/>
            <a:ext cx="1676400" cy="59055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rgbClr val="A50021"/>
                </a:solidFill>
                <a:latin typeface="Verdana"/>
              </a:rPr>
              <a:t>Conexión al ordentador</a:t>
            </a:r>
          </a:p>
        </p:txBody>
      </p:sp>
      <p:sp>
        <p:nvSpPr>
          <p:cNvPr id="92232" name="Text Box 10"/>
          <p:cNvSpPr txBox="1">
            <a:spLocks noChangeArrowheads="1"/>
          </p:cNvSpPr>
          <p:nvPr/>
        </p:nvSpPr>
        <p:spPr bwMode="auto">
          <a:xfrm>
            <a:off x="533400" y="5562600"/>
            <a:ext cx="1692275" cy="1079500"/>
          </a:xfrm>
          <a:prstGeom prst="rect">
            <a:avLst/>
          </a:prstGeom>
          <a:noFill/>
          <a:ln w="9525">
            <a:solidFill>
              <a:srgbClr val="9A0000"/>
            </a:solidFill>
            <a:miter lim="800000"/>
            <a:headEnd/>
            <a:tailEnd/>
          </a:ln>
        </p:spPr>
        <p:txBody>
          <a:bodyPr>
            <a:spAutoFit/>
          </a:bodyPr>
          <a:lstStyle/>
          <a:p>
            <a:pPr algn="ctr" fontAlgn="base">
              <a:spcBef>
                <a:spcPct val="0"/>
              </a:spcBef>
              <a:spcAft>
                <a:spcPct val="0"/>
              </a:spcAft>
            </a:pPr>
            <a:r>
              <a:rPr lang="es-MX" sz="1600" b="1">
                <a:solidFill>
                  <a:schemeClr val="folHlink"/>
                </a:solidFill>
                <a:latin typeface="Verdana"/>
              </a:rPr>
              <a:t>Fuente de luz, lentes y arreglo de diodos</a:t>
            </a:r>
          </a:p>
        </p:txBody>
      </p:sp>
      <p:sp>
        <p:nvSpPr>
          <p:cNvPr id="92233" name="Line 11"/>
          <p:cNvSpPr>
            <a:spLocks noChangeShapeType="1"/>
          </p:cNvSpPr>
          <p:nvPr/>
        </p:nvSpPr>
        <p:spPr bwMode="auto">
          <a:xfrm>
            <a:off x="2209800" y="6248400"/>
            <a:ext cx="2438400" cy="0"/>
          </a:xfrm>
          <a:prstGeom prst="line">
            <a:avLst/>
          </a:prstGeom>
          <a:noFill/>
          <a:ln w="9525">
            <a:solidFill>
              <a:schemeClr val="tx1"/>
            </a:solidFill>
            <a:miter lim="800000"/>
            <a:headEnd/>
            <a:tailEnd type="triangle" w="med" len="med"/>
          </a:ln>
        </p:spPr>
        <p:txBody>
          <a:bodyPr wrap="none"/>
          <a:lstStyle/>
          <a:p>
            <a:endParaRPr lang="es-MX"/>
          </a:p>
        </p:txBody>
      </p:sp>
      <p:sp>
        <p:nvSpPr>
          <p:cNvPr id="26636" name="Text Box 1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6637" name="Text Box 1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92232"/>
                                        </p:tgtEl>
                                        <p:attrNameLst>
                                          <p:attrName>style.visibility</p:attrName>
                                        </p:attrNameLst>
                                      </p:cBhvr>
                                      <p:to>
                                        <p:strVal val="visible"/>
                                      </p:to>
                                    </p:set>
                                    <p:animEffect transition="in" filter="dissolve">
                                      <p:cBhvr>
                                        <p:cTn id="12" dur="500"/>
                                        <p:tgtEl>
                                          <p:spTgt spid="92232"/>
                                        </p:tgtEl>
                                      </p:cBhvr>
                                    </p:animEffect>
                                  </p:childTnLst>
                                </p:cTn>
                              </p:par>
                            </p:childTnLst>
                          </p:cTn>
                        </p:par>
                        <p:par>
                          <p:cTn id="13" fill="hold">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92233"/>
                                        </p:tgtEl>
                                        <p:attrNameLst>
                                          <p:attrName>style.visibility</p:attrName>
                                        </p:attrNameLst>
                                      </p:cBhvr>
                                      <p:to>
                                        <p:strVal val="visible"/>
                                      </p:to>
                                    </p:set>
                                    <p:animEffect transition="in" filter="dissolve">
                                      <p:cBhvr>
                                        <p:cTn id="16" dur="500"/>
                                        <p:tgtEl>
                                          <p:spTgt spid="9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2" grpId="0" animBg="1" autoUpdateAnimBg="0"/>
      <p:bldP spid="9223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type="body" idx="4294967295"/>
          </p:nvPr>
        </p:nvSpPr>
        <p:spPr>
          <a:xfrm>
            <a:off x="0" y="2819400"/>
            <a:ext cx="8153400" cy="3505200"/>
          </a:xfrm>
        </p:spPr>
        <p:txBody>
          <a:bodyPr/>
          <a:lstStyle/>
          <a:p>
            <a:pPr marL="0" indent="38100" algn="just" eaLnBrk="1" hangingPunct="1">
              <a:buClrTx/>
              <a:buFont typeface="Wingdings"/>
              <a:buNone/>
            </a:pPr>
            <a:r>
              <a:rPr lang="es-ES" sz="2000" b="1">
                <a:solidFill>
                  <a:schemeClr val="folHlink"/>
                </a:solidFill>
              </a:rPr>
              <a:t>Cuanto más </a:t>
            </a:r>
            <a:r>
              <a:rPr lang="es-MX" sz="2000" b="1">
                <a:solidFill>
                  <a:schemeClr val="folHlink"/>
                </a:solidFill>
              </a:rPr>
              <a:t>grande, </a:t>
            </a:r>
            <a:r>
              <a:rPr lang="es-ES" sz="2000" b="1">
                <a:solidFill>
                  <a:schemeClr val="folHlink"/>
                </a:solidFill>
              </a:rPr>
              <a:t>nítida </a:t>
            </a:r>
            <a:r>
              <a:rPr lang="es-MX" sz="2000" b="1">
                <a:solidFill>
                  <a:schemeClr val="folHlink"/>
                </a:solidFill>
              </a:rPr>
              <a:t>y colorida es</a:t>
            </a:r>
            <a:r>
              <a:rPr lang="es-ES" sz="2000" b="1">
                <a:solidFill>
                  <a:schemeClr val="folHlink"/>
                </a:solidFill>
              </a:rPr>
              <a:t> una imagen, más difícil es </a:t>
            </a:r>
            <a:r>
              <a:rPr lang="es-MX" sz="2000" b="1">
                <a:solidFill>
                  <a:srgbClr val="FF9900"/>
                </a:solidFill>
              </a:rPr>
              <a:t>re</a:t>
            </a:r>
            <a:r>
              <a:rPr lang="es-ES" sz="2000" b="1">
                <a:solidFill>
                  <a:srgbClr val="FF9900"/>
                </a:solidFill>
              </a:rPr>
              <a:t>presentar</a:t>
            </a:r>
            <a:r>
              <a:rPr lang="es-MX" sz="2000" b="1">
                <a:solidFill>
                  <a:srgbClr val="FF9900"/>
                </a:solidFill>
              </a:rPr>
              <a:t>la</a:t>
            </a:r>
            <a:r>
              <a:rPr lang="es-ES" sz="2000" b="1">
                <a:solidFill>
                  <a:srgbClr val="FF9900"/>
                </a:solidFill>
              </a:rPr>
              <a:t> y manipular</a:t>
            </a:r>
            <a:r>
              <a:rPr lang="es-MX" sz="2000" b="1">
                <a:solidFill>
                  <a:srgbClr val="FF9900"/>
                </a:solidFill>
              </a:rPr>
              <a:t>la</a:t>
            </a:r>
            <a:r>
              <a:rPr lang="es-ES" sz="2000" b="1">
                <a:solidFill>
                  <a:srgbClr val="FF9900"/>
                </a:solidFill>
              </a:rPr>
              <a:t> </a:t>
            </a:r>
            <a:r>
              <a:rPr lang="es-ES" sz="2000" b="1">
                <a:solidFill>
                  <a:schemeClr val="folHlink"/>
                </a:solidFill>
              </a:rPr>
              <a:t>en un </a:t>
            </a:r>
            <a:r>
              <a:rPr lang="es-VE" sz="2000" b="1">
                <a:solidFill>
                  <a:schemeClr val="folHlink"/>
                </a:solidFill>
              </a:rPr>
              <a:t>ordenador</a:t>
            </a:r>
            <a:r>
              <a:rPr lang="es-ES" sz="2000" b="1">
                <a:solidFill>
                  <a:schemeClr val="folHlink"/>
                </a:solidFill>
              </a:rPr>
              <a:t>. </a:t>
            </a:r>
            <a:endParaRPr lang="es-MX" sz="2000" b="1">
              <a:solidFill>
                <a:schemeClr val="folHlink"/>
              </a:solidFill>
            </a:endParaRPr>
          </a:p>
          <a:p>
            <a:pPr marL="0" indent="38100" algn="just" eaLnBrk="1" hangingPunct="1">
              <a:buClrTx/>
              <a:buFont typeface="Wingdings"/>
              <a:buNone/>
            </a:pPr>
            <a:endParaRPr lang="es-MX" sz="2000" b="1">
              <a:solidFill>
                <a:schemeClr val="folHlink"/>
              </a:solidFill>
            </a:endParaRPr>
          </a:p>
          <a:p>
            <a:pPr marL="0" indent="38100" algn="just" eaLnBrk="1" hangingPunct="1">
              <a:buClrTx/>
              <a:buFont typeface="Wingdings"/>
              <a:buNone/>
            </a:pPr>
            <a:r>
              <a:rPr lang="es-ES" sz="2000" b="1">
                <a:solidFill>
                  <a:schemeClr val="folHlink"/>
                </a:solidFill>
              </a:rPr>
              <a:t>Entre </a:t>
            </a:r>
            <a:r>
              <a:rPr lang="es-VE" sz="2000" b="1">
                <a:solidFill>
                  <a:schemeClr val="folHlink"/>
                </a:solidFill>
              </a:rPr>
              <a:t>los </a:t>
            </a:r>
            <a:r>
              <a:rPr lang="es-ES" sz="2000" b="1">
                <a:solidFill>
                  <a:srgbClr val="FF9900"/>
                </a:solidFill>
              </a:rPr>
              <a:t>formatos</a:t>
            </a:r>
            <a:r>
              <a:rPr lang="es-ES" sz="2000" b="1">
                <a:solidFill>
                  <a:schemeClr val="folHlink"/>
                </a:solidFill>
              </a:rPr>
              <a:t> </a:t>
            </a:r>
            <a:r>
              <a:rPr lang="es-VE" sz="2000" b="1">
                <a:solidFill>
                  <a:schemeClr val="folHlink"/>
                </a:solidFill>
              </a:rPr>
              <a:t>que se emplean para el manejo electrónico de imágenes fijas, los más comunes son</a:t>
            </a:r>
            <a:r>
              <a:rPr lang="es-MX" sz="2000" b="1">
                <a:solidFill>
                  <a:schemeClr val="folHlink"/>
                </a:solidFill>
              </a:rPr>
              <a:t>:</a:t>
            </a:r>
            <a:endParaRPr lang="es-ES_tradnl" sz="2000" b="1">
              <a:solidFill>
                <a:schemeClr val="folHlink"/>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Mapas</a:t>
            </a:r>
            <a:r>
              <a:rPr lang="es-ES" sz="2000" b="1">
                <a:solidFill>
                  <a:srgbClr val="FF9900"/>
                </a:solidFill>
              </a:rPr>
              <a:t> de bits</a:t>
            </a:r>
            <a:r>
              <a:rPr lang="es-MX" sz="2000" b="1">
                <a:solidFill>
                  <a:srgbClr val="FF9900"/>
                </a:solidFill>
              </a:rPr>
              <a:t>.</a:t>
            </a:r>
            <a:r>
              <a:rPr lang="es-ES" sz="2000" b="1">
                <a:solidFill>
                  <a:srgbClr val="FF9900"/>
                </a:solidFill>
              </a:rPr>
              <a:t> </a:t>
            </a:r>
            <a:endParaRPr lang="es-MX" sz="2000" b="1">
              <a:solidFill>
                <a:srgbClr val="FF9900"/>
              </a:solidFill>
            </a:endParaRPr>
          </a:p>
          <a:p>
            <a:pPr marL="0" indent="38100" algn="just" eaLnBrk="1" hangingPunct="1">
              <a:buClrTx/>
              <a:buFont typeface="Wingdings"/>
              <a:buNone/>
            </a:pPr>
            <a:endParaRPr lang="es-VE" sz="2000" b="1">
              <a:solidFill>
                <a:schemeClr val="folHlink"/>
              </a:solidFill>
            </a:endParaRPr>
          </a:p>
          <a:p>
            <a:pPr marL="0" indent="38100" algn="just" eaLnBrk="1" hangingPunct="1">
              <a:buClrTx/>
              <a:buFont typeface="Wingdings"/>
              <a:buBlip>
                <a:blip r:embed="rId3"/>
              </a:buBlip>
            </a:pPr>
            <a:r>
              <a:rPr lang="es-MX" sz="2000" b="1">
                <a:solidFill>
                  <a:schemeClr val="folHlink"/>
                </a:solidFill>
              </a:rPr>
              <a:t> </a:t>
            </a:r>
            <a:r>
              <a:rPr lang="es-MX" sz="2000" b="1">
                <a:solidFill>
                  <a:srgbClr val="FF9900"/>
                </a:solidFill>
              </a:rPr>
              <a:t>Gráficos</a:t>
            </a:r>
            <a:r>
              <a:rPr lang="es-ES" sz="2000" b="1">
                <a:solidFill>
                  <a:srgbClr val="FF9900"/>
                </a:solidFill>
              </a:rPr>
              <a:t> vectoriales. </a:t>
            </a:r>
            <a:endParaRPr lang="es-ES_tradnl" sz="2000" b="1">
              <a:solidFill>
                <a:srgbClr val="FF9900"/>
              </a:solidFill>
            </a:endParaRPr>
          </a:p>
          <a:p>
            <a:pPr marL="0" indent="38100" eaLnBrk="1" hangingPunct="1">
              <a:buFont typeface="Wingdings"/>
              <a:buNone/>
            </a:pPr>
            <a:endParaRPr lang="es-MX" sz="2000" b="1">
              <a:solidFill>
                <a:srgbClr val="FF9900"/>
              </a:solidFill>
            </a:endParaRPr>
          </a:p>
        </p:txBody>
      </p:sp>
      <p:sp>
        <p:nvSpPr>
          <p:cNvPr id="2765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765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7653" name="Text Box 5"/>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Effect transition="in" filter="slide(fromBottom)">
                                      <p:cBhvr>
                                        <p:cTn id="7" dur="500"/>
                                        <p:tgtEl>
                                          <p:spTgt spid="962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6259">
                                            <p:txEl>
                                              <p:pRg st="2" end="2"/>
                                            </p:txEl>
                                          </p:spTgt>
                                        </p:tgtEl>
                                        <p:attrNameLst>
                                          <p:attrName>style.visibility</p:attrName>
                                        </p:attrNameLst>
                                      </p:cBhvr>
                                      <p:to>
                                        <p:strVal val="visible"/>
                                      </p:to>
                                    </p:set>
                                    <p:animEffect transition="in" filter="slide(fromBottom)">
                                      <p:cBhvr>
                                        <p:cTn id="12" dur="500"/>
                                        <p:tgtEl>
                                          <p:spTgt spid="962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6259">
                                            <p:txEl>
                                              <p:pRg st="4" end="4"/>
                                            </p:txEl>
                                          </p:spTgt>
                                        </p:tgtEl>
                                        <p:attrNameLst>
                                          <p:attrName>style.visibility</p:attrName>
                                        </p:attrNameLst>
                                      </p:cBhvr>
                                      <p:to>
                                        <p:strVal val="visible"/>
                                      </p:to>
                                    </p:set>
                                    <p:animEffect transition="in" filter="slide(fromBottom)">
                                      <p:cBhvr>
                                        <p:cTn id="17" dur="500"/>
                                        <p:tgtEl>
                                          <p:spTgt spid="962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6259">
                                            <p:txEl>
                                              <p:pRg st="6" end="6"/>
                                            </p:txEl>
                                          </p:spTgt>
                                        </p:tgtEl>
                                        <p:attrNameLst>
                                          <p:attrName>style.visibility</p:attrName>
                                        </p:attrNameLst>
                                      </p:cBhvr>
                                      <p:to>
                                        <p:strVal val="visible"/>
                                      </p:to>
                                    </p:set>
                                    <p:animEffect transition="in" filter="slide(fromBottom)">
                                      <p:cBhvr>
                                        <p:cTn id="22" dur="500"/>
                                        <p:tgtEl>
                                          <p:spTgt spid="962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
          <p:cNvSpPr>
            <a:spLocks noGrp="1" noChangeArrowheads="1"/>
          </p:cNvSpPr>
          <p:nvPr>
            <p:ph type="body" idx="4294967295"/>
          </p:nvPr>
        </p:nvSpPr>
        <p:spPr>
          <a:xfrm>
            <a:off x="0" y="2971800"/>
            <a:ext cx="4648200" cy="3429000"/>
          </a:xfrm>
        </p:spPr>
        <p:txBody>
          <a:bodyPr/>
          <a:lstStyle/>
          <a:p>
            <a:pPr marL="0" indent="38100" algn="ctr" eaLnBrk="1" hangingPunct="1">
              <a:lnSpc>
                <a:spcPct val="90000"/>
              </a:lnSpc>
              <a:spcAft>
                <a:spcPts val="700"/>
              </a:spcAft>
              <a:buClrTx/>
              <a:buFont typeface="Wingdings"/>
              <a:buNone/>
            </a:pPr>
            <a:r>
              <a:rPr lang="es-ES" sz="2000" b="1">
                <a:solidFill>
                  <a:schemeClr val="folHlink"/>
                </a:solidFill>
              </a:rPr>
              <a:t>Los mapas de bits almacenan, manipulan y representan las imágenes como </a:t>
            </a:r>
            <a:r>
              <a:rPr lang="es-ES" sz="2000" b="1">
                <a:solidFill>
                  <a:srgbClr val="FF9900"/>
                </a:solidFill>
              </a:rPr>
              <a:t>filas y columnas de pequeños puntos</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C</a:t>
            </a:r>
            <a:r>
              <a:rPr lang="es-ES" sz="2000" b="1">
                <a:solidFill>
                  <a:schemeClr val="folHlink"/>
                </a:solidFill>
              </a:rPr>
              <a:t>ada punto tiene un lugar preciso definido por su fila y su columna</a:t>
            </a:r>
            <a:r>
              <a:rPr lang="es-MX" sz="2000" b="1">
                <a:solidFill>
                  <a:schemeClr val="folHlink"/>
                </a:solidFill>
              </a:rPr>
              <a:t>.</a:t>
            </a:r>
          </a:p>
          <a:p>
            <a:pPr marL="0" indent="38100" algn="ctr" eaLnBrk="1" hangingPunct="1">
              <a:lnSpc>
                <a:spcPct val="90000"/>
              </a:lnSpc>
              <a:spcAft>
                <a:spcPts val="700"/>
              </a:spcAft>
              <a:buClrTx/>
              <a:buFont typeface="Wingdings"/>
              <a:buNone/>
            </a:pPr>
            <a:r>
              <a:rPr lang="es-MX" sz="2000" b="1">
                <a:solidFill>
                  <a:schemeClr val="folHlink"/>
                </a:solidFill>
              </a:rPr>
              <a:t>Es igual al mapa de una ciudad, en el que </a:t>
            </a:r>
            <a:r>
              <a:rPr lang="es-ES" sz="2000" b="1">
                <a:solidFill>
                  <a:schemeClr val="folHlink"/>
                </a:solidFill>
              </a:rPr>
              <a:t>cada casa  tiene una dirección </a:t>
            </a:r>
            <a:r>
              <a:rPr lang="es-MX" sz="2000" b="1">
                <a:solidFill>
                  <a:schemeClr val="folHlink"/>
                </a:solidFill>
              </a:rPr>
              <a:t>específica</a:t>
            </a:r>
            <a:r>
              <a:rPr lang="es-ES" sz="2000" b="1">
                <a:solidFill>
                  <a:schemeClr val="folHlink"/>
                </a:solidFill>
              </a:rPr>
              <a:t>. </a:t>
            </a:r>
            <a:endParaRPr lang="es-MX" sz="2000" b="1">
              <a:solidFill>
                <a:schemeClr val="folHlink"/>
              </a:solidFill>
            </a:endParaRPr>
          </a:p>
        </p:txBody>
      </p:sp>
      <p:pic>
        <p:nvPicPr>
          <p:cNvPr id="99332" name="Picture 1028" descr="SmallBitmap"/>
          <p:cNvPicPr>
            <a:picLocks noChangeAspect="1" noChangeArrowheads="1"/>
          </p:cNvPicPr>
          <p:nvPr/>
        </p:nvPicPr>
        <p:blipFill>
          <a:blip r:embed="rId3"/>
          <a:srcRect/>
          <a:stretch>
            <a:fillRect/>
          </a:stretch>
        </p:blipFill>
        <p:spPr bwMode="auto">
          <a:xfrm>
            <a:off x="6934200" y="2759075"/>
            <a:ext cx="501650" cy="517525"/>
          </a:xfrm>
          <a:prstGeom prst="rect">
            <a:avLst/>
          </a:prstGeom>
          <a:noFill/>
        </p:spPr>
      </p:pic>
      <p:pic>
        <p:nvPicPr>
          <p:cNvPr id="99333" name="Picture 1029" descr="BigBitmap"/>
          <p:cNvPicPr>
            <a:picLocks noChangeAspect="1" noChangeArrowheads="1"/>
          </p:cNvPicPr>
          <p:nvPr/>
        </p:nvPicPr>
        <p:blipFill>
          <a:blip r:embed="rId4"/>
          <a:srcRect/>
          <a:stretch>
            <a:fillRect/>
          </a:stretch>
        </p:blipFill>
        <p:spPr bwMode="auto">
          <a:xfrm>
            <a:off x="5902325" y="3962400"/>
            <a:ext cx="2632075" cy="2632075"/>
          </a:xfrm>
          <a:prstGeom prst="rect">
            <a:avLst/>
          </a:prstGeom>
          <a:noFill/>
        </p:spPr>
      </p:pic>
      <p:sp>
        <p:nvSpPr>
          <p:cNvPr id="28677"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8678"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2867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slide(fromBottom)">
                                      <p:cBhvr>
                                        <p:cTn id="7" dur="500"/>
                                        <p:tgtEl>
                                          <p:spTgt spid="99331">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animEffect transition="in" filter="slide(fromBottom)">
                                      <p:cBhvr>
                                        <p:cTn id="11" dur="500"/>
                                        <p:tgtEl>
                                          <p:spTgt spid="99331">
                                            <p:txEl>
                                              <p:pRg st="1" end="1"/>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animEffect transition="in" filter="slide(fromBottom)">
                                      <p:cBhvr>
                                        <p:cTn id="15" dur="500"/>
                                        <p:tgtEl>
                                          <p:spTgt spid="99331">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99332"/>
                                        </p:tgtEl>
                                        <p:attrNameLst>
                                          <p:attrName>style.visibility</p:attrName>
                                        </p:attrNameLst>
                                      </p:cBhvr>
                                      <p:to>
                                        <p:strVal val="visible"/>
                                      </p:to>
                                    </p:set>
                                    <p:animEffect transition="in" filter="dissolve">
                                      <p:cBhvr>
                                        <p:cTn id="19" dur="500"/>
                                        <p:tgtEl>
                                          <p:spTgt spid="99332"/>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99333"/>
                                        </p:tgtEl>
                                        <p:attrNameLst>
                                          <p:attrName>style.visibility</p:attrName>
                                        </p:attrNameLst>
                                      </p:cBhvr>
                                      <p:to>
                                        <p:strVal val="visible"/>
                                      </p:to>
                                    </p:set>
                                    <p:animEffect transition="in" filter="dissolve">
                                      <p:cBhvr>
                                        <p:cTn id="23" dur="500"/>
                                        <p:tgtEl>
                                          <p:spTgt spid="99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29699" name="Text Box 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1421"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Mapas de bits</a:t>
            </a:r>
          </a:p>
        </p:txBody>
      </p:sp>
      <p:grpSp>
        <p:nvGrpSpPr>
          <p:cNvPr id="2" name="Group 5"/>
          <p:cNvGrpSpPr>
            <a:grpSpLocks/>
          </p:cNvGrpSpPr>
          <p:nvPr/>
        </p:nvGrpSpPr>
        <p:grpSpPr bwMode="auto">
          <a:xfrm>
            <a:off x="685800" y="2590800"/>
            <a:ext cx="8001000" cy="4027488"/>
            <a:chOff x="432" y="1632"/>
            <a:chExt cx="5040" cy="2537"/>
          </a:xfrm>
        </p:grpSpPr>
        <p:grpSp>
          <p:nvGrpSpPr>
            <p:cNvPr id="29702" name="Group 6"/>
            <p:cNvGrpSpPr>
              <a:grpSpLocks/>
            </p:cNvGrpSpPr>
            <p:nvPr/>
          </p:nvGrpSpPr>
          <p:grpSpPr bwMode="auto">
            <a:xfrm>
              <a:off x="432" y="2724"/>
              <a:ext cx="1008" cy="396"/>
              <a:chOff x="0" y="2563"/>
              <a:chExt cx="612" cy="633"/>
            </a:xfrm>
          </p:grpSpPr>
          <p:sp>
            <p:nvSpPr>
              <p:cNvPr id="29740" name="Rectangle 44"/>
              <p:cNvSpPr>
                <a:spLocks noChangeArrowheads="1"/>
              </p:cNvSpPr>
              <p:nvPr/>
            </p:nvSpPr>
            <p:spPr bwMode="auto">
              <a:xfrm>
                <a:off x="0" y="2563"/>
                <a:ext cx="612"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chemeClr val="folHlink"/>
                    </a:solidFill>
                    <a:latin typeface="Verdana"/>
                    <a:cs typeface="Times New Roman"/>
                  </a:rPr>
                  <a:t>TARGA</a:t>
                </a:r>
                <a:endParaRPr lang="es-VE" b="1">
                  <a:solidFill>
                    <a:schemeClr val="folHlink"/>
                  </a:solidFill>
                  <a:latin typeface="Verdana"/>
                </a:endParaRPr>
              </a:p>
            </p:txBody>
          </p:sp>
          <p:sp>
            <p:nvSpPr>
              <p:cNvPr id="29741" name="Rectangle 45"/>
              <p:cNvSpPr>
                <a:spLocks noChangeArrowheads="1"/>
              </p:cNvSpPr>
              <p:nvPr/>
            </p:nvSpPr>
            <p:spPr bwMode="auto">
              <a:xfrm>
                <a:off x="0" y="2563"/>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3" name="Group 7"/>
            <p:cNvGrpSpPr>
              <a:grpSpLocks/>
            </p:cNvGrpSpPr>
            <p:nvPr/>
          </p:nvGrpSpPr>
          <p:grpSpPr bwMode="auto">
            <a:xfrm>
              <a:off x="432" y="1632"/>
              <a:ext cx="5040" cy="2537"/>
              <a:chOff x="624" y="1803"/>
              <a:chExt cx="5040" cy="2041"/>
            </a:xfrm>
          </p:grpSpPr>
          <p:grpSp>
            <p:nvGrpSpPr>
              <p:cNvPr id="29706" name="Group 10"/>
              <p:cNvGrpSpPr>
                <a:grpSpLocks/>
              </p:cNvGrpSpPr>
              <p:nvPr/>
            </p:nvGrpSpPr>
            <p:grpSpPr bwMode="auto">
              <a:xfrm>
                <a:off x="624" y="1803"/>
                <a:ext cx="1008" cy="261"/>
                <a:chOff x="0" y="0"/>
                <a:chExt cx="612" cy="518"/>
              </a:xfrm>
            </p:grpSpPr>
            <p:sp>
              <p:nvSpPr>
                <p:cNvPr id="29738" name="Rectangle 4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29739" name="Rectangle 4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7" name="Group 11"/>
              <p:cNvGrpSpPr>
                <a:grpSpLocks/>
              </p:cNvGrpSpPr>
              <p:nvPr/>
            </p:nvGrpSpPr>
            <p:grpSpPr bwMode="auto">
              <a:xfrm>
                <a:off x="1632" y="1803"/>
                <a:ext cx="4032" cy="261"/>
                <a:chOff x="612" y="0"/>
                <a:chExt cx="2448" cy="518"/>
              </a:xfrm>
            </p:grpSpPr>
            <p:sp>
              <p:nvSpPr>
                <p:cNvPr id="29736" name="Rectangle 4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29737" name="Rectangle 4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8" name="Group 12"/>
              <p:cNvGrpSpPr>
                <a:grpSpLocks/>
              </p:cNvGrpSpPr>
              <p:nvPr/>
            </p:nvGrpSpPr>
            <p:grpSpPr bwMode="auto">
              <a:xfrm>
                <a:off x="624" y="2058"/>
                <a:ext cx="1008" cy="625"/>
                <a:chOff x="0" y="1322"/>
                <a:chExt cx="612" cy="1241"/>
              </a:xfrm>
            </p:grpSpPr>
            <p:grpSp>
              <p:nvGrpSpPr>
                <p:cNvPr id="29731" name="Group 35"/>
                <p:cNvGrpSpPr>
                  <a:grpSpLocks/>
                </p:cNvGrpSpPr>
                <p:nvPr/>
              </p:nvGrpSpPr>
              <p:grpSpPr bwMode="auto">
                <a:xfrm>
                  <a:off x="0" y="1322"/>
                  <a:ext cx="612" cy="1146"/>
                  <a:chOff x="0" y="2358"/>
                  <a:chExt cx="612" cy="1146"/>
                </a:xfrm>
              </p:grpSpPr>
              <p:sp>
                <p:nvSpPr>
                  <p:cNvPr id="29733" name="Rectangle 37"/>
                  <p:cNvSpPr>
                    <a:spLocks noChangeArrowheads="1"/>
                  </p:cNvSpPr>
                  <p:nvPr/>
                </p:nvSpPr>
                <p:spPr bwMode="auto">
                  <a:xfrm>
                    <a:off x="0" y="2358"/>
                    <a:ext cx="612" cy="645"/>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34" name="Rectangle 38"/>
                  <p:cNvSpPr>
                    <a:spLocks noChangeArrowheads="1"/>
                  </p:cNvSpPr>
                  <p:nvPr/>
                </p:nvSpPr>
                <p:spPr bwMode="auto">
                  <a:xfrm>
                    <a:off x="0" y="2771"/>
                    <a:ext cx="612" cy="324"/>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TIFF</a:t>
                    </a:r>
                    <a:endParaRPr lang="es-VE">
                      <a:solidFill>
                        <a:schemeClr val="folHlink"/>
                      </a:solidFill>
                      <a:latin typeface="Verdana"/>
                    </a:endParaRPr>
                  </a:p>
                </p:txBody>
              </p:sp>
              <p:sp>
                <p:nvSpPr>
                  <p:cNvPr id="29735" name="Rectangle 39"/>
                  <p:cNvSpPr>
                    <a:spLocks noChangeArrowheads="1"/>
                  </p:cNvSpPr>
                  <p:nvPr/>
                </p:nvSpPr>
                <p:spPr bwMode="auto">
                  <a:xfrm>
                    <a:off x="0" y="31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rgbClr val="0000FF"/>
                      </a:solidFill>
                      <a:latin typeface="Comic Sans MS"/>
                    </a:endParaRPr>
                  </a:p>
                </p:txBody>
              </p:sp>
            </p:grpSp>
            <p:sp>
              <p:nvSpPr>
                <p:cNvPr id="29732" name="Rectangle 36"/>
                <p:cNvSpPr>
                  <a:spLocks noChangeArrowheads="1"/>
                </p:cNvSpPr>
                <p:nvPr/>
              </p:nvSpPr>
              <p:spPr bwMode="auto">
                <a:xfrm>
                  <a:off x="0" y="1334"/>
                  <a:ext cx="612"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09" name="Group 13"/>
              <p:cNvGrpSpPr>
                <a:grpSpLocks/>
              </p:cNvGrpSpPr>
              <p:nvPr/>
            </p:nvGrpSpPr>
            <p:grpSpPr bwMode="auto">
              <a:xfrm>
                <a:off x="1632" y="2064"/>
                <a:ext cx="4032" cy="619"/>
                <a:chOff x="612" y="1334"/>
                <a:chExt cx="2448" cy="1229"/>
              </a:xfrm>
            </p:grpSpPr>
            <p:sp>
              <p:nvSpPr>
                <p:cNvPr id="29729" name="Rectangle 33"/>
                <p:cNvSpPr>
                  <a:spLocks noChangeArrowheads="1"/>
                </p:cNvSpPr>
                <p:nvPr/>
              </p:nvSpPr>
              <p:spPr bwMode="auto">
                <a:xfrm>
                  <a:off x="612" y="1334"/>
                  <a:ext cx="2448" cy="122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Tagged Information File Format.  Lleva la extensión TIF.</a:t>
                  </a:r>
                  <a:endParaRPr lang="es-VE">
                    <a:solidFill>
                      <a:schemeClr val="folHlink"/>
                    </a:solidFill>
                    <a:latin typeface="Verdana"/>
                  </a:endParaRPr>
                </a:p>
              </p:txBody>
            </p:sp>
            <p:sp>
              <p:nvSpPr>
                <p:cNvPr id="29730" name="Rectangle 34"/>
                <p:cNvSpPr>
                  <a:spLocks noChangeArrowheads="1"/>
                </p:cNvSpPr>
                <p:nvPr/>
              </p:nvSpPr>
              <p:spPr bwMode="auto">
                <a:xfrm>
                  <a:off x="612" y="1334"/>
                  <a:ext cx="2448" cy="122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0" name="Group 14"/>
              <p:cNvGrpSpPr>
                <a:grpSpLocks/>
              </p:cNvGrpSpPr>
              <p:nvPr/>
            </p:nvGrpSpPr>
            <p:grpSpPr bwMode="auto">
              <a:xfrm>
                <a:off x="1632" y="2683"/>
                <a:ext cx="4032" cy="319"/>
                <a:chOff x="612" y="2563"/>
                <a:chExt cx="2448" cy="633"/>
              </a:xfrm>
            </p:grpSpPr>
            <p:sp>
              <p:nvSpPr>
                <p:cNvPr id="29727" name="Rectangle 31"/>
                <p:cNvSpPr>
                  <a:spLocks noChangeArrowheads="1"/>
                </p:cNvSpPr>
                <p:nvPr/>
              </p:nvSpPr>
              <p:spPr bwMode="auto">
                <a:xfrm>
                  <a:off x="612" y="2563"/>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Lleva la extensión TGA.</a:t>
                  </a:r>
                  <a:endParaRPr lang="es-VE">
                    <a:solidFill>
                      <a:schemeClr val="folHlink"/>
                    </a:solidFill>
                    <a:latin typeface="Verdana"/>
                  </a:endParaRPr>
                </a:p>
              </p:txBody>
            </p:sp>
            <p:sp>
              <p:nvSpPr>
                <p:cNvPr id="29728" name="Rectangle 32"/>
                <p:cNvSpPr>
                  <a:spLocks noChangeArrowheads="1"/>
                </p:cNvSpPr>
                <p:nvPr/>
              </p:nvSpPr>
              <p:spPr bwMode="auto">
                <a:xfrm>
                  <a:off x="612" y="2563"/>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1" name="Group 15"/>
              <p:cNvGrpSpPr>
                <a:grpSpLocks/>
              </p:cNvGrpSpPr>
              <p:nvPr/>
            </p:nvGrpSpPr>
            <p:grpSpPr bwMode="auto">
              <a:xfrm>
                <a:off x="624" y="2998"/>
                <a:ext cx="1008" cy="433"/>
                <a:chOff x="0" y="3188"/>
                <a:chExt cx="612" cy="861"/>
              </a:xfrm>
            </p:grpSpPr>
            <p:grpSp>
              <p:nvGrpSpPr>
                <p:cNvPr id="29723" name="Group 27"/>
                <p:cNvGrpSpPr>
                  <a:grpSpLocks/>
                </p:cNvGrpSpPr>
                <p:nvPr/>
              </p:nvGrpSpPr>
              <p:grpSpPr bwMode="auto">
                <a:xfrm>
                  <a:off x="0" y="3188"/>
                  <a:ext cx="612" cy="861"/>
                  <a:chOff x="0" y="5490"/>
                  <a:chExt cx="612" cy="861"/>
                </a:xfrm>
              </p:grpSpPr>
              <p:sp>
                <p:nvSpPr>
                  <p:cNvPr id="29725" name="Rectangle 29"/>
                  <p:cNvSpPr>
                    <a:spLocks noChangeArrowheads="1"/>
                  </p:cNvSpPr>
                  <p:nvPr/>
                </p:nvSpPr>
                <p:spPr bwMode="auto">
                  <a:xfrm>
                    <a:off x="0" y="5490"/>
                    <a:ext cx="612" cy="646"/>
                  </a:xfrm>
                  <a:prstGeom prst="rect">
                    <a:avLst/>
                  </a:prstGeom>
                  <a:noFill/>
                  <a:ln w="12700">
                    <a:noFill/>
                    <a:miter lim="800000"/>
                    <a:headEnd type="none" w="sm" len="sm"/>
                    <a:tailEnd type="none" w="sm" len="sm"/>
                  </a:ln>
                </p:spPr>
                <p:txBody>
                  <a:bodyPr anchor="ctr">
                    <a:spAutoFit/>
                  </a:bodyPr>
                  <a:lstStyle/>
                  <a:p>
                    <a:pP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eaLnBrk="0" fontAlgn="base" hangingPunct="0">
                      <a:spcBef>
                        <a:spcPct val="0"/>
                      </a:spcBef>
                      <a:spcAft>
                        <a:spcPct val="0"/>
                      </a:spcAft>
                    </a:pPr>
                    <a:endParaRPr lang="es-VE">
                      <a:solidFill>
                        <a:srgbClr val="0000FF"/>
                      </a:solidFill>
                      <a:latin typeface="Comic Sans MS"/>
                    </a:endParaRPr>
                  </a:p>
                </p:txBody>
              </p:sp>
              <p:sp>
                <p:nvSpPr>
                  <p:cNvPr id="29726" name="Rectangle 30"/>
                  <p:cNvSpPr>
                    <a:spLocks noChangeArrowheads="1"/>
                  </p:cNvSpPr>
                  <p:nvPr/>
                </p:nvSpPr>
                <p:spPr bwMode="auto">
                  <a:xfrm>
                    <a:off x="0" y="6029"/>
                    <a:ext cx="612" cy="32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24" name="Rectangle 28"/>
                <p:cNvSpPr>
                  <a:spLocks noChangeArrowheads="1"/>
                </p:cNvSpPr>
                <p:nvPr/>
              </p:nvSpPr>
              <p:spPr bwMode="auto">
                <a:xfrm>
                  <a:off x="0" y="3196"/>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2" name="Group 16"/>
              <p:cNvGrpSpPr>
                <a:grpSpLocks/>
              </p:cNvGrpSpPr>
              <p:nvPr/>
            </p:nvGrpSpPr>
            <p:grpSpPr bwMode="auto">
              <a:xfrm>
                <a:off x="1632" y="3002"/>
                <a:ext cx="4032" cy="411"/>
                <a:chOff x="612" y="3196"/>
                <a:chExt cx="2448" cy="816"/>
              </a:xfrm>
            </p:grpSpPr>
            <p:sp>
              <p:nvSpPr>
                <p:cNvPr id="29721" name="Rectangle 25"/>
                <p:cNvSpPr>
                  <a:spLocks noChangeArrowheads="1"/>
                </p:cNvSpPr>
                <p:nvPr/>
              </p:nvSpPr>
              <p:spPr bwMode="auto">
                <a:xfrm>
                  <a:off x="612" y="3196"/>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Bitmap de Microsoft Windows. Lleva la extensión BMP.</a:t>
                  </a:r>
                  <a:endParaRPr lang="es-VE">
                    <a:solidFill>
                      <a:schemeClr val="folHlink"/>
                    </a:solidFill>
                    <a:latin typeface="Verdana"/>
                  </a:endParaRPr>
                </a:p>
              </p:txBody>
            </p:sp>
            <p:sp>
              <p:nvSpPr>
                <p:cNvPr id="29722" name="Rectangle 26"/>
                <p:cNvSpPr>
                  <a:spLocks noChangeArrowheads="1"/>
                </p:cNvSpPr>
                <p:nvPr/>
              </p:nvSpPr>
              <p:spPr bwMode="auto">
                <a:xfrm>
                  <a:off x="612" y="3196"/>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3" name="Group 17"/>
              <p:cNvGrpSpPr>
                <a:grpSpLocks/>
              </p:cNvGrpSpPr>
              <p:nvPr/>
            </p:nvGrpSpPr>
            <p:grpSpPr bwMode="auto">
              <a:xfrm>
                <a:off x="624" y="3410"/>
                <a:ext cx="1008" cy="434"/>
                <a:chOff x="0" y="4006"/>
                <a:chExt cx="612" cy="863"/>
              </a:xfrm>
            </p:grpSpPr>
            <p:grpSp>
              <p:nvGrpSpPr>
                <p:cNvPr id="29717" name="Group 21"/>
                <p:cNvGrpSpPr>
                  <a:grpSpLocks/>
                </p:cNvGrpSpPr>
                <p:nvPr/>
              </p:nvGrpSpPr>
              <p:grpSpPr bwMode="auto">
                <a:xfrm>
                  <a:off x="0" y="4006"/>
                  <a:ext cx="612" cy="863"/>
                  <a:chOff x="0" y="6941"/>
                  <a:chExt cx="612" cy="863"/>
                </a:xfrm>
              </p:grpSpPr>
              <p:sp>
                <p:nvSpPr>
                  <p:cNvPr id="29719" name="Rectangle 23"/>
                  <p:cNvSpPr>
                    <a:spLocks noChangeArrowheads="1"/>
                  </p:cNvSpPr>
                  <p:nvPr/>
                </p:nvSpPr>
                <p:spPr bwMode="auto">
                  <a:xfrm>
                    <a:off x="0" y="6941"/>
                    <a:ext cx="612" cy="646"/>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rgbClr val="0000FF"/>
                        </a:solidFill>
                        <a:latin typeface="Comic Sans MS"/>
                        <a:cs typeface="Times New Roman"/>
                      </a:rPr>
                      <a:t> </a:t>
                    </a:r>
                    <a:endParaRPr lang="es-VE">
                      <a:solidFill>
                        <a:srgbClr val="0000FF"/>
                      </a:solidFill>
                      <a:latin typeface="Comic Sans MS"/>
                      <a:cs typeface="Times New Roman"/>
                    </a:endParaRPr>
                  </a:p>
                  <a:p>
                    <a:pPr algn="ctr" eaLnBrk="0" fontAlgn="base" hangingPunct="0">
                      <a:spcBef>
                        <a:spcPct val="0"/>
                      </a:spcBef>
                      <a:spcAft>
                        <a:spcPct val="0"/>
                      </a:spcAft>
                    </a:pPr>
                    <a:endParaRPr lang="es-VE">
                      <a:solidFill>
                        <a:srgbClr val="0000FF"/>
                      </a:solidFill>
                      <a:latin typeface="Comic Sans MS"/>
                    </a:endParaRPr>
                  </a:p>
                </p:txBody>
              </p:sp>
              <p:sp>
                <p:nvSpPr>
                  <p:cNvPr id="29720" name="Rectangle 24"/>
                  <p:cNvSpPr>
                    <a:spLocks noChangeArrowheads="1"/>
                  </p:cNvSpPr>
                  <p:nvPr/>
                </p:nvSpPr>
                <p:spPr bwMode="auto">
                  <a:xfrm>
                    <a:off x="0" y="7480"/>
                    <a:ext cx="612" cy="324"/>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29718" name="Rectangle 22"/>
                <p:cNvSpPr>
                  <a:spLocks noChangeArrowheads="1"/>
                </p:cNvSpPr>
                <p:nvPr/>
              </p:nvSpPr>
              <p:spPr bwMode="auto">
                <a:xfrm>
                  <a:off x="0" y="4012"/>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29714" name="Group 18"/>
              <p:cNvGrpSpPr>
                <a:grpSpLocks/>
              </p:cNvGrpSpPr>
              <p:nvPr/>
            </p:nvGrpSpPr>
            <p:grpSpPr bwMode="auto">
              <a:xfrm>
                <a:off x="1632" y="3413"/>
                <a:ext cx="4032" cy="411"/>
                <a:chOff x="612" y="4012"/>
                <a:chExt cx="2448" cy="816"/>
              </a:xfrm>
            </p:grpSpPr>
            <p:sp>
              <p:nvSpPr>
                <p:cNvPr id="29715" name="Rectangle 19"/>
                <p:cNvSpPr>
                  <a:spLocks noChangeArrowheads="1"/>
                </p:cNvSpPr>
                <p:nvPr/>
              </p:nvSpPr>
              <p:spPr bwMode="auto">
                <a:xfrm>
                  <a:off x="612" y="4012"/>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desarrollado inicialmente para Paintbrush y extendido luego a otros soportes.  Lleva la extensión PCX.</a:t>
                  </a:r>
                  <a:endParaRPr lang="es-VE">
                    <a:solidFill>
                      <a:schemeClr val="folHlink"/>
                    </a:solidFill>
                    <a:latin typeface="Verdana"/>
                  </a:endParaRPr>
                </a:p>
              </p:txBody>
            </p:sp>
            <p:sp>
              <p:nvSpPr>
                <p:cNvPr id="29716" name="Rectangle 20"/>
                <p:cNvSpPr>
                  <a:spLocks noChangeArrowheads="1"/>
                </p:cNvSpPr>
                <p:nvPr/>
              </p:nvSpPr>
              <p:spPr bwMode="auto">
                <a:xfrm>
                  <a:off x="612" y="4012"/>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29704" name="Text Box 8"/>
            <p:cNvSpPr txBox="1">
              <a:spLocks noChangeArrowheads="1"/>
            </p:cNvSpPr>
            <p:nvPr/>
          </p:nvSpPr>
          <p:spPr bwMode="auto">
            <a:xfrm>
              <a:off x="528" y="326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BITMAP</a:t>
              </a:r>
            </a:p>
          </p:txBody>
        </p:sp>
        <p:sp>
          <p:nvSpPr>
            <p:cNvPr id="29705" name="Text Box 9"/>
            <p:cNvSpPr txBox="1">
              <a:spLocks noChangeArrowheads="1"/>
            </p:cNvSpPr>
            <p:nvPr/>
          </p:nvSpPr>
          <p:spPr bwMode="auto">
            <a:xfrm>
              <a:off x="528" y="3744"/>
              <a:ext cx="864" cy="231"/>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PCX</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1421"/>
                                        </p:tgtEl>
                                        <p:attrNameLst>
                                          <p:attrName>style.visibility</p:attrName>
                                        </p:attrNameLst>
                                      </p:cBhvr>
                                      <p:to>
                                        <p:strVal val="visible"/>
                                      </p:to>
                                    </p:set>
                                    <p:animEffect transition="in" filter="slide(fromBottom)">
                                      <p:cBhvr>
                                        <p:cTn id="7" dur="500"/>
                                        <p:tgtEl>
                                          <p:spTgt spid="101421"/>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body" idx="4294967295"/>
          </p:nvPr>
        </p:nvSpPr>
        <p:spPr>
          <a:xfrm>
            <a:off x="0" y="2514600"/>
            <a:ext cx="4419600" cy="4114800"/>
          </a:xfrm>
        </p:spPr>
        <p:txBody>
          <a:bodyPr/>
          <a:lstStyle/>
          <a:p>
            <a:pPr marL="0" indent="38100" algn="ctr" eaLnBrk="1" hangingPunct="1">
              <a:spcAft>
                <a:spcPts val="700"/>
              </a:spcAft>
              <a:buClrTx/>
              <a:buFont typeface="Wingdings"/>
              <a:buNone/>
            </a:pPr>
            <a:r>
              <a:rPr lang="es-ES" sz="2000" b="1">
                <a:solidFill>
                  <a:schemeClr val="folHlink"/>
                </a:solidFill>
              </a:rPr>
              <a:t>Los gráficos vectoriales emplean </a:t>
            </a:r>
            <a:r>
              <a:rPr lang="es-ES" sz="2000" b="1">
                <a:solidFill>
                  <a:srgbClr val="FF9900"/>
                </a:solidFill>
              </a:rPr>
              <a:t>fórmulas matemáticas</a:t>
            </a:r>
            <a:r>
              <a:rPr lang="es-ES" sz="2000" b="1">
                <a:solidFill>
                  <a:schemeClr val="folHlink"/>
                </a:solidFill>
              </a:rPr>
              <a:t> para almacena</a:t>
            </a:r>
            <a:r>
              <a:rPr lang="es-MX" sz="2000" b="1">
                <a:solidFill>
                  <a:schemeClr val="folHlink"/>
                </a:solidFill>
              </a:rPr>
              <a:t>r</a:t>
            </a:r>
            <a:r>
              <a:rPr lang="es-ES" sz="2000" b="1">
                <a:solidFill>
                  <a:schemeClr val="folHlink"/>
                </a:solidFill>
              </a:rPr>
              <a:t>, manipula</a:t>
            </a:r>
            <a:r>
              <a:rPr lang="es-MX" sz="2000" b="1">
                <a:solidFill>
                  <a:schemeClr val="folHlink"/>
                </a:solidFill>
              </a:rPr>
              <a:t>r</a:t>
            </a:r>
            <a:r>
              <a:rPr lang="es-ES" sz="2000" b="1">
                <a:solidFill>
                  <a:schemeClr val="folHlink"/>
                </a:solidFill>
              </a:rPr>
              <a:t> y representa</a:t>
            </a:r>
            <a:r>
              <a:rPr lang="es-MX" sz="2000" b="1">
                <a:solidFill>
                  <a:schemeClr val="folHlink"/>
                </a:solidFill>
              </a:rPr>
              <a:t>r</a:t>
            </a:r>
            <a:r>
              <a:rPr lang="es-ES" sz="2000" b="1">
                <a:solidFill>
                  <a:schemeClr val="folHlink"/>
                </a:solidFill>
              </a:rPr>
              <a:t> las imágenes</a:t>
            </a:r>
            <a:r>
              <a:rPr lang="es-MX" sz="2000" b="1">
                <a:solidFill>
                  <a:schemeClr val="folHlink"/>
                </a:solidFill>
              </a:rPr>
              <a:t>.</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El lugar</a:t>
            </a:r>
            <a:r>
              <a:rPr lang="es-ES_tradnl" sz="2000" b="1">
                <a:solidFill>
                  <a:schemeClr val="folHlink"/>
                </a:solidFill>
              </a:rPr>
              <a:t> de c</a:t>
            </a:r>
            <a:r>
              <a:rPr lang="es-MX" sz="2000" b="1">
                <a:solidFill>
                  <a:schemeClr val="folHlink"/>
                </a:solidFill>
              </a:rPr>
              <a:t>ada</a:t>
            </a:r>
            <a:r>
              <a:rPr lang="es-ES" sz="2000" b="1">
                <a:solidFill>
                  <a:schemeClr val="folHlink"/>
                </a:solidFill>
              </a:rPr>
              <a:t> punto está definido por </a:t>
            </a:r>
            <a:r>
              <a:rPr lang="es-MX" sz="2000" b="1">
                <a:solidFill>
                  <a:schemeClr val="folHlink"/>
                </a:solidFill>
              </a:rPr>
              <a:t>su</a:t>
            </a:r>
            <a:r>
              <a:rPr lang="es-ES" sz="2000" b="1">
                <a:solidFill>
                  <a:schemeClr val="folHlink"/>
                </a:solidFill>
              </a:rPr>
              <a:t> relación espacial </a:t>
            </a:r>
            <a:r>
              <a:rPr lang="es-MX" sz="2000" b="1">
                <a:solidFill>
                  <a:schemeClr val="folHlink"/>
                </a:solidFill>
              </a:rPr>
              <a:t>con otros puntos.</a:t>
            </a:r>
            <a:r>
              <a:rPr lang="es-ES" sz="2000" b="1">
                <a:solidFill>
                  <a:schemeClr val="folHlink"/>
                </a:solidFill>
              </a:rPr>
              <a:t> </a:t>
            </a:r>
            <a:endParaRPr lang="es-MX" sz="2000" b="1">
              <a:solidFill>
                <a:schemeClr val="folHlink"/>
              </a:solidFill>
            </a:endParaRPr>
          </a:p>
          <a:p>
            <a:pPr marL="0" indent="38100" algn="ctr" eaLnBrk="1" hangingPunct="1">
              <a:spcAft>
                <a:spcPts val="700"/>
              </a:spcAft>
              <a:buClrTx/>
              <a:buFont typeface="Wingdings"/>
              <a:buNone/>
            </a:pPr>
            <a:r>
              <a:rPr lang="es-MX" sz="2000" b="1">
                <a:solidFill>
                  <a:schemeClr val="folHlink"/>
                </a:solidFill>
              </a:rPr>
              <a:t>Suelen</a:t>
            </a:r>
            <a:r>
              <a:rPr lang="es-ES" sz="2000" b="1">
                <a:solidFill>
                  <a:schemeClr val="folHlink"/>
                </a:solidFill>
              </a:rPr>
              <a:t> proporcionar mejor</a:t>
            </a:r>
            <a:r>
              <a:rPr lang="es-MX" sz="2000" b="1">
                <a:solidFill>
                  <a:schemeClr val="folHlink"/>
                </a:solidFill>
              </a:rPr>
              <a:t>es</a:t>
            </a:r>
            <a:r>
              <a:rPr lang="es-ES" sz="2000" b="1">
                <a:solidFill>
                  <a:schemeClr val="folHlink"/>
                </a:solidFill>
              </a:rPr>
              <a:t> </a:t>
            </a:r>
            <a:r>
              <a:rPr lang="es-MX" sz="2000" b="1">
                <a:solidFill>
                  <a:schemeClr val="folHlink"/>
                </a:solidFill>
              </a:rPr>
              <a:t>imágenes que los mapas de bits,</a:t>
            </a:r>
            <a:r>
              <a:rPr lang="es-ES" sz="2000" b="1">
                <a:solidFill>
                  <a:schemeClr val="folHlink"/>
                </a:solidFill>
              </a:rPr>
              <a:t> en la mayoría de las pantallas e impresoras.</a:t>
            </a:r>
            <a:endParaRPr lang="es-MX" sz="2000" b="1">
              <a:solidFill>
                <a:schemeClr val="folHlink"/>
              </a:solidFill>
            </a:endParaRPr>
          </a:p>
        </p:txBody>
      </p:sp>
      <p:pic>
        <p:nvPicPr>
          <p:cNvPr id="102404" name="Picture 1028" descr="SmallDraw"/>
          <p:cNvPicPr>
            <a:picLocks noChangeAspect="1" noChangeArrowheads="1"/>
          </p:cNvPicPr>
          <p:nvPr/>
        </p:nvPicPr>
        <p:blipFill>
          <a:blip r:embed="rId3"/>
          <a:srcRect/>
          <a:stretch>
            <a:fillRect/>
          </a:stretch>
        </p:blipFill>
        <p:spPr bwMode="auto">
          <a:xfrm>
            <a:off x="6934200" y="2895600"/>
            <a:ext cx="857250" cy="765175"/>
          </a:xfrm>
          <a:prstGeom prst="rect">
            <a:avLst/>
          </a:prstGeom>
          <a:noFill/>
        </p:spPr>
      </p:pic>
      <p:pic>
        <p:nvPicPr>
          <p:cNvPr id="102405" name="Picture 1029" descr="BigDraw"/>
          <p:cNvPicPr>
            <a:picLocks noChangeAspect="1" noChangeArrowheads="1"/>
          </p:cNvPicPr>
          <p:nvPr/>
        </p:nvPicPr>
        <p:blipFill>
          <a:blip r:embed="rId4"/>
          <a:srcRect/>
          <a:stretch>
            <a:fillRect/>
          </a:stretch>
        </p:blipFill>
        <p:spPr bwMode="auto">
          <a:xfrm>
            <a:off x="6400800" y="4471988"/>
            <a:ext cx="2125663" cy="1928812"/>
          </a:xfrm>
          <a:prstGeom prst="rect">
            <a:avLst/>
          </a:prstGeom>
          <a:noFill/>
        </p:spPr>
      </p:pic>
      <p:sp>
        <p:nvSpPr>
          <p:cNvPr id="3072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072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2409" name="Text Box 7"/>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409"/>
                                        </p:tgtEl>
                                        <p:attrNameLst>
                                          <p:attrName>style.visibility</p:attrName>
                                        </p:attrNameLst>
                                      </p:cBhvr>
                                      <p:to>
                                        <p:strVal val="visible"/>
                                      </p:to>
                                    </p:set>
                                    <p:animEffect transition="in" filter="slide(fromBottom)">
                                      <p:cBhvr>
                                        <p:cTn id="7" dur="500"/>
                                        <p:tgtEl>
                                          <p:spTgt spid="10240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02402">
                                            <p:txEl>
                                              <p:pRg st="0" end="0"/>
                                            </p:txEl>
                                          </p:spTgt>
                                        </p:tgtEl>
                                        <p:attrNameLst>
                                          <p:attrName>style.visibility</p:attrName>
                                        </p:attrNameLst>
                                      </p:cBhvr>
                                      <p:to>
                                        <p:strVal val="visible"/>
                                      </p:to>
                                    </p:set>
                                    <p:animEffect transition="in" filter="slide(fromBottom)">
                                      <p:cBhvr>
                                        <p:cTn id="11" dur="500"/>
                                        <p:tgtEl>
                                          <p:spTgt spid="102402">
                                            <p:txEl>
                                              <p:pRg st="0" end="0"/>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102402">
                                            <p:txEl>
                                              <p:pRg st="1" end="1"/>
                                            </p:txEl>
                                          </p:spTgt>
                                        </p:tgtEl>
                                        <p:attrNameLst>
                                          <p:attrName>style.visibility</p:attrName>
                                        </p:attrNameLst>
                                      </p:cBhvr>
                                      <p:to>
                                        <p:strVal val="visible"/>
                                      </p:to>
                                    </p:set>
                                    <p:animEffect transition="in" filter="slide(fromBottom)">
                                      <p:cBhvr>
                                        <p:cTn id="15" dur="500"/>
                                        <p:tgtEl>
                                          <p:spTgt spid="102402">
                                            <p:txEl>
                                              <p:pRg st="1" end="1"/>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Effect transition="in" filter="slide(fromBottom)">
                                      <p:cBhvr>
                                        <p:cTn id="19" dur="500"/>
                                        <p:tgtEl>
                                          <p:spTgt spid="102402">
                                            <p:txEl>
                                              <p:pRg st="2" end="2"/>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102404"/>
                                        </p:tgtEl>
                                        <p:attrNameLst>
                                          <p:attrName>style.visibility</p:attrName>
                                        </p:attrNameLst>
                                      </p:cBhvr>
                                      <p:to>
                                        <p:strVal val="visible"/>
                                      </p:to>
                                    </p:set>
                                    <p:animEffect transition="in" filter="dissolve">
                                      <p:cBhvr>
                                        <p:cTn id="23" dur="500"/>
                                        <p:tgtEl>
                                          <p:spTgt spid="102404"/>
                                        </p:tgtEl>
                                      </p:cBhvr>
                                    </p:animEffect>
                                  </p:childTnLst>
                                </p:cTn>
                              </p:par>
                            </p:childTnLst>
                          </p:cTn>
                        </p:par>
                        <p:par>
                          <p:cTn id="24" fill="hold">
                            <p:stCondLst>
                              <p:cond delay="2500"/>
                            </p:stCondLst>
                            <p:childTnLst>
                              <p:par>
                                <p:cTn id="25" presetID="9" presetClass="entr" presetSubtype="0" fill="hold" nodeType="afterEffect">
                                  <p:stCondLst>
                                    <p:cond delay="0"/>
                                  </p:stCondLst>
                                  <p:childTnLst>
                                    <p:set>
                                      <p:cBhvr>
                                        <p:cTn id="26" dur="1" fill="hold">
                                          <p:stCondLst>
                                            <p:cond delay="0"/>
                                          </p:stCondLst>
                                        </p:cTn>
                                        <p:tgtEl>
                                          <p:spTgt spid="102405"/>
                                        </p:tgtEl>
                                        <p:attrNameLst>
                                          <p:attrName>style.visibility</p:attrName>
                                        </p:attrNameLst>
                                      </p:cBhvr>
                                      <p:to>
                                        <p:strVal val="visible"/>
                                      </p:to>
                                    </p:set>
                                    <p:animEffect transition="in" filter="dissolve">
                                      <p:cBhvr>
                                        <p:cTn id="27" dur="500"/>
                                        <p:tgtEl>
                                          <p:spTgt spid="102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build="p" autoUpdateAnimBg="0" advAuto="0"/>
      <p:bldP spid="1024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79" name="Group 31"/>
          <p:cNvGraphicFramePr>
            <a:graphicFrameLocks noGrp="1"/>
          </p:cNvGraphicFramePr>
          <p:nvPr/>
        </p:nvGraphicFramePr>
        <p:xfrm>
          <a:off x="533400" y="2720975"/>
          <a:ext cx="8001000" cy="3397250"/>
        </p:xfrm>
        <a:graphic>
          <a:graphicData uri="http://schemas.openxmlformats.org/drawingml/2006/table">
            <a:tbl>
              <a:tblPr/>
              <a:tblGrid>
                <a:gridCol w="2500313"/>
                <a:gridCol w="5500687"/>
              </a:tblGrid>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FORMATO</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VE" sz="1800" b="1" i="0" u="none" strike="noStrike" cap="none" normalizeH="0" baseline="0" smtClean="0">
                          <a:ln>
                            <a:noFill/>
                          </a:ln>
                          <a:solidFill>
                            <a:srgbClr val="FF9900"/>
                          </a:solidFill>
                          <a:effectLst/>
                          <a:latin typeface="Verdana"/>
                        </a:rPr>
                        <a:t>DESCRIPCION</a:t>
                      </a:r>
                      <a:endParaRPr kumimoji="0" lang="es-MX" sz="1800" b="1" i="0" u="none" strike="noStrike" cap="none" normalizeH="0" baseline="0" smtClean="0">
                        <a:ln>
                          <a:noFill/>
                        </a:ln>
                        <a:solidFill>
                          <a:srgbClr val="FF9900"/>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EPS</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Encapsulated Postscript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WMF</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Windows Metafile Format</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HPGL</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0" i="0" u="none" strike="noStrike" cap="none" normalizeH="0" baseline="0" smtClean="0">
                          <a:ln>
                            <a:noFill/>
                          </a:ln>
                          <a:solidFill>
                            <a:schemeClr val="folHlink"/>
                          </a:solidFill>
                          <a:effectLst/>
                          <a:latin typeface="Verdana"/>
                        </a:rPr>
                        <a:t>Hewlett-Packard Graphics Language</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r h="679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800" b="1" i="0" u="none" strike="noStrike" cap="none" normalizeH="0" baseline="0" smtClean="0">
                          <a:ln>
                            <a:noFill/>
                          </a:ln>
                          <a:solidFill>
                            <a:schemeClr val="folHlink"/>
                          </a:solidFill>
                          <a:effectLst/>
                          <a:latin typeface="Verdana"/>
                        </a:rPr>
                        <a:t>PICT</a:t>
                      </a:r>
                      <a:endParaRPr kumimoji="0" lang="es-MX" sz="1800" b="1"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MX" sz="1800" b="0" i="0" u="none" strike="noStrike" cap="none" normalizeH="0" baseline="0" smtClean="0">
                          <a:ln>
                            <a:noFill/>
                          </a:ln>
                          <a:solidFill>
                            <a:schemeClr val="folHlink"/>
                          </a:solidFill>
                          <a:effectLst/>
                          <a:latin typeface="Verdana"/>
                        </a:rPr>
                        <a:t>Formato</a:t>
                      </a:r>
                      <a:r>
                        <a:rPr kumimoji="0" lang="es-ES" sz="1800" b="0" i="0" u="none" strike="noStrike" cap="none" normalizeH="0" baseline="0" smtClean="0">
                          <a:ln>
                            <a:noFill/>
                          </a:ln>
                          <a:solidFill>
                            <a:schemeClr val="folHlink"/>
                          </a:solidFill>
                          <a:effectLst/>
                          <a:latin typeface="Verdana"/>
                        </a:rPr>
                        <a:t> </a:t>
                      </a:r>
                      <a:r>
                        <a:rPr kumimoji="0" lang="es-MX" sz="1800" b="0" i="0" u="none" strike="noStrike" cap="none" normalizeH="0" baseline="0" smtClean="0">
                          <a:ln>
                            <a:noFill/>
                          </a:ln>
                          <a:solidFill>
                            <a:schemeClr val="folHlink"/>
                          </a:solidFill>
                          <a:effectLst/>
                          <a:latin typeface="Verdana"/>
                        </a:rPr>
                        <a:t>MacIntosh</a:t>
                      </a:r>
                      <a:r>
                        <a:rPr kumimoji="0" lang="es-ES" sz="1800" b="0" i="0" u="none" strike="noStrike" cap="none" normalizeH="0" baseline="0" smtClean="0">
                          <a:ln>
                            <a:noFill/>
                          </a:ln>
                          <a:solidFill>
                            <a:schemeClr val="folHlink"/>
                          </a:solidFill>
                          <a:effectLst/>
                          <a:latin typeface="Verdana"/>
                        </a:rPr>
                        <a:t> para gráficos</a:t>
                      </a:r>
                      <a:endParaRPr kumimoji="0" lang="es-MX" sz="1800" b="0" i="0" u="none" strike="noStrike" cap="none" normalizeH="0" baseline="0" smtClean="0">
                        <a:ln>
                          <a:noFill/>
                        </a:ln>
                        <a:solidFill>
                          <a:schemeClr val="folHlink"/>
                        </a:solidFill>
                        <a:effectLst/>
                        <a:latin typeface="Verdana"/>
                      </a:endParaRPr>
                    </a:p>
                  </a:txBody>
                  <a:tcPr anchor="ctr" horzOverflow="overflow">
                    <a:lnL w="12700" cap="flat" cmpd="sng" algn="ctr">
                      <a:solidFill>
                        <a:srgbClr val="C0C0C0"/>
                      </a:solidFill>
                      <a:prstDash val="solid"/>
                      <a:round/>
                      <a:headEnd type="none" w="sm" len="sm"/>
                      <a:tailEnd type="none" w="sm" len="sm"/>
                    </a:lnL>
                    <a:lnR w="12700" cap="flat" cmpd="sng" algn="ctr">
                      <a:solidFill>
                        <a:srgbClr val="C0C0C0"/>
                      </a:solidFill>
                      <a:prstDash val="solid"/>
                      <a:round/>
                      <a:headEnd type="none" w="sm" len="sm"/>
                      <a:tailEnd type="none" w="sm" len="sm"/>
                    </a:lnR>
                    <a:lnT w="12700" cap="flat" cmpd="sng" algn="ctr">
                      <a:solidFill>
                        <a:srgbClr val="C0C0C0"/>
                      </a:solidFill>
                      <a:prstDash val="solid"/>
                      <a:round/>
                      <a:headEnd type="none" w="sm" len="sm"/>
                      <a:tailEnd type="none" w="sm" len="sm"/>
                    </a:lnT>
                    <a:lnB w="12700" cap="flat" cmpd="sng" algn="ctr">
                      <a:solidFill>
                        <a:srgbClr val="C0C0C0"/>
                      </a:solidFill>
                      <a:prstDash val="solid"/>
                      <a:round/>
                      <a:headEnd type="none" w="sm" len="sm"/>
                      <a:tailEnd type="none" w="sm" len="sm"/>
                    </a:lnB>
                    <a:lnTlToBr>
                      <a:noFill/>
                    </a:lnTlToBr>
                    <a:lnBlToTr>
                      <a:noFill/>
                    </a:lnBlToTr>
                    <a:noFill/>
                  </a:tcPr>
                </a:tc>
              </a:tr>
            </a:tbl>
          </a:graphicData>
        </a:graphic>
      </p:graphicFrame>
      <p:sp>
        <p:nvSpPr>
          <p:cNvPr id="31766" name="Text Box 22"/>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1767" name="Text Box 23"/>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4475" name="Text Box 2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r>
              <a:rPr lang="es-MX" sz="2000" b="1">
                <a:solidFill>
                  <a:srgbClr val="FF9900"/>
                </a:solidFill>
                <a:latin typeface="Verdana"/>
              </a:rPr>
              <a:t>Gráficos vectoriales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4475"/>
                                        </p:tgtEl>
                                        <p:attrNameLst>
                                          <p:attrName>style.visibility</p:attrName>
                                        </p:attrNameLst>
                                      </p:cBhvr>
                                      <p:to>
                                        <p:strVal val="visible"/>
                                      </p:to>
                                    </p:set>
                                    <p:animEffect transition="in" filter="slide(fromBottom)">
                                      <p:cBhvr>
                                        <p:cTn id="7" dur="500"/>
                                        <p:tgtEl>
                                          <p:spTgt spid="10447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4479"/>
                                        </p:tgtEl>
                                        <p:attrNameLst>
                                          <p:attrName>style.visibility</p:attrName>
                                        </p:attrNameLst>
                                      </p:cBhvr>
                                      <p:to>
                                        <p:strVal val="visible"/>
                                      </p:to>
                                    </p:set>
                                    <p:animEffect transition="in" filter="dissolve">
                                      <p:cBhvr>
                                        <p:cTn id="11" dur="500"/>
                                        <p:tgtEl>
                                          <p:spTgt spid="104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7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es hardware?</a:t>
            </a:r>
            <a:endParaRPr kumimoji="1" lang="es-MX" sz="2400" b="1">
              <a:solidFill>
                <a:schemeClr val="accent2"/>
              </a:solidFill>
              <a:latin typeface="Verdana"/>
            </a:endParaRPr>
          </a:p>
        </p:txBody>
      </p:sp>
      <p:sp>
        <p:nvSpPr>
          <p:cNvPr id="512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512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7204" name="Text Box 5"/>
          <p:cNvSpPr txBox="1">
            <a:spLocks noChangeArrowheads="1"/>
          </p:cNvSpPr>
          <p:nvPr/>
        </p:nvSpPr>
        <p:spPr bwMode="auto">
          <a:xfrm>
            <a:off x="381000" y="251460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electrónicos interconectados que se usan para la </a:t>
            </a:r>
            <a:r>
              <a:rPr kumimoji="1" lang="es-MX" sz="2400" b="1">
                <a:solidFill>
                  <a:srgbClr val="FF9900"/>
                </a:solidFill>
                <a:latin typeface="Verdana"/>
              </a:rPr>
              <a:t>entrada</a:t>
            </a:r>
            <a:r>
              <a:rPr kumimoji="1" lang="es-MX" sz="2400" b="1">
                <a:solidFill>
                  <a:schemeClr val="hlink"/>
                </a:solidFill>
                <a:latin typeface="Verdana"/>
              </a:rPr>
              <a:t>, procesamiento y salida de datos/información</a:t>
            </a:r>
          </a:p>
        </p:txBody>
      </p:sp>
      <p:sp>
        <p:nvSpPr>
          <p:cNvPr id="7205"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¿Cuáles son las cinco categorías en que se clasifica el  hardware?</a:t>
            </a:r>
            <a:endParaRPr kumimoji="1" lang="es-MX" sz="2400" b="1">
              <a:solidFill>
                <a:schemeClr val="accent2"/>
              </a:solidFill>
              <a:latin typeface="Verdana"/>
            </a:endParaRPr>
          </a:p>
        </p:txBody>
      </p:sp>
      <p:sp>
        <p:nvSpPr>
          <p:cNvPr id="7206" name="Text Box 7"/>
          <p:cNvSpPr txBox="1">
            <a:spLocks noChangeArrowheads="1"/>
          </p:cNvSpPr>
          <p:nvPr/>
        </p:nvSpPr>
        <p:spPr bwMode="auto">
          <a:xfrm>
            <a:off x="381000" y="4832350"/>
            <a:ext cx="8305800" cy="19177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Procesador</a:t>
            </a:r>
          </a:p>
          <a:p>
            <a:pPr algn="ctr" fontAlgn="base">
              <a:spcBef>
                <a:spcPct val="0"/>
              </a:spcBef>
              <a:spcAft>
                <a:spcPct val="0"/>
              </a:spcAft>
            </a:pPr>
            <a:r>
              <a:rPr kumimoji="1" lang="es-MX" sz="2400" b="1">
                <a:solidFill>
                  <a:schemeClr val="hlink"/>
                </a:solidFill>
                <a:latin typeface="Verdana"/>
              </a:rPr>
              <a:t>Memoria principal</a:t>
            </a:r>
          </a:p>
          <a:p>
            <a:pPr algn="ctr" fontAlgn="base">
              <a:spcBef>
                <a:spcPct val="0"/>
              </a:spcBef>
              <a:spcAft>
                <a:spcPct val="0"/>
              </a:spcAft>
            </a:pPr>
            <a:r>
              <a:rPr kumimoji="1" lang="es-MX" sz="2400" b="1">
                <a:solidFill>
                  <a:schemeClr val="hlink"/>
                </a:solidFill>
                <a:latin typeface="Verdana"/>
              </a:rPr>
              <a:t>Dispositivos de almacenamiento secundario</a:t>
            </a:r>
          </a:p>
          <a:p>
            <a:pPr algn="ctr" fontAlgn="base">
              <a:spcBef>
                <a:spcPct val="0"/>
              </a:spcBef>
              <a:spcAft>
                <a:spcPct val="0"/>
              </a:spcAft>
            </a:pPr>
            <a:r>
              <a:rPr kumimoji="1" lang="es-MX" sz="2400" b="1">
                <a:solidFill>
                  <a:srgbClr val="FF9900"/>
                </a:solidFill>
                <a:latin typeface="Verdana"/>
              </a:rPr>
              <a:t>Dispositivos de entrada</a:t>
            </a:r>
          </a:p>
          <a:p>
            <a:pPr algn="ctr" fontAlgn="base">
              <a:spcBef>
                <a:spcPct val="0"/>
              </a:spcBef>
              <a:spcAft>
                <a:spcPct val="0"/>
              </a:spcAft>
            </a:pPr>
            <a:r>
              <a:rPr kumimoji="1" lang="es-MX" sz="2400" b="1">
                <a:solidFill>
                  <a:schemeClr val="hlink"/>
                </a:solidFill>
                <a:latin typeface="Verdana"/>
              </a:rPr>
              <a:t>Dispositivos de salida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lide(fromBottom)">
                                      <p:cBhvr>
                                        <p:cTn id="7" dur="500"/>
                                        <p:tgtEl>
                                          <p:spTgt spid="717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04"/>
                                        </p:tgtEl>
                                        <p:attrNameLst>
                                          <p:attrName>style.visibility</p:attrName>
                                        </p:attrNameLst>
                                      </p:cBhvr>
                                      <p:to>
                                        <p:strVal val="visible"/>
                                      </p:to>
                                    </p:set>
                                    <p:animEffect transition="in" filter="dissolve">
                                      <p:cBhvr>
                                        <p:cTn id="12" dur="500"/>
                                        <p:tgtEl>
                                          <p:spTgt spid="720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205"/>
                                        </p:tgtEl>
                                        <p:attrNameLst>
                                          <p:attrName>style.visibility</p:attrName>
                                        </p:attrNameLst>
                                      </p:cBhvr>
                                      <p:to>
                                        <p:strVal val="visible"/>
                                      </p:to>
                                    </p:set>
                                    <p:animEffect transition="in" filter="slide(fromBottom)">
                                      <p:cBhvr>
                                        <p:cTn id="17" dur="500"/>
                                        <p:tgtEl>
                                          <p:spTgt spid="720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206"/>
                                        </p:tgtEl>
                                        <p:attrNameLst>
                                          <p:attrName>style.visibility</p:attrName>
                                        </p:attrNameLst>
                                      </p:cBhvr>
                                      <p:to>
                                        <p:strVal val="visible"/>
                                      </p:to>
                                    </p:set>
                                    <p:animEffect transition="in" filter="dissolve">
                                      <p:cBhvr>
                                        <p:cTn id="22" dur="500"/>
                                        <p:tgtEl>
                                          <p:spTgt spid="7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P spid="7204" grpId="0" autoUpdateAnimBg="0"/>
      <p:bldP spid="7205" grpId="0" autoUpdateAnimBg="0"/>
      <p:bldP spid="720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body" idx="4294967295"/>
          </p:nvPr>
        </p:nvSpPr>
        <p:spPr>
          <a:xfrm>
            <a:off x="1219200" y="3048000"/>
            <a:ext cx="7924800" cy="3505200"/>
          </a:xfrm>
        </p:spPr>
        <p:txBody>
          <a:bodyPr/>
          <a:lstStyle/>
          <a:p>
            <a:pPr marL="0" indent="38100" eaLnBrk="1" hangingPunct="1">
              <a:buFont typeface="Wingdings"/>
              <a:buBlip>
                <a:blip r:embed="rId3"/>
              </a:buBlip>
            </a:pPr>
            <a:r>
              <a:rPr lang="es-ES_tradnl" sz="2000" b="1">
                <a:solidFill>
                  <a:srgbClr val="FF9900"/>
                </a:solidFill>
              </a:rPr>
              <a:t> JPG</a:t>
            </a:r>
            <a:r>
              <a:rPr lang="es-ES_tradnl" sz="2000" b="1">
                <a:solidFill>
                  <a:srgbClr val="A50021"/>
                </a:solidFill>
              </a:rPr>
              <a:t> (Joint Photographic Experts Group).</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GIF</a:t>
            </a:r>
            <a:r>
              <a:rPr lang="es-ES_tradnl" sz="2000" b="1">
                <a:solidFill>
                  <a:srgbClr val="A50021"/>
                </a:solidFill>
              </a:rPr>
              <a:t> (Graphical Interchange Format).</a:t>
            </a:r>
          </a:p>
          <a:p>
            <a:pPr marL="0" indent="38100" algn="just" eaLnBrk="1" hangingPunct="1">
              <a:buFont typeface="Wingdings"/>
              <a:buBlip>
                <a:blip r:embed="rId3"/>
              </a:buBlip>
            </a:pPr>
            <a:r>
              <a:rPr lang="es-ES_tradnl" sz="2000" b="1">
                <a:solidFill>
                  <a:srgbClr val="A50021"/>
                </a:solidFill>
              </a:rPr>
              <a:t> </a:t>
            </a:r>
            <a:r>
              <a:rPr lang="es-ES_tradnl" sz="2000" b="1">
                <a:solidFill>
                  <a:srgbClr val="FF9900"/>
                </a:solidFill>
              </a:rPr>
              <a:t>PNG</a:t>
            </a:r>
            <a:r>
              <a:rPr lang="es-ES_tradnl" sz="2000" b="1">
                <a:solidFill>
                  <a:srgbClr val="A50021"/>
                </a:solidFill>
              </a:rPr>
              <a:t> (Portable Network Graphic). </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2000" b="1">
                <a:solidFill>
                  <a:srgbClr val="A50021"/>
                </a:solidFill>
              </a:rPr>
              <a:t>Más información sobre estos formatos en:</a:t>
            </a: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4"/>
              </a:rPr>
              <a:t>http://www.otropunto.com/tutorials/gif_jpg/default.asp</a:t>
            </a:r>
            <a:endParaRPr lang="es-MX" sz="1800" b="1">
              <a:solidFill>
                <a:srgbClr val="A50021"/>
              </a:solidFill>
            </a:endParaRPr>
          </a:p>
          <a:p>
            <a:pPr marL="0" indent="38100" algn="ctr" eaLnBrk="1" hangingPunct="1">
              <a:buFont typeface="Wingdings"/>
              <a:buNone/>
            </a:pPr>
            <a:endParaRPr lang="es-ES_tradnl" sz="2000" b="1">
              <a:solidFill>
                <a:srgbClr val="A50021"/>
              </a:solidFill>
            </a:endParaRPr>
          </a:p>
          <a:p>
            <a:pPr marL="0" indent="38100" algn="ctr" eaLnBrk="1" hangingPunct="1">
              <a:buFont typeface="Wingdings"/>
              <a:buNone/>
            </a:pPr>
            <a:r>
              <a:rPr lang="es-ES_tradnl" sz="1800" b="1">
                <a:solidFill>
                  <a:srgbClr val="A50021"/>
                </a:solidFill>
                <a:hlinkClick r:id="rId5"/>
              </a:rPr>
              <a:t>http://www.towercom.es/nsn0011.html</a:t>
            </a:r>
            <a:endParaRPr lang="es-MX" sz="1800" b="1">
              <a:solidFill>
                <a:srgbClr val="A50021"/>
              </a:solidFill>
            </a:endParaRPr>
          </a:p>
        </p:txBody>
      </p:sp>
      <p:sp>
        <p:nvSpPr>
          <p:cNvPr id="327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27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106503" name="Text Box 5"/>
          <p:cNvSpPr txBox="1">
            <a:spLocks noChangeArrowheads="1"/>
          </p:cNvSpPr>
          <p:nvPr/>
        </p:nvSpPr>
        <p:spPr bwMode="auto">
          <a:xfrm>
            <a:off x="381000" y="19812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imágenes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6503"/>
                                        </p:tgtEl>
                                        <p:attrNameLst>
                                          <p:attrName>style.visibility</p:attrName>
                                        </p:attrNameLst>
                                      </p:cBhvr>
                                      <p:to>
                                        <p:strVal val="visible"/>
                                      </p:to>
                                    </p:set>
                                    <p:animEffect transition="in" filter="slide(fromBottom)">
                                      <p:cBhvr>
                                        <p:cTn id="7" dur="500"/>
                                        <p:tgtEl>
                                          <p:spTgt spid="10650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06498">
                                            <p:txEl>
                                              <p:pRg st="0" end="0"/>
                                            </p:txEl>
                                          </p:spTgt>
                                        </p:tgtEl>
                                        <p:attrNameLst>
                                          <p:attrName>style.visibility</p:attrName>
                                        </p:attrNameLst>
                                      </p:cBhvr>
                                      <p:to>
                                        <p:strVal val="visible"/>
                                      </p:to>
                                    </p:set>
                                    <p:animEffect transition="in" filter="slide(fromBottom)">
                                      <p:cBhvr>
                                        <p:cTn id="12" dur="500"/>
                                        <p:tgtEl>
                                          <p:spTgt spid="10649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6498">
                                            <p:txEl>
                                              <p:pRg st="1" end="1"/>
                                            </p:txEl>
                                          </p:spTgt>
                                        </p:tgtEl>
                                        <p:attrNameLst>
                                          <p:attrName>style.visibility</p:attrName>
                                        </p:attrNameLst>
                                      </p:cBhvr>
                                      <p:to>
                                        <p:strVal val="visible"/>
                                      </p:to>
                                    </p:set>
                                    <p:animEffect transition="in" filter="slide(fromBottom)">
                                      <p:cBhvr>
                                        <p:cTn id="17" dur="500"/>
                                        <p:tgtEl>
                                          <p:spTgt spid="10649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06498">
                                            <p:txEl>
                                              <p:pRg st="2" end="2"/>
                                            </p:txEl>
                                          </p:spTgt>
                                        </p:tgtEl>
                                        <p:attrNameLst>
                                          <p:attrName>style.visibility</p:attrName>
                                        </p:attrNameLst>
                                      </p:cBhvr>
                                      <p:to>
                                        <p:strVal val="visible"/>
                                      </p:to>
                                    </p:set>
                                    <p:animEffect transition="in" filter="slide(fromBottom)">
                                      <p:cBhvr>
                                        <p:cTn id="22" dur="500"/>
                                        <p:tgtEl>
                                          <p:spTgt spid="10649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6498">
                                            <p:txEl>
                                              <p:pRg st="4" end="4"/>
                                            </p:txEl>
                                          </p:spTgt>
                                        </p:tgtEl>
                                        <p:attrNameLst>
                                          <p:attrName>style.visibility</p:attrName>
                                        </p:attrNameLst>
                                      </p:cBhvr>
                                      <p:to>
                                        <p:strVal val="visible"/>
                                      </p:to>
                                    </p:set>
                                    <p:animEffect transition="in" filter="slide(fromBottom)">
                                      <p:cBhvr>
                                        <p:cTn id="27" dur="500"/>
                                        <p:tgtEl>
                                          <p:spTgt spid="10649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06498">
                                            <p:txEl>
                                              <p:pRg st="6" end="6"/>
                                            </p:txEl>
                                          </p:spTgt>
                                        </p:tgtEl>
                                        <p:attrNameLst>
                                          <p:attrName>style.visibility</p:attrName>
                                        </p:attrNameLst>
                                      </p:cBhvr>
                                      <p:to>
                                        <p:strVal val="visible"/>
                                      </p:to>
                                    </p:set>
                                    <p:animEffect transition="in" filter="slide(fromBottom)">
                                      <p:cBhvr>
                                        <p:cTn id="32" dur="500"/>
                                        <p:tgtEl>
                                          <p:spTgt spid="1064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06498">
                                            <p:txEl>
                                              <p:pRg st="8" end="8"/>
                                            </p:txEl>
                                          </p:spTgt>
                                        </p:tgtEl>
                                        <p:attrNameLst>
                                          <p:attrName>style.visibility</p:attrName>
                                        </p:attrNameLst>
                                      </p:cBhvr>
                                      <p:to>
                                        <p:strVal val="visible"/>
                                      </p:to>
                                    </p:set>
                                    <p:animEffect transition="in" filter="slide(fromBottom)">
                                      <p:cBhvr>
                                        <p:cTn id="37" dur="500"/>
                                        <p:tgtEl>
                                          <p:spTgt spid="106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P spid="10650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6" name="Text Box 2"/>
          <p:cNvSpPr txBox="1">
            <a:spLocks noChangeArrowheads="1"/>
          </p:cNvSpPr>
          <p:nvPr/>
        </p:nvSpPr>
        <p:spPr bwMode="auto">
          <a:xfrm>
            <a:off x="457200" y="2133600"/>
            <a:ext cx="4648200" cy="40544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000" b="1">
                <a:solidFill>
                  <a:srgbClr val="A50021"/>
                </a:solidFill>
                <a:latin typeface="Verdana"/>
              </a:rPr>
              <a:t>La cámara digital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Es un dispositivo portátil que </a:t>
            </a:r>
            <a:r>
              <a:rPr kumimoji="1" lang="es-MX" sz="2000" b="1">
                <a:solidFill>
                  <a:srgbClr val="FF9900"/>
                </a:solidFill>
                <a:latin typeface="Verdana"/>
              </a:rPr>
              <a:t>captura</a:t>
            </a:r>
            <a:r>
              <a:rPr kumimoji="1" lang="es-MX" sz="2000" b="1">
                <a:solidFill>
                  <a:srgbClr val="A50021"/>
                </a:solidFill>
                <a:latin typeface="Verdana"/>
              </a:rPr>
              <a:t>  imágenes fijas, en forma electrónica.</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La cámara </a:t>
            </a:r>
            <a:r>
              <a:rPr kumimoji="1" lang="es-MX" sz="2000" b="1">
                <a:solidFill>
                  <a:srgbClr val="FF9900"/>
                </a:solidFill>
                <a:latin typeface="Verdana"/>
              </a:rPr>
              <a:t>digitaliza</a:t>
            </a:r>
            <a:r>
              <a:rPr kumimoji="1" lang="es-MX" sz="2000" b="1">
                <a:solidFill>
                  <a:srgbClr val="A50021"/>
                </a:solidFill>
                <a:latin typeface="Verdana"/>
              </a:rPr>
              <a:t> la imagen, la </a:t>
            </a:r>
            <a:r>
              <a:rPr kumimoji="1" lang="es-MX" sz="2000" b="1">
                <a:solidFill>
                  <a:srgbClr val="FF9900"/>
                </a:solidFill>
                <a:latin typeface="Verdana"/>
              </a:rPr>
              <a:t>comprime</a:t>
            </a:r>
            <a:r>
              <a:rPr kumimoji="1" lang="es-MX" sz="2000" b="1">
                <a:solidFill>
                  <a:srgbClr val="A50021"/>
                </a:solidFill>
                <a:latin typeface="Verdana"/>
              </a:rPr>
              <a:t> y la </a:t>
            </a:r>
            <a:r>
              <a:rPr kumimoji="1" lang="es-MX" sz="2000" b="1">
                <a:solidFill>
                  <a:srgbClr val="FF9900"/>
                </a:solidFill>
                <a:latin typeface="Verdana"/>
              </a:rPr>
              <a:t>almacena</a:t>
            </a:r>
            <a:r>
              <a:rPr kumimoji="1" lang="es-MX" sz="2000" b="1">
                <a:solidFill>
                  <a:srgbClr val="A50021"/>
                </a:solidFill>
                <a:latin typeface="Verdana"/>
              </a:rPr>
              <a:t> en un disco o tarjeta especial.</a:t>
            </a:r>
          </a:p>
          <a:p>
            <a:pPr algn="ctr" fontAlgn="base">
              <a:spcBef>
                <a:spcPct val="0"/>
              </a:spcBef>
              <a:spcAft>
                <a:spcPct val="0"/>
              </a:spcAft>
            </a:pPr>
            <a:endParaRPr kumimoji="1" lang="es-MX" sz="2000" b="1">
              <a:solidFill>
                <a:srgbClr val="A50021"/>
              </a:solidFill>
              <a:latin typeface="Verdana"/>
            </a:endParaRPr>
          </a:p>
          <a:p>
            <a:pPr algn="ctr" fontAlgn="base">
              <a:spcBef>
                <a:spcPct val="0"/>
              </a:spcBef>
              <a:spcAft>
                <a:spcPct val="0"/>
              </a:spcAft>
            </a:pPr>
            <a:r>
              <a:rPr kumimoji="1" lang="es-MX" sz="2000" b="1">
                <a:solidFill>
                  <a:srgbClr val="A50021"/>
                </a:solidFill>
                <a:latin typeface="Verdana"/>
              </a:rPr>
              <a:t>El usuario puede copiar luego la información a un PC, donde puede manipularla.</a:t>
            </a:r>
          </a:p>
        </p:txBody>
      </p:sp>
      <p:pic>
        <p:nvPicPr>
          <p:cNvPr id="31759" name="Picture 15" descr="AD005169"/>
          <p:cNvPicPr>
            <a:picLocks noChangeAspect="1" noChangeArrowheads="1"/>
          </p:cNvPicPr>
          <p:nvPr/>
        </p:nvPicPr>
        <p:blipFill>
          <a:blip r:embed="rId3"/>
          <a:srcRect/>
          <a:stretch>
            <a:fillRect/>
          </a:stretch>
        </p:blipFill>
        <p:spPr bwMode="auto">
          <a:xfrm>
            <a:off x="6172200" y="2133600"/>
            <a:ext cx="2438400" cy="2386013"/>
          </a:xfrm>
          <a:prstGeom prst="rect">
            <a:avLst/>
          </a:prstGeom>
          <a:noFill/>
        </p:spPr>
      </p:pic>
      <p:sp>
        <p:nvSpPr>
          <p:cNvPr id="33796"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3797"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imágenes fijas</a:t>
            </a:r>
            <a:endParaRPr kumimoji="1" lang="es-MX" sz="2400" b="1" i="1">
              <a:solidFill>
                <a:schemeClr val="accent2"/>
              </a:solidFill>
              <a:latin typeface="Verdana"/>
            </a:endParaRPr>
          </a:p>
        </p:txBody>
      </p:sp>
      <p:sp>
        <p:nvSpPr>
          <p:cNvPr id="31764" name="Text Box 6"/>
          <p:cNvSpPr txBox="1">
            <a:spLocks noChangeArrowheads="1"/>
          </p:cNvSpPr>
          <p:nvPr/>
        </p:nvSpPr>
        <p:spPr bwMode="auto">
          <a:xfrm>
            <a:off x="5486400" y="5105400"/>
            <a:ext cx="3429000" cy="1247775"/>
          </a:xfrm>
          <a:prstGeom prst="rect">
            <a:avLst/>
          </a:prstGeom>
          <a:noFill/>
          <a:ln w="57150" cmpd="thickThin">
            <a:solidFill>
              <a:srgbClr val="FF9900"/>
            </a:solid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NOTA:</a:t>
            </a:r>
          </a:p>
          <a:p>
            <a:pPr algn="ctr" fontAlgn="base">
              <a:spcBef>
                <a:spcPct val="0"/>
              </a:spcBef>
              <a:spcAft>
                <a:spcPct val="0"/>
              </a:spcAft>
            </a:pPr>
            <a:r>
              <a:rPr lang="es-MX" b="1">
                <a:solidFill>
                  <a:schemeClr val="folHlink"/>
                </a:solidFill>
                <a:latin typeface="Verdana"/>
              </a:rPr>
              <a:t>Digitalizar = Convertir al sistema binario</a:t>
            </a:r>
          </a:p>
          <a:p>
            <a:pPr algn="ctr" fontAlgn="base">
              <a:spcBef>
                <a:spcPct val="0"/>
              </a:spcBef>
              <a:spcAft>
                <a:spcPct val="0"/>
              </a:spcAft>
            </a:pPr>
            <a:r>
              <a:rPr lang="es-MX" b="1">
                <a:solidFill>
                  <a:schemeClr val="folHlink"/>
                </a:solidFill>
                <a:latin typeface="Verdana"/>
              </a:rPr>
              <a:t>(0 y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1756">
                                            <p:txEl>
                                              <p:pRg st="0" end="0"/>
                                            </p:txEl>
                                          </p:spTgt>
                                        </p:tgtEl>
                                        <p:attrNameLst>
                                          <p:attrName>style.visibility</p:attrName>
                                        </p:attrNameLst>
                                      </p:cBhvr>
                                      <p:to>
                                        <p:strVal val="visible"/>
                                      </p:to>
                                    </p:set>
                                    <p:animEffect transition="in" filter="slide(fromBottom)">
                                      <p:cBhvr>
                                        <p:cTn id="7" dur="500"/>
                                        <p:tgtEl>
                                          <p:spTgt spid="31756">
                                            <p:txEl>
                                              <p:pRg st="0" end="0"/>
                                            </p:txEl>
                                          </p:spTgt>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1756">
                                            <p:txEl>
                                              <p:pRg st="2" end="2"/>
                                            </p:txEl>
                                          </p:spTgt>
                                        </p:tgtEl>
                                        <p:attrNameLst>
                                          <p:attrName>style.visibility</p:attrName>
                                        </p:attrNameLst>
                                      </p:cBhvr>
                                      <p:to>
                                        <p:strVal val="visible"/>
                                      </p:to>
                                    </p:set>
                                    <p:animEffect transition="in" filter="slide(fromBottom)">
                                      <p:cBhvr>
                                        <p:cTn id="11" dur="500"/>
                                        <p:tgtEl>
                                          <p:spTgt spid="31756">
                                            <p:txEl>
                                              <p:pRg st="2" end="2"/>
                                            </p:txEl>
                                          </p:spTgt>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31756">
                                            <p:txEl>
                                              <p:pRg st="4" end="4"/>
                                            </p:txEl>
                                          </p:spTgt>
                                        </p:tgtEl>
                                        <p:attrNameLst>
                                          <p:attrName>style.visibility</p:attrName>
                                        </p:attrNameLst>
                                      </p:cBhvr>
                                      <p:to>
                                        <p:strVal val="visible"/>
                                      </p:to>
                                    </p:set>
                                    <p:animEffect transition="in" filter="slide(fromBottom)">
                                      <p:cBhvr>
                                        <p:cTn id="15" dur="500"/>
                                        <p:tgtEl>
                                          <p:spTgt spid="31756">
                                            <p:txEl>
                                              <p:pRg st="4" end="4"/>
                                            </p:txEl>
                                          </p:spTgt>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31756">
                                            <p:txEl>
                                              <p:pRg st="6" end="6"/>
                                            </p:txEl>
                                          </p:spTgt>
                                        </p:tgtEl>
                                        <p:attrNameLst>
                                          <p:attrName>style.visibility</p:attrName>
                                        </p:attrNameLst>
                                      </p:cBhvr>
                                      <p:to>
                                        <p:strVal val="visible"/>
                                      </p:to>
                                    </p:set>
                                    <p:animEffect transition="in" filter="slide(fromBottom)">
                                      <p:cBhvr>
                                        <p:cTn id="19" dur="500"/>
                                        <p:tgtEl>
                                          <p:spTgt spid="31756">
                                            <p:txEl>
                                              <p:pRg st="6" end="6"/>
                                            </p:txEl>
                                          </p:spTgt>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31759"/>
                                        </p:tgtEl>
                                        <p:attrNameLst>
                                          <p:attrName>style.visibility</p:attrName>
                                        </p:attrNameLst>
                                      </p:cBhvr>
                                      <p:to>
                                        <p:strVal val="visible"/>
                                      </p:to>
                                    </p:set>
                                    <p:animEffect transition="in" filter="dissolve">
                                      <p:cBhvr>
                                        <p:cTn id="23" dur="500"/>
                                        <p:tgtEl>
                                          <p:spTgt spid="3175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1764"/>
                                        </p:tgtEl>
                                        <p:attrNameLst>
                                          <p:attrName>style.visibility</p:attrName>
                                        </p:attrNameLst>
                                      </p:cBhvr>
                                      <p:to>
                                        <p:strVal val="visible"/>
                                      </p:to>
                                    </p:set>
                                    <p:animEffect transition="in" filter="dissolve">
                                      <p:cBhvr>
                                        <p:cTn id="28" dur="500"/>
                                        <p:tgtEl>
                                          <p:spTgt spid="3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6" grpId="0" build="p" autoUpdateAnimBg="0" advAuto="0"/>
      <p:bldP spid="31764"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914400" y="2133600"/>
            <a:ext cx="7772400" cy="4419600"/>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4819" name="Picture 15" descr="OBSSG094"/>
          <p:cNvPicPr>
            <a:picLocks noChangeAspect="1" noChangeArrowheads="1"/>
          </p:cNvPicPr>
          <p:nvPr/>
        </p:nvPicPr>
        <p:blipFill>
          <a:blip r:embed="rId3"/>
          <a:srcRect/>
          <a:stretch>
            <a:fillRect/>
          </a:stretch>
        </p:blipFill>
        <p:spPr bwMode="auto">
          <a:xfrm>
            <a:off x="3773488" y="2438400"/>
            <a:ext cx="2246312" cy="1914525"/>
          </a:xfrm>
          <a:prstGeom prst="rect">
            <a:avLst/>
          </a:prstGeom>
          <a:noFill/>
        </p:spPr>
      </p:pic>
      <p:pic>
        <p:nvPicPr>
          <p:cNvPr id="34820" name="Picture 16" descr="COMMU023"/>
          <p:cNvPicPr>
            <a:picLocks noChangeAspect="1" noChangeArrowheads="1"/>
          </p:cNvPicPr>
          <p:nvPr/>
        </p:nvPicPr>
        <p:blipFill>
          <a:blip r:embed="rId4"/>
          <a:srcRect/>
          <a:stretch>
            <a:fillRect/>
          </a:stretch>
        </p:blipFill>
        <p:spPr bwMode="auto">
          <a:xfrm>
            <a:off x="2782888" y="3429000"/>
            <a:ext cx="555625" cy="904875"/>
          </a:xfrm>
          <a:prstGeom prst="rect">
            <a:avLst/>
          </a:prstGeom>
          <a:noFill/>
        </p:spPr>
      </p:pic>
      <p:grpSp>
        <p:nvGrpSpPr>
          <p:cNvPr id="34821" name="Group 5"/>
          <p:cNvGrpSpPr>
            <a:grpSpLocks/>
          </p:cNvGrpSpPr>
          <p:nvPr/>
        </p:nvGrpSpPr>
        <p:grpSpPr bwMode="auto">
          <a:xfrm rot="-1863219">
            <a:off x="3163888" y="3886200"/>
            <a:ext cx="990600" cy="217488"/>
            <a:chOff x="1152" y="2401"/>
            <a:chExt cx="624" cy="137"/>
          </a:xfrm>
        </p:grpSpPr>
        <p:sp>
          <p:nvSpPr>
            <p:cNvPr id="34837" name="Rectangle 21"/>
            <p:cNvSpPr>
              <a:spLocks noChangeArrowheads="1"/>
            </p:cNvSpPr>
            <p:nvPr/>
          </p:nvSpPr>
          <p:spPr bwMode="auto">
            <a:xfrm>
              <a:off x="1151" y="2501"/>
              <a:ext cx="35" cy="36"/>
            </a:xfrm>
            <a:prstGeom prst="rect">
              <a:avLst/>
            </a:prstGeom>
            <a:solidFill>
              <a:srgbClr val="E1E1FF"/>
            </a:solid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8" name="AutoShape 22"/>
            <p:cNvSpPr>
              <a:spLocks/>
            </p:cNvSpPr>
            <p:nvPr/>
          </p:nvSpPr>
          <p:spPr bwMode="auto">
            <a:xfrm>
              <a:off x="1208" y="2481"/>
              <a:ext cx="48" cy="47"/>
            </a:xfrm>
            <a:custGeom>
              <a:avLst/>
              <a:gdLst>
                <a:gd name="T0" fmla="*/ 31 w 48"/>
                <a:gd name="T1" fmla="*/ 0 h 47"/>
                <a:gd name="T2" fmla="*/ 34 w 48"/>
                <a:gd name="T3" fmla="*/ 5 h 47"/>
                <a:gd name="T4" fmla="*/ 37 w 48"/>
                <a:gd name="T5" fmla="*/ 9 h 47"/>
                <a:gd name="T6" fmla="*/ 41 w 48"/>
                <a:gd name="T7" fmla="*/ 17 h 47"/>
                <a:gd name="T8" fmla="*/ 48 w 48"/>
                <a:gd name="T9" fmla="*/ 30 h 47"/>
                <a:gd name="T10" fmla="*/ 45 w 48"/>
                <a:gd name="T11" fmla="*/ 32 h 47"/>
                <a:gd name="T12" fmla="*/ 43 w 48"/>
                <a:gd name="T13" fmla="*/ 33 h 47"/>
                <a:gd name="T14" fmla="*/ 40 w 48"/>
                <a:gd name="T15" fmla="*/ 35 h 47"/>
                <a:gd name="T16" fmla="*/ 38 w 48"/>
                <a:gd name="T17" fmla="*/ 36 h 47"/>
                <a:gd name="T18" fmla="*/ 35 w 48"/>
                <a:gd name="T19" fmla="*/ 37 h 47"/>
                <a:gd name="T20" fmla="*/ 31 w 48"/>
                <a:gd name="T21" fmla="*/ 40 h 47"/>
                <a:gd name="T22" fmla="*/ 24 w 48"/>
                <a:gd name="T23" fmla="*/ 43 h 47"/>
                <a:gd name="T24" fmla="*/ 17 w 48"/>
                <a:gd name="T25" fmla="*/ 47 h 47"/>
                <a:gd name="T26" fmla="*/ 14 w 48"/>
                <a:gd name="T27" fmla="*/ 41 h 47"/>
                <a:gd name="T28" fmla="*/ 11 w 48"/>
                <a:gd name="T29" fmla="*/ 37 h 47"/>
                <a:gd name="T30" fmla="*/ 7 w 48"/>
                <a:gd name="T31" fmla="*/ 29 h 47"/>
                <a:gd name="T32" fmla="*/ 0 w 48"/>
                <a:gd name="T33" fmla="*/ 16 h 47"/>
                <a:gd name="T34" fmla="*/ 3 w 48"/>
                <a:gd name="T35" fmla="*/ 14 h 47"/>
                <a:gd name="T36" fmla="*/ 6 w 48"/>
                <a:gd name="T37" fmla="*/ 13 h 47"/>
                <a:gd name="T38" fmla="*/ 8 w 48"/>
                <a:gd name="T39" fmla="*/ 11 h 47"/>
                <a:gd name="T40" fmla="*/ 10 w 48"/>
                <a:gd name="T41" fmla="*/ 10 h 47"/>
                <a:gd name="T42" fmla="*/ 13 w 48"/>
                <a:gd name="T43" fmla="*/ 8 h 47"/>
                <a:gd name="T44" fmla="*/ 17 w 48"/>
                <a:gd name="T45" fmla="*/ 6 h 47"/>
                <a:gd name="T46" fmla="*/ 23 w 48"/>
                <a:gd name="T47" fmla="*/ 4 h 47"/>
                <a:gd name="T48" fmla="*/ 31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1" y="0"/>
                  </a:moveTo>
                  <a:lnTo>
                    <a:pt x="34" y="5"/>
                  </a:lnTo>
                  <a:lnTo>
                    <a:pt x="37" y="9"/>
                  </a:lnTo>
                  <a:lnTo>
                    <a:pt x="41" y="17"/>
                  </a:lnTo>
                  <a:lnTo>
                    <a:pt x="48" y="30"/>
                  </a:lnTo>
                  <a:lnTo>
                    <a:pt x="45" y="32"/>
                  </a:lnTo>
                  <a:lnTo>
                    <a:pt x="43" y="33"/>
                  </a:lnTo>
                  <a:lnTo>
                    <a:pt x="40" y="35"/>
                  </a:lnTo>
                  <a:lnTo>
                    <a:pt x="38" y="36"/>
                  </a:lnTo>
                  <a:lnTo>
                    <a:pt x="35" y="37"/>
                  </a:lnTo>
                  <a:lnTo>
                    <a:pt x="31" y="40"/>
                  </a:lnTo>
                  <a:lnTo>
                    <a:pt x="24" y="43"/>
                  </a:lnTo>
                  <a:lnTo>
                    <a:pt x="17" y="47"/>
                  </a:lnTo>
                  <a:lnTo>
                    <a:pt x="14" y="41"/>
                  </a:lnTo>
                  <a:lnTo>
                    <a:pt x="11" y="37"/>
                  </a:lnTo>
                  <a:lnTo>
                    <a:pt x="7" y="29"/>
                  </a:lnTo>
                  <a:lnTo>
                    <a:pt x="0" y="16"/>
                  </a:lnTo>
                  <a:lnTo>
                    <a:pt x="3" y="14"/>
                  </a:lnTo>
                  <a:lnTo>
                    <a:pt x="6" y="13"/>
                  </a:lnTo>
                  <a:lnTo>
                    <a:pt x="8" y="11"/>
                  </a:lnTo>
                  <a:lnTo>
                    <a:pt x="10" y="10"/>
                  </a:lnTo>
                  <a:lnTo>
                    <a:pt x="13" y="8"/>
                  </a:lnTo>
                  <a:lnTo>
                    <a:pt x="17" y="6"/>
                  </a:lnTo>
                  <a:lnTo>
                    <a:pt x="23" y="4"/>
                  </a:lnTo>
                  <a:lnTo>
                    <a:pt x="31"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39" name="AutoShape 23"/>
            <p:cNvSpPr>
              <a:spLocks/>
            </p:cNvSpPr>
            <p:nvPr/>
          </p:nvSpPr>
          <p:spPr bwMode="auto">
            <a:xfrm>
              <a:off x="1257" y="2437"/>
              <a:ext cx="50" cy="49"/>
            </a:xfrm>
            <a:custGeom>
              <a:avLst/>
              <a:gdLst>
                <a:gd name="T0" fmla="*/ 27 w 50"/>
                <a:gd name="T1" fmla="*/ 0 h 49"/>
                <a:gd name="T2" fmla="*/ 31 w 50"/>
                <a:gd name="T3" fmla="*/ 5 h 49"/>
                <a:gd name="T4" fmla="*/ 34 w 50"/>
                <a:gd name="T5" fmla="*/ 9 h 49"/>
                <a:gd name="T6" fmla="*/ 40 w 50"/>
                <a:gd name="T7" fmla="*/ 15 h 49"/>
                <a:gd name="T8" fmla="*/ 50 w 50"/>
                <a:gd name="T9" fmla="*/ 27 h 49"/>
                <a:gd name="T10" fmla="*/ 47 w 50"/>
                <a:gd name="T11" fmla="*/ 29 h 49"/>
                <a:gd name="T12" fmla="*/ 45 w 50"/>
                <a:gd name="T13" fmla="*/ 30 h 49"/>
                <a:gd name="T14" fmla="*/ 43 w 50"/>
                <a:gd name="T15" fmla="*/ 33 h 49"/>
                <a:gd name="T16" fmla="*/ 41 w 50"/>
                <a:gd name="T17" fmla="*/ 35 h 49"/>
                <a:gd name="T18" fmla="*/ 38 w 50"/>
                <a:gd name="T19" fmla="*/ 36 h 49"/>
                <a:gd name="T20" fmla="*/ 33 w 50"/>
                <a:gd name="T21" fmla="*/ 39 h 49"/>
                <a:gd name="T22" fmla="*/ 28 w 50"/>
                <a:gd name="T23" fmla="*/ 43 h 49"/>
                <a:gd name="T24" fmla="*/ 22 w 50"/>
                <a:gd name="T25" fmla="*/ 49 h 49"/>
                <a:gd name="T26" fmla="*/ 18 w 50"/>
                <a:gd name="T27" fmla="*/ 44 h 49"/>
                <a:gd name="T28" fmla="*/ 15 w 50"/>
                <a:gd name="T29" fmla="*/ 40 h 49"/>
                <a:gd name="T30" fmla="*/ 10 w 50"/>
                <a:gd name="T31" fmla="*/ 34 h 49"/>
                <a:gd name="T32" fmla="*/ 0 w 50"/>
                <a:gd name="T33" fmla="*/ 21 h 49"/>
                <a:gd name="T34" fmla="*/ 3 w 50"/>
                <a:gd name="T35" fmla="*/ 19 h 49"/>
                <a:gd name="T36" fmla="*/ 5 w 50"/>
                <a:gd name="T37" fmla="*/ 17 h 49"/>
                <a:gd name="T38" fmla="*/ 7 w 50"/>
                <a:gd name="T39" fmla="*/ 16 h 49"/>
                <a:gd name="T40" fmla="*/ 9 w 50"/>
                <a:gd name="T41" fmla="*/ 14 h 49"/>
                <a:gd name="T42" fmla="*/ 12 w 50"/>
                <a:gd name="T43" fmla="*/ 12 h 49"/>
                <a:gd name="T44" fmla="*/ 15 w 50"/>
                <a:gd name="T45" fmla="*/ 9 h 49"/>
                <a:gd name="T46" fmla="*/ 20 w 50"/>
                <a:gd name="T47" fmla="*/ 5 h 49"/>
                <a:gd name="T48" fmla="*/ 27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7" y="0"/>
                  </a:moveTo>
                  <a:lnTo>
                    <a:pt x="31" y="5"/>
                  </a:lnTo>
                  <a:lnTo>
                    <a:pt x="34" y="9"/>
                  </a:lnTo>
                  <a:lnTo>
                    <a:pt x="40" y="15"/>
                  </a:lnTo>
                  <a:lnTo>
                    <a:pt x="50" y="27"/>
                  </a:lnTo>
                  <a:lnTo>
                    <a:pt x="47" y="29"/>
                  </a:lnTo>
                  <a:lnTo>
                    <a:pt x="45" y="30"/>
                  </a:lnTo>
                  <a:lnTo>
                    <a:pt x="43" y="33"/>
                  </a:lnTo>
                  <a:lnTo>
                    <a:pt x="41" y="35"/>
                  </a:lnTo>
                  <a:lnTo>
                    <a:pt x="38" y="36"/>
                  </a:lnTo>
                  <a:lnTo>
                    <a:pt x="33" y="39"/>
                  </a:lnTo>
                  <a:lnTo>
                    <a:pt x="28" y="43"/>
                  </a:lnTo>
                  <a:lnTo>
                    <a:pt x="22" y="49"/>
                  </a:lnTo>
                  <a:lnTo>
                    <a:pt x="18" y="44"/>
                  </a:lnTo>
                  <a:lnTo>
                    <a:pt x="15" y="40"/>
                  </a:lnTo>
                  <a:lnTo>
                    <a:pt x="10" y="34"/>
                  </a:lnTo>
                  <a:lnTo>
                    <a:pt x="0" y="21"/>
                  </a:lnTo>
                  <a:lnTo>
                    <a:pt x="3" y="19"/>
                  </a:lnTo>
                  <a:lnTo>
                    <a:pt x="5" y="17"/>
                  </a:lnTo>
                  <a:lnTo>
                    <a:pt x="7" y="16"/>
                  </a:lnTo>
                  <a:lnTo>
                    <a:pt x="9" y="14"/>
                  </a:lnTo>
                  <a:lnTo>
                    <a:pt x="12" y="12"/>
                  </a:lnTo>
                  <a:lnTo>
                    <a:pt x="15" y="9"/>
                  </a:lnTo>
                  <a:lnTo>
                    <a:pt x="20" y="5"/>
                  </a:lnTo>
                  <a:lnTo>
                    <a:pt x="27"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0" name="AutoShape 24"/>
            <p:cNvSpPr>
              <a:spLocks/>
            </p:cNvSpPr>
            <p:nvPr/>
          </p:nvSpPr>
          <p:spPr bwMode="auto">
            <a:xfrm>
              <a:off x="1321" y="2416"/>
              <a:ext cx="40" cy="40"/>
            </a:xfrm>
            <a:custGeom>
              <a:avLst/>
              <a:gdLst>
                <a:gd name="T0" fmla="*/ 35 w 40"/>
                <a:gd name="T1" fmla="*/ 0 h 40"/>
                <a:gd name="T2" fmla="*/ 36 w 40"/>
                <a:gd name="T3" fmla="*/ 6 h 40"/>
                <a:gd name="T4" fmla="*/ 37 w 40"/>
                <a:gd name="T5" fmla="*/ 12 h 40"/>
                <a:gd name="T6" fmla="*/ 38 w 40"/>
                <a:gd name="T7" fmla="*/ 20 h 40"/>
                <a:gd name="T8" fmla="*/ 40 w 40"/>
                <a:gd name="T9" fmla="*/ 35 h 40"/>
                <a:gd name="T10" fmla="*/ 37 w 40"/>
                <a:gd name="T11" fmla="*/ 35 h 40"/>
                <a:gd name="T12" fmla="*/ 34 w 40"/>
                <a:gd name="T13" fmla="*/ 36 h 40"/>
                <a:gd name="T14" fmla="*/ 31 w 40"/>
                <a:gd name="T15" fmla="*/ 36 h 40"/>
                <a:gd name="T16" fmla="*/ 28 w 40"/>
                <a:gd name="T17" fmla="*/ 36 h 40"/>
                <a:gd name="T18" fmla="*/ 24 w 40"/>
                <a:gd name="T19" fmla="*/ 37 h 40"/>
                <a:gd name="T20" fmla="*/ 20 w 40"/>
                <a:gd name="T21" fmla="*/ 38 h 40"/>
                <a:gd name="T22" fmla="*/ 14 w 40"/>
                <a:gd name="T23" fmla="*/ 38 h 40"/>
                <a:gd name="T24" fmla="*/ 5 w 40"/>
                <a:gd name="T25" fmla="*/ 40 h 40"/>
                <a:gd name="T26" fmla="*/ 4 w 40"/>
                <a:gd name="T27" fmla="*/ 33 h 40"/>
                <a:gd name="T28" fmla="*/ 3 w 40"/>
                <a:gd name="T29" fmla="*/ 28 h 40"/>
                <a:gd name="T30" fmla="*/ 2 w 40"/>
                <a:gd name="T31" fmla="*/ 20 h 40"/>
                <a:gd name="T32" fmla="*/ 0 w 40"/>
                <a:gd name="T33" fmla="*/ 4 h 40"/>
                <a:gd name="T34" fmla="*/ 4 w 40"/>
                <a:gd name="T35" fmla="*/ 4 h 40"/>
                <a:gd name="T36" fmla="*/ 6 w 40"/>
                <a:gd name="T37" fmla="*/ 3 h 40"/>
                <a:gd name="T38" fmla="*/ 9 w 40"/>
                <a:gd name="T39" fmla="*/ 3 h 40"/>
                <a:gd name="T40" fmla="*/ 12 w 40"/>
                <a:gd name="T41" fmla="*/ 3 h 40"/>
                <a:gd name="T42" fmla="*/ 15 w 40"/>
                <a:gd name="T43" fmla="*/ 2 h 40"/>
                <a:gd name="T44" fmla="*/ 19 w 40"/>
                <a:gd name="T45" fmla="*/ 2 h 40"/>
                <a:gd name="T46" fmla="*/ 25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2"/>
                  </a:lnTo>
                  <a:lnTo>
                    <a:pt x="38" y="20"/>
                  </a:lnTo>
                  <a:lnTo>
                    <a:pt x="40" y="35"/>
                  </a:lnTo>
                  <a:lnTo>
                    <a:pt x="37" y="35"/>
                  </a:lnTo>
                  <a:lnTo>
                    <a:pt x="34" y="36"/>
                  </a:lnTo>
                  <a:lnTo>
                    <a:pt x="31" y="36"/>
                  </a:lnTo>
                  <a:lnTo>
                    <a:pt x="28" y="36"/>
                  </a:lnTo>
                  <a:lnTo>
                    <a:pt x="24" y="37"/>
                  </a:lnTo>
                  <a:lnTo>
                    <a:pt x="20" y="38"/>
                  </a:lnTo>
                  <a:lnTo>
                    <a:pt x="14" y="38"/>
                  </a:lnTo>
                  <a:lnTo>
                    <a:pt x="5" y="40"/>
                  </a:lnTo>
                  <a:lnTo>
                    <a:pt x="4" y="33"/>
                  </a:lnTo>
                  <a:lnTo>
                    <a:pt x="3" y="28"/>
                  </a:lnTo>
                  <a:lnTo>
                    <a:pt x="2" y="20"/>
                  </a:lnTo>
                  <a:lnTo>
                    <a:pt x="0" y="4"/>
                  </a:lnTo>
                  <a:lnTo>
                    <a:pt x="4" y="4"/>
                  </a:lnTo>
                  <a:lnTo>
                    <a:pt x="6" y="3"/>
                  </a:lnTo>
                  <a:lnTo>
                    <a:pt x="9" y="3"/>
                  </a:lnTo>
                  <a:lnTo>
                    <a:pt x="12" y="3"/>
                  </a:lnTo>
                  <a:lnTo>
                    <a:pt x="15" y="2"/>
                  </a:lnTo>
                  <a:lnTo>
                    <a:pt x="19" y="2"/>
                  </a:lnTo>
                  <a:lnTo>
                    <a:pt x="25" y="1"/>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1" name="AutoShape 25"/>
            <p:cNvSpPr>
              <a:spLocks/>
            </p:cNvSpPr>
            <p:nvPr/>
          </p:nvSpPr>
          <p:spPr bwMode="auto">
            <a:xfrm>
              <a:off x="1383" y="2418"/>
              <a:ext cx="45" cy="45"/>
            </a:xfrm>
            <a:custGeom>
              <a:avLst/>
              <a:gdLst>
                <a:gd name="T0" fmla="*/ 45 w 45"/>
                <a:gd name="T1" fmla="*/ 13 h 45"/>
                <a:gd name="T2" fmla="*/ 43 w 45"/>
                <a:gd name="T3" fmla="*/ 18 h 45"/>
                <a:gd name="T4" fmla="*/ 42 w 45"/>
                <a:gd name="T5" fmla="*/ 23 h 45"/>
                <a:gd name="T6" fmla="*/ 39 w 45"/>
                <a:gd name="T7" fmla="*/ 31 h 45"/>
                <a:gd name="T8" fmla="*/ 34 w 45"/>
                <a:gd name="T9" fmla="*/ 45 h 45"/>
                <a:gd name="T10" fmla="*/ 31 w 45"/>
                <a:gd name="T11" fmla="*/ 44 h 45"/>
                <a:gd name="T12" fmla="*/ 28 w 45"/>
                <a:gd name="T13" fmla="*/ 42 h 45"/>
                <a:gd name="T14" fmla="*/ 26 w 45"/>
                <a:gd name="T15" fmla="*/ 42 h 45"/>
                <a:gd name="T16" fmla="*/ 22 w 45"/>
                <a:gd name="T17" fmla="*/ 41 h 45"/>
                <a:gd name="T18" fmla="*/ 19 w 45"/>
                <a:gd name="T19" fmla="*/ 40 h 45"/>
                <a:gd name="T20" fmla="*/ 15 w 45"/>
                <a:gd name="T21" fmla="*/ 38 h 45"/>
                <a:gd name="T22" fmla="*/ 9 w 45"/>
                <a:gd name="T23" fmla="*/ 36 h 45"/>
                <a:gd name="T24" fmla="*/ 0 w 45"/>
                <a:gd name="T25" fmla="*/ 33 h 45"/>
                <a:gd name="T26" fmla="*/ 3 w 45"/>
                <a:gd name="T27" fmla="*/ 27 h 45"/>
                <a:gd name="T28" fmla="*/ 4 w 45"/>
                <a:gd name="T29" fmla="*/ 22 h 45"/>
                <a:gd name="T30" fmla="*/ 7 w 45"/>
                <a:gd name="T31" fmla="*/ 15 h 45"/>
                <a:gd name="T32" fmla="*/ 12 w 45"/>
                <a:gd name="T33" fmla="*/ 0 h 45"/>
                <a:gd name="T34" fmla="*/ 15 w 45"/>
                <a:gd name="T35" fmla="*/ 1 h 45"/>
                <a:gd name="T36" fmla="*/ 18 w 45"/>
                <a:gd name="T37" fmla="*/ 2 h 45"/>
                <a:gd name="T38" fmla="*/ 20 w 45"/>
                <a:gd name="T39" fmla="*/ 3 h 45"/>
                <a:gd name="T40" fmla="*/ 23 w 45"/>
                <a:gd name="T41" fmla="*/ 4 h 45"/>
                <a:gd name="T42" fmla="*/ 27 w 45"/>
                <a:gd name="T43" fmla="*/ 5 h 45"/>
                <a:gd name="T44" fmla="*/ 31 w 45"/>
                <a:gd name="T45" fmla="*/ 7 h 45"/>
                <a:gd name="T46" fmla="*/ 37 w 45"/>
                <a:gd name="T47" fmla="*/ 10 h 45"/>
                <a:gd name="T48" fmla="*/ 45 w 45"/>
                <a:gd name="T49" fmla="*/ 13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3"/>
                  </a:moveTo>
                  <a:lnTo>
                    <a:pt x="43" y="18"/>
                  </a:lnTo>
                  <a:lnTo>
                    <a:pt x="42" y="23"/>
                  </a:lnTo>
                  <a:lnTo>
                    <a:pt x="39" y="31"/>
                  </a:lnTo>
                  <a:lnTo>
                    <a:pt x="34" y="45"/>
                  </a:lnTo>
                  <a:lnTo>
                    <a:pt x="31" y="44"/>
                  </a:lnTo>
                  <a:lnTo>
                    <a:pt x="28" y="42"/>
                  </a:lnTo>
                  <a:lnTo>
                    <a:pt x="26" y="42"/>
                  </a:lnTo>
                  <a:lnTo>
                    <a:pt x="22" y="41"/>
                  </a:lnTo>
                  <a:lnTo>
                    <a:pt x="19" y="40"/>
                  </a:lnTo>
                  <a:lnTo>
                    <a:pt x="15" y="38"/>
                  </a:lnTo>
                  <a:lnTo>
                    <a:pt x="9" y="36"/>
                  </a:lnTo>
                  <a:lnTo>
                    <a:pt x="0" y="33"/>
                  </a:lnTo>
                  <a:lnTo>
                    <a:pt x="3" y="27"/>
                  </a:lnTo>
                  <a:lnTo>
                    <a:pt x="4" y="22"/>
                  </a:lnTo>
                  <a:lnTo>
                    <a:pt x="7" y="15"/>
                  </a:lnTo>
                  <a:lnTo>
                    <a:pt x="12" y="0"/>
                  </a:lnTo>
                  <a:lnTo>
                    <a:pt x="15" y="1"/>
                  </a:lnTo>
                  <a:lnTo>
                    <a:pt x="18" y="2"/>
                  </a:lnTo>
                  <a:lnTo>
                    <a:pt x="20" y="3"/>
                  </a:lnTo>
                  <a:lnTo>
                    <a:pt x="23" y="4"/>
                  </a:lnTo>
                  <a:lnTo>
                    <a:pt x="27" y="5"/>
                  </a:lnTo>
                  <a:lnTo>
                    <a:pt x="31" y="7"/>
                  </a:lnTo>
                  <a:lnTo>
                    <a:pt x="37" y="10"/>
                  </a:lnTo>
                  <a:lnTo>
                    <a:pt x="45" y="13"/>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2" name="AutoShape 26"/>
            <p:cNvSpPr>
              <a:spLocks/>
            </p:cNvSpPr>
            <p:nvPr/>
          </p:nvSpPr>
          <p:spPr bwMode="auto">
            <a:xfrm>
              <a:off x="1432" y="2455"/>
              <a:ext cx="50" cy="50"/>
            </a:xfrm>
            <a:custGeom>
              <a:avLst/>
              <a:gdLst>
                <a:gd name="T0" fmla="*/ 50 w 50"/>
                <a:gd name="T1" fmla="*/ 26 h 50"/>
                <a:gd name="T2" fmla="*/ 47 w 50"/>
                <a:gd name="T3" fmla="*/ 29 h 50"/>
                <a:gd name="T4" fmla="*/ 45 w 50"/>
                <a:gd name="T5" fmla="*/ 31 h 50"/>
                <a:gd name="T6" fmla="*/ 43 w 50"/>
                <a:gd name="T7" fmla="*/ 32 h 50"/>
                <a:gd name="T8" fmla="*/ 41 w 50"/>
                <a:gd name="T9" fmla="*/ 34 h 50"/>
                <a:gd name="T10" fmla="*/ 39 w 50"/>
                <a:gd name="T11" fmla="*/ 36 h 50"/>
                <a:gd name="T12" fmla="*/ 35 w 50"/>
                <a:gd name="T13" fmla="*/ 39 h 50"/>
                <a:gd name="T14" fmla="*/ 30 w 50"/>
                <a:gd name="T15" fmla="*/ 44 h 50"/>
                <a:gd name="T16" fmla="*/ 24 w 50"/>
                <a:gd name="T17" fmla="*/ 50 h 50"/>
                <a:gd name="T18" fmla="*/ 19 w 50"/>
                <a:gd name="T19" fmla="*/ 45 h 50"/>
                <a:gd name="T20" fmla="*/ 16 w 50"/>
                <a:gd name="T21" fmla="*/ 41 h 50"/>
                <a:gd name="T22" fmla="*/ 11 w 50"/>
                <a:gd name="T23" fmla="*/ 35 h 50"/>
                <a:gd name="T24" fmla="*/ 0 w 50"/>
                <a:gd name="T25" fmla="*/ 24 h 50"/>
                <a:gd name="T26" fmla="*/ 3 w 50"/>
                <a:gd name="T27" fmla="*/ 21 h 50"/>
                <a:gd name="T28" fmla="*/ 5 w 50"/>
                <a:gd name="T29" fmla="*/ 19 h 50"/>
                <a:gd name="T30" fmla="*/ 7 w 50"/>
                <a:gd name="T31" fmla="*/ 18 h 50"/>
                <a:gd name="T32" fmla="*/ 9 w 50"/>
                <a:gd name="T33" fmla="*/ 16 h 50"/>
                <a:gd name="T34" fmla="*/ 11 w 50"/>
                <a:gd name="T35" fmla="*/ 13 h 50"/>
                <a:gd name="T36" fmla="*/ 15 w 50"/>
                <a:gd name="T37" fmla="*/ 10 h 50"/>
                <a:gd name="T38" fmla="*/ 19 w 50"/>
                <a:gd name="T39" fmla="*/ 5 h 50"/>
                <a:gd name="T40" fmla="*/ 26 w 50"/>
                <a:gd name="T41" fmla="*/ 0 h 50"/>
                <a:gd name="T42" fmla="*/ 30 w 50"/>
                <a:gd name="T43" fmla="*/ 4 h 50"/>
                <a:gd name="T44" fmla="*/ 34 w 50"/>
                <a:gd name="T45" fmla="*/ 8 h 50"/>
                <a:gd name="T46" fmla="*/ 40 w 50"/>
                <a:gd name="T47" fmla="*/ 15 h 50"/>
                <a:gd name="T48" fmla="*/ 50 w 50"/>
                <a:gd name="T49" fmla="*/ 26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50" y="26"/>
                  </a:moveTo>
                  <a:lnTo>
                    <a:pt x="47" y="29"/>
                  </a:lnTo>
                  <a:lnTo>
                    <a:pt x="45" y="31"/>
                  </a:lnTo>
                  <a:lnTo>
                    <a:pt x="43" y="32"/>
                  </a:lnTo>
                  <a:lnTo>
                    <a:pt x="41" y="34"/>
                  </a:lnTo>
                  <a:lnTo>
                    <a:pt x="39" y="36"/>
                  </a:lnTo>
                  <a:lnTo>
                    <a:pt x="35" y="39"/>
                  </a:lnTo>
                  <a:lnTo>
                    <a:pt x="30" y="44"/>
                  </a:lnTo>
                  <a:lnTo>
                    <a:pt x="24" y="50"/>
                  </a:lnTo>
                  <a:lnTo>
                    <a:pt x="19" y="45"/>
                  </a:lnTo>
                  <a:lnTo>
                    <a:pt x="16" y="41"/>
                  </a:lnTo>
                  <a:lnTo>
                    <a:pt x="11" y="35"/>
                  </a:lnTo>
                  <a:lnTo>
                    <a:pt x="0" y="24"/>
                  </a:lnTo>
                  <a:lnTo>
                    <a:pt x="3" y="21"/>
                  </a:lnTo>
                  <a:lnTo>
                    <a:pt x="5" y="19"/>
                  </a:lnTo>
                  <a:lnTo>
                    <a:pt x="7" y="18"/>
                  </a:lnTo>
                  <a:lnTo>
                    <a:pt x="9" y="16"/>
                  </a:lnTo>
                  <a:lnTo>
                    <a:pt x="11" y="13"/>
                  </a:lnTo>
                  <a:lnTo>
                    <a:pt x="15" y="10"/>
                  </a:lnTo>
                  <a:lnTo>
                    <a:pt x="19" y="5"/>
                  </a:lnTo>
                  <a:lnTo>
                    <a:pt x="26" y="0"/>
                  </a:lnTo>
                  <a:lnTo>
                    <a:pt x="30" y="4"/>
                  </a:lnTo>
                  <a:lnTo>
                    <a:pt x="34" y="8"/>
                  </a:lnTo>
                  <a:lnTo>
                    <a:pt x="40" y="15"/>
                  </a:lnTo>
                  <a:lnTo>
                    <a:pt x="50" y="26"/>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3" name="AutoShape 27"/>
            <p:cNvSpPr>
              <a:spLocks/>
            </p:cNvSpPr>
            <p:nvPr/>
          </p:nvSpPr>
          <p:spPr bwMode="auto">
            <a:xfrm>
              <a:off x="1489" y="2494"/>
              <a:ext cx="42" cy="43"/>
            </a:xfrm>
            <a:custGeom>
              <a:avLst/>
              <a:gdLst>
                <a:gd name="T0" fmla="*/ 42 w 42"/>
                <a:gd name="T1" fmla="*/ 8 h 43"/>
                <a:gd name="T2" fmla="*/ 41 w 42"/>
                <a:gd name="T3" fmla="*/ 15 h 43"/>
                <a:gd name="T4" fmla="*/ 40 w 42"/>
                <a:gd name="T5" fmla="*/ 19 h 43"/>
                <a:gd name="T6" fmla="*/ 38 w 42"/>
                <a:gd name="T7" fmla="*/ 28 h 43"/>
                <a:gd name="T8" fmla="*/ 35 w 42"/>
                <a:gd name="T9" fmla="*/ 43 h 43"/>
                <a:gd name="T10" fmla="*/ 30 w 42"/>
                <a:gd name="T11" fmla="*/ 42 h 43"/>
                <a:gd name="T12" fmla="*/ 27 w 42"/>
                <a:gd name="T13" fmla="*/ 41 h 43"/>
                <a:gd name="T14" fmla="*/ 25 w 42"/>
                <a:gd name="T15" fmla="*/ 41 h 43"/>
                <a:gd name="T16" fmla="*/ 23 w 42"/>
                <a:gd name="T17" fmla="*/ 40 h 43"/>
                <a:gd name="T18" fmla="*/ 19 w 42"/>
                <a:gd name="T19" fmla="*/ 39 h 43"/>
                <a:gd name="T20" fmla="*/ 15 w 42"/>
                <a:gd name="T21" fmla="*/ 38 h 43"/>
                <a:gd name="T22" fmla="*/ 9 w 42"/>
                <a:gd name="T23" fmla="*/ 37 h 43"/>
                <a:gd name="T24" fmla="*/ 0 w 42"/>
                <a:gd name="T25" fmla="*/ 35 h 43"/>
                <a:gd name="T26" fmla="*/ 2 w 42"/>
                <a:gd name="T27" fmla="*/ 28 h 43"/>
                <a:gd name="T28" fmla="*/ 3 w 42"/>
                <a:gd name="T29" fmla="*/ 23 h 43"/>
                <a:gd name="T30" fmla="*/ 4 w 42"/>
                <a:gd name="T31" fmla="*/ 15 h 43"/>
                <a:gd name="T32" fmla="*/ 8 w 42"/>
                <a:gd name="T33" fmla="*/ 0 h 43"/>
                <a:gd name="T34" fmla="*/ 11 w 42"/>
                <a:gd name="T35" fmla="*/ 1 h 43"/>
                <a:gd name="T36" fmla="*/ 14 w 42"/>
                <a:gd name="T37" fmla="*/ 2 h 43"/>
                <a:gd name="T38" fmla="*/ 16 w 42"/>
                <a:gd name="T39" fmla="*/ 2 h 43"/>
                <a:gd name="T40" fmla="*/ 19 w 42"/>
                <a:gd name="T41" fmla="*/ 3 h 43"/>
                <a:gd name="T42" fmla="*/ 22 w 42"/>
                <a:gd name="T43" fmla="*/ 4 h 43"/>
                <a:gd name="T44" fmla="*/ 27 w 42"/>
                <a:gd name="T45" fmla="*/ 5 h 43"/>
                <a:gd name="T46" fmla="*/ 34 w 42"/>
                <a:gd name="T47" fmla="*/ 6 h 43"/>
                <a:gd name="T48" fmla="*/ 42 w 42"/>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3"/>
                <a:gd name="T77" fmla="*/ 42 w 4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3">
                  <a:moveTo>
                    <a:pt x="42" y="8"/>
                  </a:moveTo>
                  <a:lnTo>
                    <a:pt x="41" y="15"/>
                  </a:lnTo>
                  <a:lnTo>
                    <a:pt x="40" y="19"/>
                  </a:lnTo>
                  <a:lnTo>
                    <a:pt x="38" y="28"/>
                  </a:lnTo>
                  <a:lnTo>
                    <a:pt x="35" y="43"/>
                  </a:lnTo>
                  <a:lnTo>
                    <a:pt x="30" y="42"/>
                  </a:lnTo>
                  <a:lnTo>
                    <a:pt x="27" y="41"/>
                  </a:lnTo>
                  <a:lnTo>
                    <a:pt x="25" y="41"/>
                  </a:lnTo>
                  <a:lnTo>
                    <a:pt x="23" y="40"/>
                  </a:lnTo>
                  <a:lnTo>
                    <a:pt x="19" y="39"/>
                  </a:lnTo>
                  <a:lnTo>
                    <a:pt x="15" y="38"/>
                  </a:lnTo>
                  <a:lnTo>
                    <a:pt x="9" y="37"/>
                  </a:lnTo>
                  <a:lnTo>
                    <a:pt x="0" y="35"/>
                  </a:lnTo>
                  <a:lnTo>
                    <a:pt x="2" y="28"/>
                  </a:lnTo>
                  <a:lnTo>
                    <a:pt x="3" y="23"/>
                  </a:lnTo>
                  <a:lnTo>
                    <a:pt x="4" y="15"/>
                  </a:lnTo>
                  <a:lnTo>
                    <a:pt x="8" y="0"/>
                  </a:lnTo>
                  <a:lnTo>
                    <a:pt x="11" y="1"/>
                  </a:lnTo>
                  <a:lnTo>
                    <a:pt x="14" y="2"/>
                  </a:lnTo>
                  <a:lnTo>
                    <a:pt x="16" y="2"/>
                  </a:lnTo>
                  <a:lnTo>
                    <a:pt x="19" y="3"/>
                  </a:lnTo>
                  <a:lnTo>
                    <a:pt x="22" y="4"/>
                  </a:lnTo>
                  <a:lnTo>
                    <a:pt x="27" y="5"/>
                  </a:lnTo>
                  <a:lnTo>
                    <a:pt x="34" y="6"/>
                  </a:lnTo>
                  <a:lnTo>
                    <a:pt x="42" y="8"/>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4" name="AutoShape 28"/>
            <p:cNvSpPr>
              <a:spLocks/>
            </p:cNvSpPr>
            <p:nvPr/>
          </p:nvSpPr>
          <p:spPr bwMode="auto">
            <a:xfrm>
              <a:off x="1554" y="2496"/>
              <a:ext cx="42" cy="42"/>
            </a:xfrm>
            <a:custGeom>
              <a:avLst/>
              <a:gdLst>
                <a:gd name="T0" fmla="*/ 35 w 42"/>
                <a:gd name="T1" fmla="*/ 0 h 42"/>
                <a:gd name="T2" fmla="*/ 36 w 42"/>
                <a:gd name="T3" fmla="*/ 6 h 42"/>
                <a:gd name="T4" fmla="*/ 37 w 42"/>
                <a:gd name="T5" fmla="*/ 11 h 42"/>
                <a:gd name="T6" fmla="*/ 39 w 42"/>
                <a:gd name="T7" fmla="*/ 20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8 h 42"/>
                <a:gd name="T20" fmla="*/ 22 w 42"/>
                <a:gd name="T21" fmla="*/ 38 h 42"/>
                <a:gd name="T22" fmla="*/ 16 w 42"/>
                <a:gd name="T23" fmla="*/ 40 h 42"/>
                <a:gd name="T24" fmla="*/ 8 w 42"/>
                <a:gd name="T25" fmla="*/ 42 h 42"/>
                <a:gd name="T26" fmla="*/ 6 w 42"/>
                <a:gd name="T27" fmla="*/ 35 h 42"/>
                <a:gd name="T28" fmla="*/ 5 w 42"/>
                <a:gd name="T29" fmla="*/ 30 h 42"/>
                <a:gd name="T30" fmla="*/ 3 w 42"/>
                <a:gd name="T31" fmla="*/ 23 h 42"/>
                <a:gd name="T32" fmla="*/ 0 w 42"/>
                <a:gd name="T33" fmla="*/ 7 h 42"/>
                <a:gd name="T34" fmla="*/ 3 w 42"/>
                <a:gd name="T35" fmla="*/ 6 h 42"/>
                <a:gd name="T36" fmla="*/ 6 w 42"/>
                <a:gd name="T37" fmla="*/ 6 h 42"/>
                <a:gd name="T38" fmla="*/ 9 w 42"/>
                <a:gd name="T39" fmla="*/ 5 h 42"/>
                <a:gd name="T40" fmla="*/ 11 w 42"/>
                <a:gd name="T41" fmla="*/ 4 h 42"/>
                <a:gd name="T42" fmla="*/ 14 w 42"/>
                <a:gd name="T43" fmla="*/ 4 h 42"/>
                <a:gd name="T44" fmla="*/ 19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20"/>
                  </a:lnTo>
                  <a:lnTo>
                    <a:pt x="42" y="35"/>
                  </a:lnTo>
                  <a:lnTo>
                    <a:pt x="39" y="35"/>
                  </a:lnTo>
                  <a:lnTo>
                    <a:pt x="36" y="36"/>
                  </a:lnTo>
                  <a:lnTo>
                    <a:pt x="33" y="36"/>
                  </a:lnTo>
                  <a:lnTo>
                    <a:pt x="31" y="37"/>
                  </a:lnTo>
                  <a:lnTo>
                    <a:pt x="28" y="38"/>
                  </a:lnTo>
                  <a:lnTo>
                    <a:pt x="22" y="38"/>
                  </a:lnTo>
                  <a:lnTo>
                    <a:pt x="16" y="40"/>
                  </a:lnTo>
                  <a:lnTo>
                    <a:pt x="8" y="42"/>
                  </a:lnTo>
                  <a:lnTo>
                    <a:pt x="6" y="35"/>
                  </a:lnTo>
                  <a:lnTo>
                    <a:pt x="5" y="30"/>
                  </a:lnTo>
                  <a:lnTo>
                    <a:pt x="3" y="23"/>
                  </a:lnTo>
                  <a:lnTo>
                    <a:pt x="0" y="7"/>
                  </a:lnTo>
                  <a:lnTo>
                    <a:pt x="3" y="6"/>
                  </a:lnTo>
                  <a:lnTo>
                    <a:pt x="6" y="6"/>
                  </a:lnTo>
                  <a:lnTo>
                    <a:pt x="9" y="5"/>
                  </a:lnTo>
                  <a:lnTo>
                    <a:pt x="11" y="4"/>
                  </a:lnTo>
                  <a:lnTo>
                    <a:pt x="14" y="4"/>
                  </a:lnTo>
                  <a:lnTo>
                    <a:pt x="19" y="3"/>
                  </a:lnTo>
                  <a:lnTo>
                    <a:pt x="26" y="2"/>
                  </a:lnTo>
                  <a:lnTo>
                    <a:pt x="35"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5" name="AutoShape 29"/>
            <p:cNvSpPr>
              <a:spLocks/>
            </p:cNvSpPr>
            <p:nvPr/>
          </p:nvSpPr>
          <p:spPr bwMode="auto">
            <a:xfrm>
              <a:off x="1607" y="2460"/>
              <a:ext cx="50" cy="50"/>
            </a:xfrm>
            <a:custGeom>
              <a:avLst/>
              <a:gdLst>
                <a:gd name="T0" fmla="*/ 24 w 50"/>
                <a:gd name="T1" fmla="*/ 0 h 50"/>
                <a:gd name="T2" fmla="*/ 28 w 50"/>
                <a:gd name="T3" fmla="*/ 3 h 50"/>
                <a:gd name="T4" fmla="*/ 30 w 50"/>
                <a:gd name="T5" fmla="*/ 5 h 50"/>
                <a:gd name="T6" fmla="*/ 31 w 50"/>
                <a:gd name="T7" fmla="*/ 6 h 50"/>
                <a:gd name="T8" fmla="*/ 33 w 50"/>
                <a:gd name="T9" fmla="*/ 8 h 50"/>
                <a:gd name="T10" fmla="*/ 36 w 50"/>
                <a:gd name="T11" fmla="*/ 12 h 50"/>
                <a:gd name="T12" fmla="*/ 39 w 50"/>
                <a:gd name="T13" fmla="*/ 14 h 50"/>
                <a:gd name="T14" fmla="*/ 44 w 50"/>
                <a:gd name="T15" fmla="*/ 19 h 50"/>
                <a:gd name="T16" fmla="*/ 50 w 50"/>
                <a:gd name="T17" fmla="*/ 25 h 50"/>
                <a:gd name="T18" fmla="*/ 46 w 50"/>
                <a:gd name="T19" fmla="*/ 30 h 50"/>
                <a:gd name="T20" fmla="*/ 42 w 50"/>
                <a:gd name="T21" fmla="*/ 33 h 50"/>
                <a:gd name="T22" fmla="*/ 36 w 50"/>
                <a:gd name="T23" fmla="*/ 39 h 50"/>
                <a:gd name="T24" fmla="*/ 25 w 50"/>
                <a:gd name="T25" fmla="*/ 50 h 50"/>
                <a:gd name="T26" fmla="*/ 22 w 50"/>
                <a:gd name="T27" fmla="*/ 47 h 50"/>
                <a:gd name="T28" fmla="*/ 20 w 50"/>
                <a:gd name="T29" fmla="*/ 45 h 50"/>
                <a:gd name="T30" fmla="*/ 18 w 50"/>
                <a:gd name="T31" fmla="*/ 44 h 50"/>
                <a:gd name="T32" fmla="*/ 17 w 50"/>
                <a:gd name="T33" fmla="*/ 42 h 50"/>
                <a:gd name="T34" fmla="*/ 14 w 50"/>
                <a:gd name="T35" fmla="*/ 39 h 50"/>
                <a:gd name="T36" fmla="*/ 11 w 50"/>
                <a:gd name="T37" fmla="*/ 36 h 50"/>
                <a:gd name="T38" fmla="*/ 6 w 50"/>
                <a:gd name="T39" fmla="*/ 32 h 50"/>
                <a:gd name="T40" fmla="*/ 0 w 50"/>
                <a:gd name="T41" fmla="*/ 26 h 50"/>
                <a:gd name="T42" fmla="*/ 4 w 50"/>
                <a:gd name="T43" fmla="*/ 21 h 50"/>
                <a:gd name="T44" fmla="*/ 8 w 50"/>
                <a:gd name="T45" fmla="*/ 17 h 50"/>
                <a:gd name="T46" fmla="*/ 13 w 50"/>
                <a:gd name="T47" fmla="*/ 12 h 50"/>
                <a:gd name="T48" fmla="*/ 24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4" y="0"/>
                  </a:moveTo>
                  <a:lnTo>
                    <a:pt x="28" y="3"/>
                  </a:lnTo>
                  <a:lnTo>
                    <a:pt x="30" y="5"/>
                  </a:lnTo>
                  <a:lnTo>
                    <a:pt x="31" y="6"/>
                  </a:lnTo>
                  <a:lnTo>
                    <a:pt x="33" y="8"/>
                  </a:lnTo>
                  <a:lnTo>
                    <a:pt x="36" y="12"/>
                  </a:lnTo>
                  <a:lnTo>
                    <a:pt x="39" y="14"/>
                  </a:lnTo>
                  <a:lnTo>
                    <a:pt x="44" y="19"/>
                  </a:lnTo>
                  <a:lnTo>
                    <a:pt x="50" y="25"/>
                  </a:lnTo>
                  <a:lnTo>
                    <a:pt x="46" y="30"/>
                  </a:lnTo>
                  <a:lnTo>
                    <a:pt x="42" y="33"/>
                  </a:lnTo>
                  <a:lnTo>
                    <a:pt x="36" y="39"/>
                  </a:lnTo>
                  <a:lnTo>
                    <a:pt x="25" y="50"/>
                  </a:lnTo>
                  <a:lnTo>
                    <a:pt x="22" y="47"/>
                  </a:lnTo>
                  <a:lnTo>
                    <a:pt x="20" y="45"/>
                  </a:lnTo>
                  <a:lnTo>
                    <a:pt x="18" y="44"/>
                  </a:lnTo>
                  <a:lnTo>
                    <a:pt x="17" y="42"/>
                  </a:lnTo>
                  <a:lnTo>
                    <a:pt x="14" y="39"/>
                  </a:lnTo>
                  <a:lnTo>
                    <a:pt x="11" y="36"/>
                  </a:lnTo>
                  <a:lnTo>
                    <a:pt x="6" y="32"/>
                  </a:lnTo>
                  <a:lnTo>
                    <a:pt x="0" y="26"/>
                  </a:lnTo>
                  <a:lnTo>
                    <a:pt x="4" y="21"/>
                  </a:lnTo>
                  <a:lnTo>
                    <a:pt x="8" y="17"/>
                  </a:lnTo>
                  <a:lnTo>
                    <a:pt x="13" y="12"/>
                  </a:lnTo>
                  <a:lnTo>
                    <a:pt x="24"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6" name="AutoShape 30"/>
            <p:cNvSpPr>
              <a:spLocks/>
            </p:cNvSpPr>
            <p:nvPr/>
          </p:nvSpPr>
          <p:spPr bwMode="auto">
            <a:xfrm>
              <a:off x="1659" y="2421"/>
              <a:ext cx="48" cy="47"/>
            </a:xfrm>
            <a:custGeom>
              <a:avLst/>
              <a:gdLst>
                <a:gd name="T0" fmla="*/ 33 w 48"/>
                <a:gd name="T1" fmla="*/ 0 h 47"/>
                <a:gd name="T2" fmla="*/ 36 w 48"/>
                <a:gd name="T3" fmla="*/ 7 h 47"/>
                <a:gd name="T4" fmla="*/ 38 w 48"/>
                <a:gd name="T5" fmla="*/ 12 h 47"/>
                <a:gd name="T6" fmla="*/ 41 w 48"/>
                <a:gd name="T7" fmla="*/ 19 h 47"/>
                <a:gd name="T8" fmla="*/ 48 w 48"/>
                <a:gd name="T9" fmla="*/ 33 h 47"/>
                <a:gd name="T10" fmla="*/ 45 w 48"/>
                <a:gd name="T11" fmla="*/ 34 h 47"/>
                <a:gd name="T12" fmla="*/ 42 w 48"/>
                <a:gd name="T13" fmla="*/ 35 h 47"/>
                <a:gd name="T14" fmla="*/ 40 w 48"/>
                <a:gd name="T15" fmla="*/ 36 h 47"/>
                <a:gd name="T16" fmla="*/ 37 w 48"/>
                <a:gd name="T17" fmla="*/ 37 h 47"/>
                <a:gd name="T18" fmla="*/ 34 w 48"/>
                <a:gd name="T19" fmla="*/ 38 h 47"/>
                <a:gd name="T20" fmla="*/ 29 w 48"/>
                <a:gd name="T21" fmla="*/ 41 h 47"/>
                <a:gd name="T22" fmla="*/ 24 w 48"/>
                <a:gd name="T23" fmla="*/ 43 h 47"/>
                <a:gd name="T24" fmla="*/ 16 w 48"/>
                <a:gd name="T25" fmla="*/ 47 h 47"/>
                <a:gd name="T26" fmla="*/ 13 w 48"/>
                <a:gd name="T27" fmla="*/ 41 h 47"/>
                <a:gd name="T28" fmla="*/ 11 w 48"/>
                <a:gd name="T29" fmla="*/ 36 h 47"/>
                <a:gd name="T30" fmla="*/ 7 w 48"/>
                <a:gd name="T31" fmla="*/ 29 h 47"/>
                <a:gd name="T32" fmla="*/ 0 w 48"/>
                <a:gd name="T33" fmla="*/ 16 h 47"/>
                <a:gd name="T34" fmla="*/ 4 w 48"/>
                <a:gd name="T35" fmla="*/ 14 h 47"/>
                <a:gd name="T36" fmla="*/ 6 w 48"/>
                <a:gd name="T37" fmla="*/ 13 h 47"/>
                <a:gd name="T38" fmla="*/ 9 w 48"/>
                <a:gd name="T39" fmla="*/ 12 h 47"/>
                <a:gd name="T40" fmla="*/ 11 w 48"/>
                <a:gd name="T41" fmla="*/ 11 h 47"/>
                <a:gd name="T42" fmla="*/ 14 w 48"/>
                <a:gd name="T43" fmla="*/ 10 h 47"/>
                <a:gd name="T44" fmla="*/ 18 w 48"/>
                <a:gd name="T45" fmla="*/ 8 h 47"/>
                <a:gd name="T46" fmla="*/ 24 w 48"/>
                <a:gd name="T47" fmla="*/ 5 h 47"/>
                <a:gd name="T48" fmla="*/ 33 w 48"/>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7"/>
                <a:gd name="T77" fmla="*/ 48 w 48"/>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7">
                  <a:moveTo>
                    <a:pt x="33" y="0"/>
                  </a:moveTo>
                  <a:lnTo>
                    <a:pt x="36" y="7"/>
                  </a:lnTo>
                  <a:lnTo>
                    <a:pt x="38" y="12"/>
                  </a:lnTo>
                  <a:lnTo>
                    <a:pt x="41" y="19"/>
                  </a:lnTo>
                  <a:lnTo>
                    <a:pt x="48" y="33"/>
                  </a:lnTo>
                  <a:lnTo>
                    <a:pt x="45" y="34"/>
                  </a:lnTo>
                  <a:lnTo>
                    <a:pt x="42" y="35"/>
                  </a:lnTo>
                  <a:lnTo>
                    <a:pt x="40" y="36"/>
                  </a:lnTo>
                  <a:lnTo>
                    <a:pt x="37" y="37"/>
                  </a:lnTo>
                  <a:lnTo>
                    <a:pt x="34" y="38"/>
                  </a:lnTo>
                  <a:lnTo>
                    <a:pt x="29" y="41"/>
                  </a:lnTo>
                  <a:lnTo>
                    <a:pt x="24" y="43"/>
                  </a:lnTo>
                  <a:lnTo>
                    <a:pt x="16" y="47"/>
                  </a:lnTo>
                  <a:lnTo>
                    <a:pt x="13" y="41"/>
                  </a:lnTo>
                  <a:lnTo>
                    <a:pt x="11" y="36"/>
                  </a:lnTo>
                  <a:lnTo>
                    <a:pt x="7" y="29"/>
                  </a:lnTo>
                  <a:lnTo>
                    <a:pt x="0" y="16"/>
                  </a:lnTo>
                  <a:lnTo>
                    <a:pt x="4" y="14"/>
                  </a:lnTo>
                  <a:lnTo>
                    <a:pt x="6" y="13"/>
                  </a:lnTo>
                  <a:lnTo>
                    <a:pt x="9" y="12"/>
                  </a:lnTo>
                  <a:lnTo>
                    <a:pt x="11" y="11"/>
                  </a:lnTo>
                  <a:lnTo>
                    <a:pt x="14" y="10"/>
                  </a:lnTo>
                  <a:lnTo>
                    <a:pt x="18" y="8"/>
                  </a:lnTo>
                  <a:lnTo>
                    <a:pt x="24" y="5"/>
                  </a:lnTo>
                  <a:lnTo>
                    <a:pt x="33"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7" name="AutoShape 31"/>
            <p:cNvSpPr>
              <a:spLocks/>
            </p:cNvSpPr>
            <p:nvPr/>
          </p:nvSpPr>
          <p:spPr bwMode="auto">
            <a:xfrm>
              <a:off x="1729" y="2416"/>
              <a:ext cx="37" cy="37"/>
            </a:xfrm>
            <a:custGeom>
              <a:avLst/>
              <a:gdLst>
                <a:gd name="T0" fmla="*/ 36 w 37"/>
                <a:gd name="T1" fmla="*/ 0 h 37"/>
                <a:gd name="T2" fmla="*/ 36 w 37"/>
                <a:gd name="T3" fmla="*/ 13 h 37"/>
                <a:gd name="T4" fmla="*/ 37 w 37"/>
                <a:gd name="T5" fmla="*/ 36 h 37"/>
                <a:gd name="T6" fmla="*/ 33 w 37"/>
                <a:gd name="T7" fmla="*/ 36 h 37"/>
                <a:gd name="T8" fmla="*/ 30 w 37"/>
                <a:gd name="T9" fmla="*/ 36 h 37"/>
                <a:gd name="T10" fmla="*/ 28 w 37"/>
                <a:gd name="T11" fmla="*/ 36 h 37"/>
                <a:gd name="T12" fmla="*/ 25 w 37"/>
                <a:gd name="T13" fmla="*/ 36 h 37"/>
                <a:gd name="T14" fmla="*/ 22 w 37"/>
                <a:gd name="T15" fmla="*/ 36 h 37"/>
                <a:gd name="T16" fmla="*/ 16 w 37"/>
                <a:gd name="T17" fmla="*/ 36 h 37"/>
                <a:gd name="T18" fmla="*/ 10 w 37"/>
                <a:gd name="T19" fmla="*/ 36 h 37"/>
                <a:gd name="T20" fmla="*/ 1 w 37"/>
                <a:gd name="T21" fmla="*/ 37 h 37"/>
                <a:gd name="T22" fmla="*/ 1 w 37"/>
                <a:gd name="T23" fmla="*/ 25 h 37"/>
                <a:gd name="T24" fmla="*/ 0 w 37"/>
                <a:gd name="T25" fmla="*/ 1 h 37"/>
                <a:gd name="T26" fmla="*/ 4 w 37"/>
                <a:gd name="T27" fmla="*/ 1 h 37"/>
                <a:gd name="T28" fmla="*/ 6 w 37"/>
                <a:gd name="T29" fmla="*/ 1 h 37"/>
                <a:gd name="T30" fmla="*/ 9 w 37"/>
                <a:gd name="T31" fmla="*/ 1 h 37"/>
                <a:gd name="T32" fmla="*/ 11 w 37"/>
                <a:gd name="T33" fmla="*/ 1 h 37"/>
                <a:gd name="T34" fmla="*/ 15 w 37"/>
                <a:gd name="T35" fmla="*/ 1 h 37"/>
                <a:gd name="T36" fmla="*/ 20 w 37"/>
                <a:gd name="T37" fmla="*/ 1 h 37"/>
                <a:gd name="T38" fmla="*/ 27 w 37"/>
                <a:gd name="T39" fmla="*/ 1 h 37"/>
                <a:gd name="T40" fmla="*/ 36 w 37"/>
                <a:gd name="T41" fmla="*/ 0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7"/>
                <a:gd name="T65" fmla="*/ 37 w 37"/>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7">
                  <a:moveTo>
                    <a:pt x="36" y="0"/>
                  </a:moveTo>
                  <a:lnTo>
                    <a:pt x="36" y="13"/>
                  </a:lnTo>
                  <a:lnTo>
                    <a:pt x="37" y="36"/>
                  </a:lnTo>
                  <a:lnTo>
                    <a:pt x="33" y="36"/>
                  </a:lnTo>
                  <a:lnTo>
                    <a:pt x="30" y="36"/>
                  </a:lnTo>
                  <a:lnTo>
                    <a:pt x="28" y="36"/>
                  </a:lnTo>
                  <a:lnTo>
                    <a:pt x="25" y="36"/>
                  </a:lnTo>
                  <a:lnTo>
                    <a:pt x="22" y="36"/>
                  </a:lnTo>
                  <a:lnTo>
                    <a:pt x="16" y="36"/>
                  </a:lnTo>
                  <a:lnTo>
                    <a:pt x="10" y="36"/>
                  </a:lnTo>
                  <a:lnTo>
                    <a:pt x="1" y="37"/>
                  </a:lnTo>
                  <a:lnTo>
                    <a:pt x="1" y="25"/>
                  </a:lnTo>
                  <a:lnTo>
                    <a:pt x="0" y="1"/>
                  </a:lnTo>
                  <a:lnTo>
                    <a:pt x="4" y="1"/>
                  </a:lnTo>
                  <a:lnTo>
                    <a:pt x="6" y="1"/>
                  </a:lnTo>
                  <a:lnTo>
                    <a:pt x="9" y="1"/>
                  </a:lnTo>
                  <a:lnTo>
                    <a:pt x="11" y="1"/>
                  </a:lnTo>
                  <a:lnTo>
                    <a:pt x="15" y="1"/>
                  </a:lnTo>
                  <a:lnTo>
                    <a:pt x="20" y="1"/>
                  </a:lnTo>
                  <a:lnTo>
                    <a:pt x="27" y="1"/>
                  </a:lnTo>
                  <a:lnTo>
                    <a:pt x="36" y="0"/>
                  </a:lnTo>
                  <a:close/>
                </a:path>
              </a:pathLst>
            </a:custGeom>
            <a:solidFill>
              <a:srgbClr val="E1E1FF"/>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8" name="Rectangle 32"/>
            <p:cNvSpPr>
              <a:spLocks noChangeArrowheads="1"/>
            </p:cNvSpPr>
            <p:nvPr/>
          </p:nvSpPr>
          <p:spPr bwMode="auto">
            <a:xfrm>
              <a:off x="1161" y="2486"/>
              <a:ext cx="36" cy="36"/>
            </a:xfrm>
            <a:prstGeom prst="rect">
              <a:avLst/>
            </a:prstGeom>
            <a:solidFill>
              <a:srgbClr val="0000FF"/>
            </a:solidFill>
            <a:ln w="0">
              <a:solidFill>
                <a:srgbClr val="010180"/>
              </a:solid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34849" name="AutoShape 33"/>
            <p:cNvSpPr>
              <a:spLocks/>
            </p:cNvSpPr>
            <p:nvPr/>
          </p:nvSpPr>
          <p:spPr bwMode="auto">
            <a:xfrm>
              <a:off x="1218" y="2464"/>
              <a:ext cx="48" cy="48"/>
            </a:xfrm>
            <a:custGeom>
              <a:avLst/>
              <a:gdLst>
                <a:gd name="T0" fmla="*/ 32 w 48"/>
                <a:gd name="T1" fmla="*/ 0 h 48"/>
                <a:gd name="T2" fmla="*/ 35 w 48"/>
                <a:gd name="T3" fmla="*/ 7 h 48"/>
                <a:gd name="T4" fmla="*/ 37 w 48"/>
                <a:gd name="T5" fmla="*/ 11 h 48"/>
                <a:gd name="T6" fmla="*/ 41 w 48"/>
                <a:gd name="T7" fmla="*/ 19 h 48"/>
                <a:gd name="T8" fmla="*/ 48 w 48"/>
                <a:gd name="T9" fmla="*/ 32 h 48"/>
                <a:gd name="T10" fmla="*/ 45 w 48"/>
                <a:gd name="T11" fmla="*/ 34 h 48"/>
                <a:gd name="T12" fmla="*/ 43 w 48"/>
                <a:gd name="T13" fmla="*/ 35 h 48"/>
                <a:gd name="T14" fmla="*/ 41 w 48"/>
                <a:gd name="T15" fmla="*/ 36 h 48"/>
                <a:gd name="T16" fmla="*/ 38 w 48"/>
                <a:gd name="T17" fmla="*/ 37 h 48"/>
                <a:gd name="T18" fmla="*/ 35 w 48"/>
                <a:gd name="T19" fmla="*/ 38 h 48"/>
                <a:gd name="T20" fmla="*/ 31 w 48"/>
                <a:gd name="T21" fmla="*/ 41 h 48"/>
                <a:gd name="T22" fmla="*/ 25 w 48"/>
                <a:gd name="T23" fmla="*/ 44 h 48"/>
                <a:gd name="T24" fmla="*/ 17 w 48"/>
                <a:gd name="T25" fmla="*/ 48 h 48"/>
                <a:gd name="T26" fmla="*/ 14 w 48"/>
                <a:gd name="T27" fmla="*/ 42 h 48"/>
                <a:gd name="T28" fmla="*/ 11 w 48"/>
                <a:gd name="T29" fmla="*/ 38 h 48"/>
                <a:gd name="T30" fmla="*/ 8 w 48"/>
                <a:gd name="T31" fmla="*/ 31 h 48"/>
                <a:gd name="T32" fmla="*/ 0 w 48"/>
                <a:gd name="T33" fmla="*/ 18 h 48"/>
                <a:gd name="T34" fmla="*/ 3 w 48"/>
                <a:gd name="T35" fmla="*/ 16 h 48"/>
                <a:gd name="T36" fmla="*/ 6 w 48"/>
                <a:gd name="T37" fmla="*/ 15 h 48"/>
                <a:gd name="T38" fmla="*/ 8 w 48"/>
                <a:gd name="T39" fmla="*/ 13 h 48"/>
                <a:gd name="T40" fmla="*/ 11 w 48"/>
                <a:gd name="T41" fmla="*/ 12 h 48"/>
                <a:gd name="T42" fmla="*/ 13 w 48"/>
                <a:gd name="T43" fmla="*/ 10 h 48"/>
                <a:gd name="T44" fmla="*/ 17 w 48"/>
                <a:gd name="T45" fmla="*/ 8 h 48"/>
                <a:gd name="T46" fmla="*/ 24 w 48"/>
                <a:gd name="T47" fmla="*/ 4 h 48"/>
                <a:gd name="T48" fmla="*/ 32 w 48"/>
                <a:gd name="T49" fmla="*/ 0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
                <a:gd name="T76" fmla="*/ 0 h 48"/>
                <a:gd name="T77" fmla="*/ 48 w 48"/>
                <a:gd name="T78" fmla="*/ 48 h 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 h="48">
                  <a:moveTo>
                    <a:pt x="32" y="0"/>
                  </a:moveTo>
                  <a:lnTo>
                    <a:pt x="35" y="7"/>
                  </a:lnTo>
                  <a:lnTo>
                    <a:pt x="37" y="11"/>
                  </a:lnTo>
                  <a:lnTo>
                    <a:pt x="41" y="19"/>
                  </a:lnTo>
                  <a:lnTo>
                    <a:pt x="48" y="32"/>
                  </a:lnTo>
                  <a:lnTo>
                    <a:pt x="45" y="34"/>
                  </a:lnTo>
                  <a:lnTo>
                    <a:pt x="43" y="35"/>
                  </a:lnTo>
                  <a:lnTo>
                    <a:pt x="41" y="36"/>
                  </a:lnTo>
                  <a:lnTo>
                    <a:pt x="38" y="37"/>
                  </a:lnTo>
                  <a:lnTo>
                    <a:pt x="35" y="38"/>
                  </a:lnTo>
                  <a:lnTo>
                    <a:pt x="31" y="41"/>
                  </a:lnTo>
                  <a:lnTo>
                    <a:pt x="25" y="44"/>
                  </a:lnTo>
                  <a:lnTo>
                    <a:pt x="17" y="48"/>
                  </a:lnTo>
                  <a:lnTo>
                    <a:pt x="14" y="42"/>
                  </a:lnTo>
                  <a:lnTo>
                    <a:pt x="11" y="38"/>
                  </a:lnTo>
                  <a:lnTo>
                    <a:pt x="8" y="31"/>
                  </a:lnTo>
                  <a:lnTo>
                    <a:pt x="0" y="18"/>
                  </a:lnTo>
                  <a:lnTo>
                    <a:pt x="3" y="16"/>
                  </a:lnTo>
                  <a:lnTo>
                    <a:pt x="6" y="15"/>
                  </a:lnTo>
                  <a:lnTo>
                    <a:pt x="8" y="13"/>
                  </a:lnTo>
                  <a:lnTo>
                    <a:pt x="11" y="12"/>
                  </a:lnTo>
                  <a:lnTo>
                    <a:pt x="13" y="10"/>
                  </a:lnTo>
                  <a:lnTo>
                    <a:pt x="17" y="8"/>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0" name="AutoShape 34"/>
            <p:cNvSpPr>
              <a:spLocks/>
            </p:cNvSpPr>
            <p:nvPr/>
          </p:nvSpPr>
          <p:spPr bwMode="auto">
            <a:xfrm>
              <a:off x="1267" y="2421"/>
              <a:ext cx="50" cy="50"/>
            </a:xfrm>
            <a:custGeom>
              <a:avLst/>
              <a:gdLst>
                <a:gd name="T0" fmla="*/ 28 w 50"/>
                <a:gd name="T1" fmla="*/ 0 h 50"/>
                <a:gd name="T2" fmla="*/ 32 w 50"/>
                <a:gd name="T3" fmla="*/ 6 h 50"/>
                <a:gd name="T4" fmla="*/ 35 w 50"/>
                <a:gd name="T5" fmla="*/ 10 h 50"/>
                <a:gd name="T6" fmla="*/ 40 w 50"/>
                <a:gd name="T7" fmla="*/ 16 h 50"/>
                <a:gd name="T8" fmla="*/ 50 w 50"/>
                <a:gd name="T9" fmla="*/ 28 h 50"/>
                <a:gd name="T10" fmla="*/ 47 w 50"/>
                <a:gd name="T11" fmla="*/ 30 h 50"/>
                <a:gd name="T12" fmla="*/ 45 w 50"/>
                <a:gd name="T13" fmla="*/ 31 h 50"/>
                <a:gd name="T14" fmla="*/ 43 w 50"/>
                <a:gd name="T15" fmla="*/ 33 h 50"/>
                <a:gd name="T16" fmla="*/ 41 w 50"/>
                <a:gd name="T17" fmla="*/ 35 h 50"/>
                <a:gd name="T18" fmla="*/ 38 w 50"/>
                <a:gd name="T19" fmla="*/ 36 h 50"/>
                <a:gd name="T20" fmla="*/ 35 w 50"/>
                <a:gd name="T21" fmla="*/ 39 h 50"/>
                <a:gd name="T22" fmla="*/ 30 w 50"/>
                <a:gd name="T23" fmla="*/ 43 h 50"/>
                <a:gd name="T24" fmla="*/ 22 w 50"/>
                <a:gd name="T25" fmla="*/ 50 h 50"/>
                <a:gd name="T26" fmla="*/ 18 w 50"/>
                <a:gd name="T27" fmla="*/ 44 h 50"/>
                <a:gd name="T28" fmla="*/ 15 w 50"/>
                <a:gd name="T29" fmla="*/ 40 h 50"/>
                <a:gd name="T30" fmla="*/ 10 w 50"/>
                <a:gd name="T31" fmla="*/ 34 h 50"/>
                <a:gd name="T32" fmla="*/ 0 w 50"/>
                <a:gd name="T33" fmla="*/ 22 h 50"/>
                <a:gd name="T34" fmla="*/ 3 w 50"/>
                <a:gd name="T35" fmla="*/ 20 h 50"/>
                <a:gd name="T36" fmla="*/ 5 w 50"/>
                <a:gd name="T37" fmla="*/ 18 h 50"/>
                <a:gd name="T38" fmla="*/ 7 w 50"/>
                <a:gd name="T39" fmla="*/ 17 h 50"/>
                <a:gd name="T40" fmla="*/ 9 w 50"/>
                <a:gd name="T41" fmla="*/ 15 h 50"/>
                <a:gd name="T42" fmla="*/ 12 w 50"/>
                <a:gd name="T43" fmla="*/ 13 h 50"/>
                <a:gd name="T44" fmla="*/ 15 w 50"/>
                <a:gd name="T45" fmla="*/ 10 h 50"/>
                <a:gd name="T46" fmla="*/ 21 w 50"/>
                <a:gd name="T47" fmla="*/ 6 h 50"/>
                <a:gd name="T48" fmla="*/ 28 w 50"/>
                <a:gd name="T49" fmla="*/ 0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50"/>
                <a:gd name="T77" fmla="*/ 50 w 50"/>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50">
                  <a:moveTo>
                    <a:pt x="28" y="0"/>
                  </a:moveTo>
                  <a:lnTo>
                    <a:pt x="32" y="6"/>
                  </a:lnTo>
                  <a:lnTo>
                    <a:pt x="35" y="10"/>
                  </a:lnTo>
                  <a:lnTo>
                    <a:pt x="40" y="16"/>
                  </a:lnTo>
                  <a:lnTo>
                    <a:pt x="50" y="28"/>
                  </a:lnTo>
                  <a:lnTo>
                    <a:pt x="47" y="30"/>
                  </a:lnTo>
                  <a:lnTo>
                    <a:pt x="45" y="31"/>
                  </a:lnTo>
                  <a:lnTo>
                    <a:pt x="43" y="33"/>
                  </a:lnTo>
                  <a:lnTo>
                    <a:pt x="41" y="35"/>
                  </a:lnTo>
                  <a:lnTo>
                    <a:pt x="38" y="36"/>
                  </a:lnTo>
                  <a:lnTo>
                    <a:pt x="35" y="39"/>
                  </a:lnTo>
                  <a:lnTo>
                    <a:pt x="30" y="43"/>
                  </a:lnTo>
                  <a:lnTo>
                    <a:pt x="22" y="50"/>
                  </a:lnTo>
                  <a:lnTo>
                    <a:pt x="18" y="44"/>
                  </a:lnTo>
                  <a:lnTo>
                    <a:pt x="15" y="40"/>
                  </a:lnTo>
                  <a:lnTo>
                    <a:pt x="10" y="34"/>
                  </a:lnTo>
                  <a:lnTo>
                    <a:pt x="0" y="22"/>
                  </a:lnTo>
                  <a:lnTo>
                    <a:pt x="3" y="20"/>
                  </a:lnTo>
                  <a:lnTo>
                    <a:pt x="5" y="18"/>
                  </a:lnTo>
                  <a:lnTo>
                    <a:pt x="7" y="17"/>
                  </a:lnTo>
                  <a:lnTo>
                    <a:pt x="9" y="15"/>
                  </a:lnTo>
                  <a:lnTo>
                    <a:pt x="12" y="13"/>
                  </a:lnTo>
                  <a:lnTo>
                    <a:pt x="15" y="10"/>
                  </a:lnTo>
                  <a:lnTo>
                    <a:pt x="21" y="6"/>
                  </a:lnTo>
                  <a:lnTo>
                    <a:pt x="28"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1" name="AutoShape 35"/>
            <p:cNvSpPr>
              <a:spLocks/>
            </p:cNvSpPr>
            <p:nvPr/>
          </p:nvSpPr>
          <p:spPr bwMode="auto">
            <a:xfrm>
              <a:off x="1331" y="2401"/>
              <a:ext cx="40" cy="40"/>
            </a:xfrm>
            <a:custGeom>
              <a:avLst/>
              <a:gdLst>
                <a:gd name="T0" fmla="*/ 35 w 40"/>
                <a:gd name="T1" fmla="*/ 0 h 40"/>
                <a:gd name="T2" fmla="*/ 36 w 40"/>
                <a:gd name="T3" fmla="*/ 6 h 40"/>
                <a:gd name="T4" fmla="*/ 37 w 40"/>
                <a:gd name="T5" fmla="*/ 11 h 40"/>
                <a:gd name="T6" fmla="*/ 38 w 40"/>
                <a:gd name="T7" fmla="*/ 19 h 40"/>
                <a:gd name="T8" fmla="*/ 40 w 40"/>
                <a:gd name="T9" fmla="*/ 35 h 40"/>
                <a:gd name="T10" fmla="*/ 37 w 40"/>
                <a:gd name="T11" fmla="*/ 35 h 40"/>
                <a:gd name="T12" fmla="*/ 34 w 40"/>
                <a:gd name="T13" fmla="*/ 36 h 40"/>
                <a:gd name="T14" fmla="*/ 32 w 40"/>
                <a:gd name="T15" fmla="*/ 36 h 40"/>
                <a:gd name="T16" fmla="*/ 29 w 40"/>
                <a:gd name="T17" fmla="*/ 36 h 40"/>
                <a:gd name="T18" fmla="*/ 26 w 40"/>
                <a:gd name="T19" fmla="*/ 37 h 40"/>
                <a:gd name="T20" fmla="*/ 21 w 40"/>
                <a:gd name="T21" fmla="*/ 38 h 40"/>
                <a:gd name="T22" fmla="*/ 14 w 40"/>
                <a:gd name="T23" fmla="*/ 38 h 40"/>
                <a:gd name="T24" fmla="*/ 5 w 40"/>
                <a:gd name="T25" fmla="*/ 40 h 40"/>
                <a:gd name="T26" fmla="*/ 4 w 40"/>
                <a:gd name="T27" fmla="*/ 33 h 40"/>
                <a:gd name="T28" fmla="*/ 4 w 40"/>
                <a:gd name="T29" fmla="*/ 28 h 40"/>
                <a:gd name="T30" fmla="*/ 3 w 40"/>
                <a:gd name="T31" fmla="*/ 19 h 40"/>
                <a:gd name="T32" fmla="*/ 0 w 40"/>
                <a:gd name="T33" fmla="*/ 4 h 40"/>
                <a:gd name="T34" fmla="*/ 4 w 40"/>
                <a:gd name="T35" fmla="*/ 4 h 40"/>
                <a:gd name="T36" fmla="*/ 7 w 40"/>
                <a:gd name="T37" fmla="*/ 3 h 40"/>
                <a:gd name="T38" fmla="*/ 9 w 40"/>
                <a:gd name="T39" fmla="*/ 3 h 40"/>
                <a:gd name="T40" fmla="*/ 12 w 40"/>
                <a:gd name="T41" fmla="*/ 3 h 40"/>
                <a:gd name="T42" fmla="*/ 15 w 40"/>
                <a:gd name="T43" fmla="*/ 2 h 40"/>
                <a:gd name="T44" fmla="*/ 21 w 40"/>
                <a:gd name="T45" fmla="*/ 2 h 40"/>
                <a:gd name="T46" fmla="*/ 27 w 40"/>
                <a:gd name="T47" fmla="*/ 1 h 40"/>
                <a:gd name="T48" fmla="*/ 35 w 40"/>
                <a:gd name="T49" fmla="*/ 0 h 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40"/>
                <a:gd name="T77" fmla="*/ 40 w 40"/>
                <a:gd name="T78" fmla="*/ 40 h 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40">
                  <a:moveTo>
                    <a:pt x="35" y="0"/>
                  </a:moveTo>
                  <a:lnTo>
                    <a:pt x="36" y="6"/>
                  </a:lnTo>
                  <a:lnTo>
                    <a:pt x="37" y="11"/>
                  </a:lnTo>
                  <a:lnTo>
                    <a:pt x="38" y="19"/>
                  </a:lnTo>
                  <a:lnTo>
                    <a:pt x="40" y="35"/>
                  </a:lnTo>
                  <a:lnTo>
                    <a:pt x="37" y="35"/>
                  </a:lnTo>
                  <a:lnTo>
                    <a:pt x="34" y="36"/>
                  </a:lnTo>
                  <a:lnTo>
                    <a:pt x="32" y="36"/>
                  </a:lnTo>
                  <a:lnTo>
                    <a:pt x="29" y="36"/>
                  </a:lnTo>
                  <a:lnTo>
                    <a:pt x="26" y="37"/>
                  </a:lnTo>
                  <a:lnTo>
                    <a:pt x="21" y="38"/>
                  </a:lnTo>
                  <a:lnTo>
                    <a:pt x="14" y="38"/>
                  </a:lnTo>
                  <a:lnTo>
                    <a:pt x="5" y="40"/>
                  </a:lnTo>
                  <a:lnTo>
                    <a:pt x="4" y="33"/>
                  </a:lnTo>
                  <a:lnTo>
                    <a:pt x="4" y="28"/>
                  </a:lnTo>
                  <a:lnTo>
                    <a:pt x="3" y="19"/>
                  </a:lnTo>
                  <a:lnTo>
                    <a:pt x="0" y="4"/>
                  </a:lnTo>
                  <a:lnTo>
                    <a:pt x="4" y="4"/>
                  </a:lnTo>
                  <a:lnTo>
                    <a:pt x="7" y="3"/>
                  </a:lnTo>
                  <a:lnTo>
                    <a:pt x="9" y="3"/>
                  </a:lnTo>
                  <a:lnTo>
                    <a:pt x="12" y="3"/>
                  </a:lnTo>
                  <a:lnTo>
                    <a:pt x="15" y="2"/>
                  </a:lnTo>
                  <a:lnTo>
                    <a:pt x="21" y="2"/>
                  </a:lnTo>
                  <a:lnTo>
                    <a:pt x="27" y="1"/>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2" name="AutoShape 36"/>
            <p:cNvSpPr>
              <a:spLocks/>
            </p:cNvSpPr>
            <p:nvPr/>
          </p:nvSpPr>
          <p:spPr bwMode="auto">
            <a:xfrm>
              <a:off x="1394" y="2403"/>
              <a:ext cx="45" cy="45"/>
            </a:xfrm>
            <a:custGeom>
              <a:avLst/>
              <a:gdLst>
                <a:gd name="T0" fmla="*/ 45 w 45"/>
                <a:gd name="T1" fmla="*/ 12 h 45"/>
                <a:gd name="T2" fmla="*/ 42 w 45"/>
                <a:gd name="T3" fmla="*/ 18 h 45"/>
                <a:gd name="T4" fmla="*/ 41 w 45"/>
                <a:gd name="T5" fmla="*/ 23 h 45"/>
                <a:gd name="T6" fmla="*/ 38 w 45"/>
                <a:gd name="T7" fmla="*/ 31 h 45"/>
                <a:gd name="T8" fmla="*/ 33 w 45"/>
                <a:gd name="T9" fmla="*/ 45 h 45"/>
                <a:gd name="T10" fmla="*/ 30 w 45"/>
                <a:gd name="T11" fmla="*/ 44 h 45"/>
                <a:gd name="T12" fmla="*/ 27 w 45"/>
                <a:gd name="T13" fmla="*/ 43 h 45"/>
                <a:gd name="T14" fmla="*/ 25 w 45"/>
                <a:gd name="T15" fmla="*/ 42 h 45"/>
                <a:gd name="T16" fmla="*/ 22 w 45"/>
                <a:gd name="T17" fmla="*/ 41 h 45"/>
                <a:gd name="T18" fmla="*/ 19 w 45"/>
                <a:gd name="T19" fmla="*/ 40 h 45"/>
                <a:gd name="T20" fmla="*/ 15 w 45"/>
                <a:gd name="T21" fmla="*/ 38 h 45"/>
                <a:gd name="T22" fmla="*/ 8 w 45"/>
                <a:gd name="T23" fmla="*/ 36 h 45"/>
                <a:gd name="T24" fmla="*/ 0 w 45"/>
                <a:gd name="T25" fmla="*/ 33 h 45"/>
                <a:gd name="T26" fmla="*/ 2 w 45"/>
                <a:gd name="T27" fmla="*/ 27 h 45"/>
                <a:gd name="T28" fmla="*/ 4 w 45"/>
                <a:gd name="T29" fmla="*/ 22 h 45"/>
                <a:gd name="T30" fmla="*/ 6 w 45"/>
                <a:gd name="T31" fmla="*/ 14 h 45"/>
                <a:gd name="T32" fmla="*/ 11 w 45"/>
                <a:gd name="T33" fmla="*/ 0 h 45"/>
                <a:gd name="T34" fmla="*/ 15 w 45"/>
                <a:gd name="T35" fmla="*/ 1 h 45"/>
                <a:gd name="T36" fmla="*/ 18 w 45"/>
                <a:gd name="T37" fmla="*/ 2 h 45"/>
                <a:gd name="T38" fmla="*/ 21 w 45"/>
                <a:gd name="T39" fmla="*/ 3 h 45"/>
                <a:gd name="T40" fmla="*/ 23 w 45"/>
                <a:gd name="T41" fmla="*/ 3 h 45"/>
                <a:gd name="T42" fmla="*/ 26 w 45"/>
                <a:gd name="T43" fmla="*/ 5 h 45"/>
                <a:gd name="T44" fmla="*/ 31 w 45"/>
                <a:gd name="T45" fmla="*/ 6 h 45"/>
                <a:gd name="T46" fmla="*/ 36 w 45"/>
                <a:gd name="T47" fmla="*/ 8 h 45"/>
                <a:gd name="T48" fmla="*/ 45 w 45"/>
                <a:gd name="T49" fmla="*/ 12 h 4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
                <a:gd name="T76" fmla="*/ 0 h 45"/>
                <a:gd name="T77" fmla="*/ 45 w 45"/>
                <a:gd name="T78" fmla="*/ 45 h 4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 h="45">
                  <a:moveTo>
                    <a:pt x="45" y="12"/>
                  </a:moveTo>
                  <a:lnTo>
                    <a:pt x="42" y="18"/>
                  </a:lnTo>
                  <a:lnTo>
                    <a:pt x="41" y="23"/>
                  </a:lnTo>
                  <a:lnTo>
                    <a:pt x="38" y="31"/>
                  </a:lnTo>
                  <a:lnTo>
                    <a:pt x="33" y="45"/>
                  </a:lnTo>
                  <a:lnTo>
                    <a:pt x="30" y="44"/>
                  </a:lnTo>
                  <a:lnTo>
                    <a:pt x="27" y="43"/>
                  </a:lnTo>
                  <a:lnTo>
                    <a:pt x="25" y="42"/>
                  </a:lnTo>
                  <a:lnTo>
                    <a:pt x="22" y="41"/>
                  </a:lnTo>
                  <a:lnTo>
                    <a:pt x="19" y="40"/>
                  </a:lnTo>
                  <a:lnTo>
                    <a:pt x="15" y="38"/>
                  </a:lnTo>
                  <a:lnTo>
                    <a:pt x="8" y="36"/>
                  </a:lnTo>
                  <a:lnTo>
                    <a:pt x="0" y="33"/>
                  </a:lnTo>
                  <a:lnTo>
                    <a:pt x="2" y="27"/>
                  </a:lnTo>
                  <a:lnTo>
                    <a:pt x="4" y="22"/>
                  </a:lnTo>
                  <a:lnTo>
                    <a:pt x="6" y="14"/>
                  </a:lnTo>
                  <a:lnTo>
                    <a:pt x="11" y="0"/>
                  </a:lnTo>
                  <a:lnTo>
                    <a:pt x="15" y="1"/>
                  </a:lnTo>
                  <a:lnTo>
                    <a:pt x="18" y="2"/>
                  </a:lnTo>
                  <a:lnTo>
                    <a:pt x="21" y="3"/>
                  </a:lnTo>
                  <a:lnTo>
                    <a:pt x="23" y="3"/>
                  </a:lnTo>
                  <a:lnTo>
                    <a:pt x="26" y="5"/>
                  </a:lnTo>
                  <a:lnTo>
                    <a:pt x="31" y="6"/>
                  </a:lnTo>
                  <a:lnTo>
                    <a:pt x="36" y="8"/>
                  </a:lnTo>
                  <a:lnTo>
                    <a:pt x="45" y="12"/>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3" name="AutoShape 37"/>
            <p:cNvSpPr>
              <a:spLocks/>
            </p:cNvSpPr>
            <p:nvPr/>
          </p:nvSpPr>
          <p:spPr bwMode="auto">
            <a:xfrm>
              <a:off x="1442" y="2440"/>
              <a:ext cx="50" cy="49"/>
            </a:xfrm>
            <a:custGeom>
              <a:avLst/>
              <a:gdLst>
                <a:gd name="T0" fmla="*/ 50 w 50"/>
                <a:gd name="T1" fmla="*/ 25 h 49"/>
                <a:gd name="T2" fmla="*/ 47 w 50"/>
                <a:gd name="T3" fmla="*/ 28 h 49"/>
                <a:gd name="T4" fmla="*/ 45 w 50"/>
                <a:gd name="T5" fmla="*/ 30 h 49"/>
                <a:gd name="T6" fmla="*/ 43 w 50"/>
                <a:gd name="T7" fmla="*/ 32 h 49"/>
                <a:gd name="T8" fmla="*/ 41 w 50"/>
                <a:gd name="T9" fmla="*/ 34 h 49"/>
                <a:gd name="T10" fmla="*/ 39 w 50"/>
                <a:gd name="T11" fmla="*/ 36 h 49"/>
                <a:gd name="T12" fmla="*/ 36 w 50"/>
                <a:gd name="T13" fmla="*/ 39 h 49"/>
                <a:gd name="T14" fmla="*/ 31 w 50"/>
                <a:gd name="T15" fmla="*/ 44 h 49"/>
                <a:gd name="T16" fmla="*/ 25 w 50"/>
                <a:gd name="T17" fmla="*/ 49 h 49"/>
                <a:gd name="T18" fmla="*/ 19 w 50"/>
                <a:gd name="T19" fmla="*/ 45 h 49"/>
                <a:gd name="T20" fmla="*/ 16 w 50"/>
                <a:gd name="T21" fmla="*/ 41 h 49"/>
                <a:gd name="T22" fmla="*/ 11 w 50"/>
                <a:gd name="T23" fmla="*/ 35 h 49"/>
                <a:gd name="T24" fmla="*/ 0 w 50"/>
                <a:gd name="T25" fmla="*/ 23 h 49"/>
                <a:gd name="T26" fmla="*/ 3 w 50"/>
                <a:gd name="T27" fmla="*/ 20 h 49"/>
                <a:gd name="T28" fmla="*/ 5 w 50"/>
                <a:gd name="T29" fmla="*/ 18 h 49"/>
                <a:gd name="T30" fmla="*/ 7 w 50"/>
                <a:gd name="T31" fmla="*/ 17 h 49"/>
                <a:gd name="T32" fmla="*/ 9 w 50"/>
                <a:gd name="T33" fmla="*/ 15 h 49"/>
                <a:gd name="T34" fmla="*/ 12 w 50"/>
                <a:gd name="T35" fmla="*/ 13 h 49"/>
                <a:gd name="T36" fmla="*/ 15 w 50"/>
                <a:gd name="T37" fmla="*/ 10 h 49"/>
                <a:gd name="T38" fmla="*/ 19 w 50"/>
                <a:gd name="T39" fmla="*/ 6 h 49"/>
                <a:gd name="T40" fmla="*/ 27 w 50"/>
                <a:gd name="T41" fmla="*/ 0 h 49"/>
                <a:gd name="T42" fmla="*/ 31 w 50"/>
                <a:gd name="T43" fmla="*/ 4 h 49"/>
                <a:gd name="T44" fmla="*/ 34 w 50"/>
                <a:gd name="T45" fmla="*/ 8 h 49"/>
                <a:gd name="T46" fmla="*/ 40 w 50"/>
                <a:gd name="T47" fmla="*/ 14 h 49"/>
                <a:gd name="T48" fmla="*/ 50 w 50"/>
                <a:gd name="T49" fmla="*/ 25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50" y="25"/>
                  </a:moveTo>
                  <a:lnTo>
                    <a:pt x="47" y="28"/>
                  </a:lnTo>
                  <a:lnTo>
                    <a:pt x="45" y="30"/>
                  </a:lnTo>
                  <a:lnTo>
                    <a:pt x="43" y="32"/>
                  </a:lnTo>
                  <a:lnTo>
                    <a:pt x="41" y="34"/>
                  </a:lnTo>
                  <a:lnTo>
                    <a:pt x="39" y="36"/>
                  </a:lnTo>
                  <a:lnTo>
                    <a:pt x="36" y="39"/>
                  </a:lnTo>
                  <a:lnTo>
                    <a:pt x="31" y="44"/>
                  </a:lnTo>
                  <a:lnTo>
                    <a:pt x="25" y="49"/>
                  </a:lnTo>
                  <a:lnTo>
                    <a:pt x="19" y="45"/>
                  </a:lnTo>
                  <a:lnTo>
                    <a:pt x="16" y="41"/>
                  </a:lnTo>
                  <a:lnTo>
                    <a:pt x="11" y="35"/>
                  </a:lnTo>
                  <a:lnTo>
                    <a:pt x="0" y="23"/>
                  </a:lnTo>
                  <a:lnTo>
                    <a:pt x="3" y="20"/>
                  </a:lnTo>
                  <a:lnTo>
                    <a:pt x="5" y="18"/>
                  </a:lnTo>
                  <a:lnTo>
                    <a:pt x="7" y="17"/>
                  </a:lnTo>
                  <a:lnTo>
                    <a:pt x="9" y="15"/>
                  </a:lnTo>
                  <a:lnTo>
                    <a:pt x="12" y="13"/>
                  </a:lnTo>
                  <a:lnTo>
                    <a:pt x="15" y="10"/>
                  </a:lnTo>
                  <a:lnTo>
                    <a:pt x="19" y="6"/>
                  </a:lnTo>
                  <a:lnTo>
                    <a:pt x="27" y="0"/>
                  </a:lnTo>
                  <a:lnTo>
                    <a:pt x="31" y="4"/>
                  </a:lnTo>
                  <a:lnTo>
                    <a:pt x="34" y="8"/>
                  </a:lnTo>
                  <a:lnTo>
                    <a:pt x="40" y="14"/>
                  </a:lnTo>
                  <a:lnTo>
                    <a:pt x="50" y="25"/>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4" name="AutoShape 38"/>
            <p:cNvSpPr>
              <a:spLocks/>
            </p:cNvSpPr>
            <p:nvPr/>
          </p:nvSpPr>
          <p:spPr bwMode="auto">
            <a:xfrm>
              <a:off x="1499" y="2479"/>
              <a:ext cx="43" cy="43"/>
            </a:xfrm>
            <a:custGeom>
              <a:avLst/>
              <a:gdLst>
                <a:gd name="T0" fmla="*/ 43 w 43"/>
                <a:gd name="T1" fmla="*/ 8 h 43"/>
                <a:gd name="T2" fmla="*/ 41 w 43"/>
                <a:gd name="T3" fmla="*/ 14 h 43"/>
                <a:gd name="T4" fmla="*/ 40 w 43"/>
                <a:gd name="T5" fmla="*/ 19 h 43"/>
                <a:gd name="T6" fmla="*/ 38 w 43"/>
                <a:gd name="T7" fmla="*/ 27 h 43"/>
                <a:gd name="T8" fmla="*/ 35 w 43"/>
                <a:gd name="T9" fmla="*/ 43 h 43"/>
                <a:gd name="T10" fmla="*/ 31 w 43"/>
                <a:gd name="T11" fmla="*/ 42 h 43"/>
                <a:gd name="T12" fmla="*/ 28 w 43"/>
                <a:gd name="T13" fmla="*/ 41 h 43"/>
                <a:gd name="T14" fmla="*/ 26 w 43"/>
                <a:gd name="T15" fmla="*/ 41 h 43"/>
                <a:gd name="T16" fmla="*/ 24 w 43"/>
                <a:gd name="T17" fmla="*/ 40 h 43"/>
                <a:gd name="T18" fmla="*/ 19 w 43"/>
                <a:gd name="T19" fmla="*/ 39 h 43"/>
                <a:gd name="T20" fmla="*/ 15 w 43"/>
                <a:gd name="T21" fmla="*/ 38 h 43"/>
                <a:gd name="T22" fmla="*/ 9 w 43"/>
                <a:gd name="T23" fmla="*/ 37 h 43"/>
                <a:gd name="T24" fmla="*/ 0 w 43"/>
                <a:gd name="T25" fmla="*/ 34 h 43"/>
                <a:gd name="T26" fmla="*/ 2 w 43"/>
                <a:gd name="T27" fmla="*/ 27 h 43"/>
                <a:gd name="T28" fmla="*/ 3 w 43"/>
                <a:gd name="T29" fmla="*/ 22 h 43"/>
                <a:gd name="T30" fmla="*/ 5 w 43"/>
                <a:gd name="T31" fmla="*/ 15 h 43"/>
                <a:gd name="T32" fmla="*/ 8 w 43"/>
                <a:gd name="T33" fmla="*/ 0 h 43"/>
                <a:gd name="T34" fmla="*/ 12 w 43"/>
                <a:gd name="T35" fmla="*/ 1 h 43"/>
                <a:gd name="T36" fmla="*/ 14 w 43"/>
                <a:gd name="T37" fmla="*/ 2 h 43"/>
                <a:gd name="T38" fmla="*/ 17 w 43"/>
                <a:gd name="T39" fmla="*/ 2 h 43"/>
                <a:gd name="T40" fmla="*/ 19 w 43"/>
                <a:gd name="T41" fmla="*/ 3 h 43"/>
                <a:gd name="T42" fmla="*/ 23 w 43"/>
                <a:gd name="T43" fmla="*/ 4 h 43"/>
                <a:gd name="T44" fmla="*/ 28 w 43"/>
                <a:gd name="T45" fmla="*/ 5 h 43"/>
                <a:gd name="T46" fmla="*/ 34 w 43"/>
                <a:gd name="T47" fmla="*/ 6 h 43"/>
                <a:gd name="T48" fmla="*/ 43 w 43"/>
                <a:gd name="T49" fmla="*/ 8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3"/>
                <a:gd name="T76" fmla="*/ 0 h 43"/>
                <a:gd name="T77" fmla="*/ 43 w 43"/>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3" h="43">
                  <a:moveTo>
                    <a:pt x="43" y="8"/>
                  </a:moveTo>
                  <a:lnTo>
                    <a:pt x="41" y="14"/>
                  </a:lnTo>
                  <a:lnTo>
                    <a:pt x="40" y="19"/>
                  </a:lnTo>
                  <a:lnTo>
                    <a:pt x="38" y="27"/>
                  </a:lnTo>
                  <a:lnTo>
                    <a:pt x="35" y="43"/>
                  </a:lnTo>
                  <a:lnTo>
                    <a:pt x="31" y="42"/>
                  </a:lnTo>
                  <a:lnTo>
                    <a:pt x="28" y="41"/>
                  </a:lnTo>
                  <a:lnTo>
                    <a:pt x="26" y="41"/>
                  </a:lnTo>
                  <a:lnTo>
                    <a:pt x="24" y="40"/>
                  </a:lnTo>
                  <a:lnTo>
                    <a:pt x="19" y="39"/>
                  </a:lnTo>
                  <a:lnTo>
                    <a:pt x="15" y="38"/>
                  </a:lnTo>
                  <a:lnTo>
                    <a:pt x="9" y="37"/>
                  </a:lnTo>
                  <a:lnTo>
                    <a:pt x="0" y="34"/>
                  </a:lnTo>
                  <a:lnTo>
                    <a:pt x="2" y="27"/>
                  </a:lnTo>
                  <a:lnTo>
                    <a:pt x="3" y="22"/>
                  </a:lnTo>
                  <a:lnTo>
                    <a:pt x="5" y="15"/>
                  </a:lnTo>
                  <a:lnTo>
                    <a:pt x="8" y="0"/>
                  </a:lnTo>
                  <a:lnTo>
                    <a:pt x="12" y="1"/>
                  </a:lnTo>
                  <a:lnTo>
                    <a:pt x="14" y="2"/>
                  </a:lnTo>
                  <a:lnTo>
                    <a:pt x="17" y="2"/>
                  </a:lnTo>
                  <a:lnTo>
                    <a:pt x="19" y="3"/>
                  </a:lnTo>
                  <a:lnTo>
                    <a:pt x="23" y="4"/>
                  </a:lnTo>
                  <a:lnTo>
                    <a:pt x="28" y="5"/>
                  </a:lnTo>
                  <a:lnTo>
                    <a:pt x="34" y="6"/>
                  </a:lnTo>
                  <a:lnTo>
                    <a:pt x="43" y="8"/>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5" name="AutoShape 39"/>
            <p:cNvSpPr>
              <a:spLocks/>
            </p:cNvSpPr>
            <p:nvPr/>
          </p:nvSpPr>
          <p:spPr bwMode="auto">
            <a:xfrm>
              <a:off x="1564" y="2481"/>
              <a:ext cx="42" cy="42"/>
            </a:xfrm>
            <a:custGeom>
              <a:avLst/>
              <a:gdLst>
                <a:gd name="T0" fmla="*/ 35 w 42"/>
                <a:gd name="T1" fmla="*/ 0 h 42"/>
                <a:gd name="T2" fmla="*/ 36 w 42"/>
                <a:gd name="T3" fmla="*/ 6 h 42"/>
                <a:gd name="T4" fmla="*/ 37 w 42"/>
                <a:gd name="T5" fmla="*/ 11 h 42"/>
                <a:gd name="T6" fmla="*/ 39 w 42"/>
                <a:gd name="T7" fmla="*/ 19 h 42"/>
                <a:gd name="T8" fmla="*/ 42 w 42"/>
                <a:gd name="T9" fmla="*/ 35 h 42"/>
                <a:gd name="T10" fmla="*/ 39 w 42"/>
                <a:gd name="T11" fmla="*/ 35 h 42"/>
                <a:gd name="T12" fmla="*/ 36 w 42"/>
                <a:gd name="T13" fmla="*/ 36 h 42"/>
                <a:gd name="T14" fmla="*/ 33 w 42"/>
                <a:gd name="T15" fmla="*/ 36 h 42"/>
                <a:gd name="T16" fmla="*/ 31 w 42"/>
                <a:gd name="T17" fmla="*/ 37 h 42"/>
                <a:gd name="T18" fmla="*/ 28 w 42"/>
                <a:gd name="T19" fmla="*/ 37 h 42"/>
                <a:gd name="T20" fmla="*/ 23 w 42"/>
                <a:gd name="T21" fmla="*/ 38 h 42"/>
                <a:gd name="T22" fmla="*/ 17 w 42"/>
                <a:gd name="T23" fmla="*/ 40 h 42"/>
                <a:gd name="T24" fmla="*/ 8 w 42"/>
                <a:gd name="T25" fmla="*/ 42 h 42"/>
                <a:gd name="T26" fmla="*/ 6 w 42"/>
                <a:gd name="T27" fmla="*/ 35 h 42"/>
                <a:gd name="T28" fmla="*/ 5 w 42"/>
                <a:gd name="T29" fmla="*/ 29 h 42"/>
                <a:gd name="T30" fmla="*/ 3 w 42"/>
                <a:gd name="T31" fmla="*/ 22 h 42"/>
                <a:gd name="T32" fmla="*/ 0 w 42"/>
                <a:gd name="T33" fmla="*/ 7 h 42"/>
                <a:gd name="T34" fmla="*/ 4 w 42"/>
                <a:gd name="T35" fmla="*/ 6 h 42"/>
                <a:gd name="T36" fmla="*/ 6 w 42"/>
                <a:gd name="T37" fmla="*/ 5 h 42"/>
                <a:gd name="T38" fmla="*/ 9 w 42"/>
                <a:gd name="T39" fmla="*/ 5 h 42"/>
                <a:gd name="T40" fmla="*/ 11 w 42"/>
                <a:gd name="T41" fmla="*/ 5 h 42"/>
                <a:gd name="T42" fmla="*/ 16 w 42"/>
                <a:gd name="T43" fmla="*/ 4 h 42"/>
                <a:gd name="T44" fmla="*/ 20 w 42"/>
                <a:gd name="T45" fmla="*/ 3 h 42"/>
                <a:gd name="T46" fmla="*/ 26 w 42"/>
                <a:gd name="T47" fmla="*/ 2 h 42"/>
                <a:gd name="T48" fmla="*/ 35 w 42"/>
                <a:gd name="T49" fmla="*/ 0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
                <a:gd name="T76" fmla="*/ 0 h 42"/>
                <a:gd name="T77" fmla="*/ 42 w 42"/>
                <a:gd name="T78" fmla="*/ 42 h 4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 h="42">
                  <a:moveTo>
                    <a:pt x="35" y="0"/>
                  </a:moveTo>
                  <a:lnTo>
                    <a:pt x="36" y="6"/>
                  </a:lnTo>
                  <a:lnTo>
                    <a:pt x="37" y="11"/>
                  </a:lnTo>
                  <a:lnTo>
                    <a:pt x="39" y="19"/>
                  </a:lnTo>
                  <a:lnTo>
                    <a:pt x="42" y="35"/>
                  </a:lnTo>
                  <a:lnTo>
                    <a:pt x="39" y="35"/>
                  </a:lnTo>
                  <a:lnTo>
                    <a:pt x="36" y="36"/>
                  </a:lnTo>
                  <a:lnTo>
                    <a:pt x="33" y="36"/>
                  </a:lnTo>
                  <a:lnTo>
                    <a:pt x="31" y="37"/>
                  </a:lnTo>
                  <a:lnTo>
                    <a:pt x="28" y="37"/>
                  </a:lnTo>
                  <a:lnTo>
                    <a:pt x="23" y="38"/>
                  </a:lnTo>
                  <a:lnTo>
                    <a:pt x="17" y="40"/>
                  </a:lnTo>
                  <a:lnTo>
                    <a:pt x="8" y="42"/>
                  </a:lnTo>
                  <a:lnTo>
                    <a:pt x="6" y="35"/>
                  </a:lnTo>
                  <a:lnTo>
                    <a:pt x="5" y="29"/>
                  </a:lnTo>
                  <a:lnTo>
                    <a:pt x="3" y="22"/>
                  </a:lnTo>
                  <a:lnTo>
                    <a:pt x="0" y="7"/>
                  </a:lnTo>
                  <a:lnTo>
                    <a:pt x="4" y="6"/>
                  </a:lnTo>
                  <a:lnTo>
                    <a:pt x="6" y="5"/>
                  </a:lnTo>
                  <a:lnTo>
                    <a:pt x="9" y="5"/>
                  </a:lnTo>
                  <a:lnTo>
                    <a:pt x="11" y="5"/>
                  </a:lnTo>
                  <a:lnTo>
                    <a:pt x="16" y="4"/>
                  </a:lnTo>
                  <a:lnTo>
                    <a:pt x="20" y="3"/>
                  </a:lnTo>
                  <a:lnTo>
                    <a:pt x="26" y="2"/>
                  </a:lnTo>
                  <a:lnTo>
                    <a:pt x="3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6" name="AutoShape 40"/>
            <p:cNvSpPr>
              <a:spLocks/>
            </p:cNvSpPr>
            <p:nvPr/>
          </p:nvSpPr>
          <p:spPr bwMode="auto">
            <a:xfrm>
              <a:off x="1617" y="2446"/>
              <a:ext cx="50" cy="49"/>
            </a:xfrm>
            <a:custGeom>
              <a:avLst/>
              <a:gdLst>
                <a:gd name="T0" fmla="*/ 25 w 50"/>
                <a:gd name="T1" fmla="*/ 0 h 49"/>
                <a:gd name="T2" fmla="*/ 28 w 50"/>
                <a:gd name="T3" fmla="*/ 2 h 49"/>
                <a:gd name="T4" fmla="*/ 30 w 50"/>
                <a:gd name="T5" fmla="*/ 4 h 49"/>
                <a:gd name="T6" fmla="*/ 32 w 50"/>
                <a:gd name="T7" fmla="*/ 5 h 49"/>
                <a:gd name="T8" fmla="*/ 33 w 50"/>
                <a:gd name="T9" fmla="*/ 7 h 49"/>
                <a:gd name="T10" fmla="*/ 36 w 50"/>
                <a:gd name="T11" fmla="*/ 10 h 49"/>
                <a:gd name="T12" fmla="*/ 39 w 50"/>
                <a:gd name="T13" fmla="*/ 12 h 49"/>
                <a:gd name="T14" fmla="*/ 44 w 50"/>
                <a:gd name="T15" fmla="*/ 17 h 49"/>
                <a:gd name="T16" fmla="*/ 50 w 50"/>
                <a:gd name="T17" fmla="*/ 24 h 49"/>
                <a:gd name="T18" fmla="*/ 46 w 50"/>
                <a:gd name="T19" fmla="*/ 29 h 49"/>
                <a:gd name="T20" fmla="*/ 42 w 50"/>
                <a:gd name="T21" fmla="*/ 32 h 49"/>
                <a:gd name="T22" fmla="*/ 36 w 50"/>
                <a:gd name="T23" fmla="*/ 38 h 49"/>
                <a:gd name="T24" fmla="*/ 26 w 50"/>
                <a:gd name="T25" fmla="*/ 49 h 49"/>
                <a:gd name="T26" fmla="*/ 23 w 50"/>
                <a:gd name="T27" fmla="*/ 46 h 49"/>
                <a:gd name="T28" fmla="*/ 21 w 50"/>
                <a:gd name="T29" fmla="*/ 44 h 49"/>
                <a:gd name="T30" fmla="*/ 19 w 50"/>
                <a:gd name="T31" fmla="*/ 42 h 49"/>
                <a:gd name="T32" fmla="*/ 18 w 50"/>
                <a:gd name="T33" fmla="*/ 41 h 49"/>
                <a:gd name="T34" fmla="*/ 14 w 50"/>
                <a:gd name="T35" fmla="*/ 38 h 49"/>
                <a:gd name="T36" fmla="*/ 11 w 50"/>
                <a:gd name="T37" fmla="*/ 35 h 49"/>
                <a:gd name="T38" fmla="*/ 6 w 50"/>
                <a:gd name="T39" fmla="*/ 31 h 49"/>
                <a:gd name="T40" fmla="*/ 0 w 50"/>
                <a:gd name="T41" fmla="*/ 25 h 49"/>
                <a:gd name="T42" fmla="*/ 5 w 50"/>
                <a:gd name="T43" fmla="*/ 19 h 49"/>
                <a:gd name="T44" fmla="*/ 8 w 50"/>
                <a:gd name="T45" fmla="*/ 15 h 49"/>
                <a:gd name="T46" fmla="*/ 13 w 50"/>
                <a:gd name="T47" fmla="*/ 10 h 49"/>
                <a:gd name="T48" fmla="*/ 25 w 50"/>
                <a:gd name="T49" fmla="*/ 0 h 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0"/>
                <a:gd name="T76" fmla="*/ 0 h 49"/>
                <a:gd name="T77" fmla="*/ 50 w 50"/>
                <a:gd name="T78" fmla="*/ 49 h 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0" h="49">
                  <a:moveTo>
                    <a:pt x="25" y="0"/>
                  </a:moveTo>
                  <a:lnTo>
                    <a:pt x="28" y="2"/>
                  </a:lnTo>
                  <a:lnTo>
                    <a:pt x="30" y="4"/>
                  </a:lnTo>
                  <a:lnTo>
                    <a:pt x="32" y="5"/>
                  </a:lnTo>
                  <a:lnTo>
                    <a:pt x="33" y="7"/>
                  </a:lnTo>
                  <a:lnTo>
                    <a:pt x="36" y="10"/>
                  </a:lnTo>
                  <a:lnTo>
                    <a:pt x="39" y="12"/>
                  </a:lnTo>
                  <a:lnTo>
                    <a:pt x="44" y="17"/>
                  </a:lnTo>
                  <a:lnTo>
                    <a:pt x="50" y="24"/>
                  </a:lnTo>
                  <a:lnTo>
                    <a:pt x="46" y="29"/>
                  </a:lnTo>
                  <a:lnTo>
                    <a:pt x="42" y="32"/>
                  </a:lnTo>
                  <a:lnTo>
                    <a:pt x="36" y="38"/>
                  </a:lnTo>
                  <a:lnTo>
                    <a:pt x="26" y="49"/>
                  </a:lnTo>
                  <a:lnTo>
                    <a:pt x="23" y="46"/>
                  </a:lnTo>
                  <a:lnTo>
                    <a:pt x="21" y="44"/>
                  </a:lnTo>
                  <a:lnTo>
                    <a:pt x="19" y="42"/>
                  </a:lnTo>
                  <a:lnTo>
                    <a:pt x="18" y="41"/>
                  </a:lnTo>
                  <a:lnTo>
                    <a:pt x="14" y="38"/>
                  </a:lnTo>
                  <a:lnTo>
                    <a:pt x="11" y="35"/>
                  </a:lnTo>
                  <a:lnTo>
                    <a:pt x="6" y="31"/>
                  </a:lnTo>
                  <a:lnTo>
                    <a:pt x="0" y="25"/>
                  </a:lnTo>
                  <a:lnTo>
                    <a:pt x="5" y="19"/>
                  </a:lnTo>
                  <a:lnTo>
                    <a:pt x="8" y="15"/>
                  </a:lnTo>
                  <a:lnTo>
                    <a:pt x="13" y="10"/>
                  </a:lnTo>
                  <a:lnTo>
                    <a:pt x="25"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7" name="AutoShape 41"/>
            <p:cNvSpPr>
              <a:spLocks/>
            </p:cNvSpPr>
            <p:nvPr/>
          </p:nvSpPr>
          <p:spPr bwMode="auto">
            <a:xfrm>
              <a:off x="1670" y="2406"/>
              <a:ext cx="47" cy="47"/>
            </a:xfrm>
            <a:custGeom>
              <a:avLst/>
              <a:gdLst>
                <a:gd name="T0" fmla="*/ 32 w 47"/>
                <a:gd name="T1" fmla="*/ 0 h 47"/>
                <a:gd name="T2" fmla="*/ 35 w 47"/>
                <a:gd name="T3" fmla="*/ 6 h 47"/>
                <a:gd name="T4" fmla="*/ 37 w 47"/>
                <a:gd name="T5" fmla="*/ 11 h 47"/>
                <a:gd name="T6" fmla="*/ 41 w 47"/>
                <a:gd name="T7" fmla="*/ 19 h 47"/>
                <a:gd name="T8" fmla="*/ 47 w 47"/>
                <a:gd name="T9" fmla="*/ 33 h 47"/>
                <a:gd name="T10" fmla="*/ 44 w 47"/>
                <a:gd name="T11" fmla="*/ 34 h 47"/>
                <a:gd name="T12" fmla="*/ 41 w 47"/>
                <a:gd name="T13" fmla="*/ 35 h 47"/>
                <a:gd name="T14" fmla="*/ 39 w 47"/>
                <a:gd name="T15" fmla="*/ 36 h 47"/>
                <a:gd name="T16" fmla="*/ 37 w 47"/>
                <a:gd name="T17" fmla="*/ 37 h 47"/>
                <a:gd name="T18" fmla="*/ 34 w 47"/>
                <a:gd name="T19" fmla="*/ 39 h 47"/>
                <a:gd name="T20" fmla="*/ 29 w 47"/>
                <a:gd name="T21" fmla="*/ 41 h 47"/>
                <a:gd name="T22" fmla="*/ 24 w 47"/>
                <a:gd name="T23" fmla="*/ 43 h 47"/>
                <a:gd name="T24" fmla="*/ 15 w 47"/>
                <a:gd name="T25" fmla="*/ 47 h 47"/>
                <a:gd name="T26" fmla="*/ 12 w 47"/>
                <a:gd name="T27" fmla="*/ 41 h 47"/>
                <a:gd name="T28" fmla="*/ 10 w 47"/>
                <a:gd name="T29" fmla="*/ 37 h 47"/>
                <a:gd name="T30" fmla="*/ 6 w 47"/>
                <a:gd name="T31" fmla="*/ 29 h 47"/>
                <a:gd name="T32" fmla="*/ 0 w 47"/>
                <a:gd name="T33" fmla="*/ 15 h 47"/>
                <a:gd name="T34" fmla="*/ 3 w 47"/>
                <a:gd name="T35" fmla="*/ 13 h 47"/>
                <a:gd name="T36" fmla="*/ 6 w 47"/>
                <a:gd name="T37" fmla="*/ 12 h 47"/>
                <a:gd name="T38" fmla="*/ 8 w 47"/>
                <a:gd name="T39" fmla="*/ 11 h 47"/>
                <a:gd name="T40" fmla="*/ 10 w 47"/>
                <a:gd name="T41" fmla="*/ 10 h 47"/>
                <a:gd name="T42" fmla="*/ 13 w 47"/>
                <a:gd name="T43" fmla="*/ 9 h 47"/>
                <a:gd name="T44" fmla="*/ 17 w 47"/>
                <a:gd name="T45" fmla="*/ 7 h 47"/>
                <a:gd name="T46" fmla="*/ 24 w 47"/>
                <a:gd name="T47" fmla="*/ 4 h 47"/>
                <a:gd name="T48" fmla="*/ 32 w 47"/>
                <a:gd name="T49" fmla="*/ 0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7"/>
                <a:gd name="T76" fmla="*/ 0 h 47"/>
                <a:gd name="T77" fmla="*/ 47 w 47"/>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7" h="47">
                  <a:moveTo>
                    <a:pt x="32" y="0"/>
                  </a:moveTo>
                  <a:lnTo>
                    <a:pt x="35" y="6"/>
                  </a:lnTo>
                  <a:lnTo>
                    <a:pt x="37" y="11"/>
                  </a:lnTo>
                  <a:lnTo>
                    <a:pt x="41" y="19"/>
                  </a:lnTo>
                  <a:lnTo>
                    <a:pt x="47" y="33"/>
                  </a:lnTo>
                  <a:lnTo>
                    <a:pt x="44" y="34"/>
                  </a:lnTo>
                  <a:lnTo>
                    <a:pt x="41" y="35"/>
                  </a:lnTo>
                  <a:lnTo>
                    <a:pt x="39" y="36"/>
                  </a:lnTo>
                  <a:lnTo>
                    <a:pt x="37" y="37"/>
                  </a:lnTo>
                  <a:lnTo>
                    <a:pt x="34" y="39"/>
                  </a:lnTo>
                  <a:lnTo>
                    <a:pt x="29" y="41"/>
                  </a:lnTo>
                  <a:lnTo>
                    <a:pt x="24" y="43"/>
                  </a:lnTo>
                  <a:lnTo>
                    <a:pt x="15" y="47"/>
                  </a:lnTo>
                  <a:lnTo>
                    <a:pt x="12" y="41"/>
                  </a:lnTo>
                  <a:lnTo>
                    <a:pt x="10" y="37"/>
                  </a:lnTo>
                  <a:lnTo>
                    <a:pt x="6" y="29"/>
                  </a:lnTo>
                  <a:lnTo>
                    <a:pt x="0" y="15"/>
                  </a:lnTo>
                  <a:lnTo>
                    <a:pt x="3" y="13"/>
                  </a:lnTo>
                  <a:lnTo>
                    <a:pt x="6" y="12"/>
                  </a:lnTo>
                  <a:lnTo>
                    <a:pt x="8" y="11"/>
                  </a:lnTo>
                  <a:lnTo>
                    <a:pt x="10" y="10"/>
                  </a:lnTo>
                  <a:lnTo>
                    <a:pt x="13" y="9"/>
                  </a:lnTo>
                  <a:lnTo>
                    <a:pt x="17" y="7"/>
                  </a:lnTo>
                  <a:lnTo>
                    <a:pt x="24" y="4"/>
                  </a:lnTo>
                  <a:lnTo>
                    <a:pt x="32"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34858" name="AutoShape 42"/>
            <p:cNvSpPr>
              <a:spLocks/>
            </p:cNvSpPr>
            <p:nvPr/>
          </p:nvSpPr>
          <p:spPr bwMode="auto">
            <a:xfrm>
              <a:off x="1739" y="2402"/>
              <a:ext cx="37" cy="36"/>
            </a:xfrm>
            <a:custGeom>
              <a:avLst/>
              <a:gdLst>
                <a:gd name="T0" fmla="*/ 36 w 37"/>
                <a:gd name="T1" fmla="*/ 0 h 36"/>
                <a:gd name="T2" fmla="*/ 36 w 37"/>
                <a:gd name="T3" fmla="*/ 11 h 36"/>
                <a:gd name="T4" fmla="*/ 37 w 37"/>
                <a:gd name="T5" fmla="*/ 35 h 36"/>
                <a:gd name="T6" fmla="*/ 33 w 37"/>
                <a:gd name="T7" fmla="*/ 35 h 36"/>
                <a:gd name="T8" fmla="*/ 31 w 37"/>
                <a:gd name="T9" fmla="*/ 35 h 36"/>
                <a:gd name="T10" fmla="*/ 28 w 37"/>
                <a:gd name="T11" fmla="*/ 35 h 36"/>
                <a:gd name="T12" fmla="*/ 25 w 37"/>
                <a:gd name="T13" fmla="*/ 35 h 36"/>
                <a:gd name="T14" fmla="*/ 22 w 37"/>
                <a:gd name="T15" fmla="*/ 35 h 36"/>
                <a:gd name="T16" fmla="*/ 17 w 37"/>
                <a:gd name="T17" fmla="*/ 35 h 36"/>
                <a:gd name="T18" fmla="*/ 11 w 37"/>
                <a:gd name="T19" fmla="*/ 35 h 36"/>
                <a:gd name="T20" fmla="*/ 1 w 37"/>
                <a:gd name="T21" fmla="*/ 36 h 36"/>
                <a:gd name="T22" fmla="*/ 1 w 37"/>
                <a:gd name="T23" fmla="*/ 24 h 36"/>
                <a:gd name="T24" fmla="*/ 0 w 37"/>
                <a:gd name="T25" fmla="*/ 0 h 36"/>
                <a:gd name="T26" fmla="*/ 4 w 37"/>
                <a:gd name="T27" fmla="*/ 0 h 36"/>
                <a:gd name="T28" fmla="*/ 7 w 37"/>
                <a:gd name="T29" fmla="*/ 0 h 36"/>
                <a:gd name="T30" fmla="*/ 10 w 37"/>
                <a:gd name="T31" fmla="*/ 0 h 36"/>
                <a:gd name="T32" fmla="*/ 13 w 37"/>
                <a:gd name="T33" fmla="*/ 0 h 36"/>
                <a:gd name="T34" fmla="*/ 16 w 37"/>
                <a:gd name="T35" fmla="*/ 0 h 36"/>
                <a:gd name="T36" fmla="*/ 21 w 37"/>
                <a:gd name="T37" fmla="*/ 0 h 36"/>
                <a:gd name="T38" fmla="*/ 27 w 37"/>
                <a:gd name="T39" fmla="*/ 0 h 36"/>
                <a:gd name="T40" fmla="*/ 36 w 37"/>
                <a:gd name="T41" fmla="*/ 0 h 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7"/>
                <a:gd name="T64" fmla="*/ 0 h 36"/>
                <a:gd name="T65" fmla="*/ 37 w 37"/>
                <a:gd name="T66" fmla="*/ 36 h 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7" h="36">
                  <a:moveTo>
                    <a:pt x="36" y="0"/>
                  </a:moveTo>
                  <a:lnTo>
                    <a:pt x="36" y="11"/>
                  </a:lnTo>
                  <a:lnTo>
                    <a:pt x="37" y="35"/>
                  </a:lnTo>
                  <a:lnTo>
                    <a:pt x="33" y="35"/>
                  </a:lnTo>
                  <a:lnTo>
                    <a:pt x="31" y="35"/>
                  </a:lnTo>
                  <a:lnTo>
                    <a:pt x="28" y="35"/>
                  </a:lnTo>
                  <a:lnTo>
                    <a:pt x="25" y="35"/>
                  </a:lnTo>
                  <a:lnTo>
                    <a:pt x="22" y="35"/>
                  </a:lnTo>
                  <a:lnTo>
                    <a:pt x="17" y="35"/>
                  </a:lnTo>
                  <a:lnTo>
                    <a:pt x="11" y="35"/>
                  </a:lnTo>
                  <a:lnTo>
                    <a:pt x="1" y="36"/>
                  </a:lnTo>
                  <a:lnTo>
                    <a:pt x="1" y="24"/>
                  </a:lnTo>
                  <a:lnTo>
                    <a:pt x="0" y="0"/>
                  </a:lnTo>
                  <a:lnTo>
                    <a:pt x="4" y="0"/>
                  </a:lnTo>
                  <a:lnTo>
                    <a:pt x="7" y="0"/>
                  </a:lnTo>
                  <a:lnTo>
                    <a:pt x="10" y="0"/>
                  </a:lnTo>
                  <a:lnTo>
                    <a:pt x="13" y="0"/>
                  </a:lnTo>
                  <a:lnTo>
                    <a:pt x="16" y="0"/>
                  </a:lnTo>
                  <a:lnTo>
                    <a:pt x="21" y="0"/>
                  </a:lnTo>
                  <a:lnTo>
                    <a:pt x="27" y="0"/>
                  </a:lnTo>
                  <a:lnTo>
                    <a:pt x="36" y="0"/>
                  </a:lnTo>
                  <a:close/>
                </a:path>
              </a:pathLst>
            </a:custGeom>
            <a:solidFill>
              <a:srgbClr val="0000FF"/>
            </a:solidFill>
            <a:ln w="0">
              <a:solidFill>
                <a:srgbClr val="01018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29738" name="Text Box 6"/>
          <p:cNvSpPr txBox="1">
            <a:spLocks noChangeArrowheads="1"/>
          </p:cNvSpPr>
          <p:nvPr/>
        </p:nvSpPr>
        <p:spPr bwMode="auto">
          <a:xfrm>
            <a:off x="4310063"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tx2"/>
                </a:solidFill>
                <a:latin typeface="Verdana"/>
              </a:rPr>
              <a:t>Bla</a:t>
            </a:r>
          </a:p>
        </p:txBody>
      </p:sp>
      <p:sp>
        <p:nvSpPr>
          <p:cNvPr id="29739" name="Text Box 7"/>
          <p:cNvSpPr txBox="1">
            <a:spLocks noChangeArrowheads="1"/>
          </p:cNvSpPr>
          <p:nvPr/>
        </p:nvSpPr>
        <p:spPr bwMode="auto">
          <a:xfrm>
            <a:off x="4575175" y="2925763"/>
            <a:ext cx="454025"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0" name="Text Box 8"/>
          <p:cNvSpPr txBox="1">
            <a:spLocks noChangeArrowheads="1"/>
          </p:cNvSpPr>
          <p:nvPr/>
        </p:nvSpPr>
        <p:spPr bwMode="auto">
          <a:xfrm>
            <a:off x="4614863" y="3230563"/>
            <a:ext cx="547687" cy="274637"/>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rgbClr val="A50021"/>
                </a:solidFill>
                <a:latin typeface="Verdana"/>
              </a:rPr>
              <a:t>Bla?</a:t>
            </a:r>
          </a:p>
        </p:txBody>
      </p:sp>
      <p:sp>
        <p:nvSpPr>
          <p:cNvPr id="29741" name="Text Box 9"/>
          <p:cNvSpPr txBox="1">
            <a:spLocks noChangeArrowheads="1"/>
          </p:cNvSpPr>
          <p:nvPr/>
        </p:nvSpPr>
        <p:spPr bwMode="auto">
          <a:xfrm>
            <a:off x="4995863" y="2971800"/>
            <a:ext cx="515937"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solidFill>
                  <a:schemeClr val="hlink"/>
                </a:solidFill>
                <a:latin typeface="Verdana"/>
              </a:rPr>
              <a:t>Bla!</a:t>
            </a:r>
          </a:p>
        </p:txBody>
      </p:sp>
      <p:sp>
        <p:nvSpPr>
          <p:cNvPr id="29742" name="Text Box 10"/>
          <p:cNvSpPr txBox="1">
            <a:spLocks noChangeArrowheads="1"/>
          </p:cNvSpPr>
          <p:nvPr/>
        </p:nvSpPr>
        <p:spPr bwMode="auto">
          <a:xfrm>
            <a:off x="4916488" y="2667000"/>
            <a:ext cx="454025" cy="274638"/>
          </a:xfrm>
          <a:prstGeom prst="rect">
            <a:avLst/>
          </a:prstGeom>
          <a:noFill/>
          <a:ln w="9525">
            <a:noFill/>
            <a:miter lim="800000"/>
            <a:headEnd/>
            <a:tailEnd/>
          </a:ln>
        </p:spPr>
        <p:txBody>
          <a:bodyPr wrap="none">
            <a:spAutoFit/>
          </a:bodyPr>
          <a:lstStyle/>
          <a:p>
            <a:pPr fontAlgn="base">
              <a:spcBef>
                <a:spcPct val="0"/>
              </a:spcBef>
              <a:spcAft>
                <a:spcPct val="0"/>
              </a:spcAft>
            </a:pPr>
            <a:r>
              <a:rPr kumimoji="1" lang="es-MX" sz="1200" b="1">
                <a:latin typeface="Verdana"/>
              </a:rPr>
              <a:t>Bla</a:t>
            </a:r>
          </a:p>
        </p:txBody>
      </p:sp>
      <p:sp>
        <p:nvSpPr>
          <p:cNvPr id="29745" name="Text Box 11"/>
          <p:cNvSpPr txBox="1">
            <a:spLocks noChangeArrowheads="1"/>
          </p:cNvSpPr>
          <p:nvPr/>
        </p:nvSpPr>
        <p:spPr bwMode="auto">
          <a:xfrm>
            <a:off x="1143000" y="5035550"/>
            <a:ext cx="2073275" cy="649288"/>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Micrófono u otro dispositivo de entrada acústica</a:t>
            </a:r>
          </a:p>
        </p:txBody>
      </p:sp>
      <p:pic>
        <p:nvPicPr>
          <p:cNvPr id="29746" name="Picture 50" descr="SYSSG089"/>
          <p:cNvPicPr>
            <a:picLocks noChangeAspect="1" noChangeArrowheads="1"/>
          </p:cNvPicPr>
          <p:nvPr/>
        </p:nvPicPr>
        <p:blipFill>
          <a:blip r:embed="rId5"/>
          <a:srcRect/>
          <a:stretch>
            <a:fillRect/>
          </a:stretch>
        </p:blipFill>
        <p:spPr bwMode="auto">
          <a:xfrm>
            <a:off x="3429000" y="5181600"/>
            <a:ext cx="503238" cy="506413"/>
          </a:xfrm>
          <a:prstGeom prst="rect">
            <a:avLst/>
          </a:prstGeom>
          <a:noFill/>
        </p:spPr>
      </p:pic>
      <p:sp>
        <p:nvSpPr>
          <p:cNvPr id="29747" name="Text Box 13"/>
          <p:cNvSpPr txBox="1">
            <a:spLocks noChangeArrowheads="1"/>
          </p:cNvSpPr>
          <p:nvPr/>
        </p:nvSpPr>
        <p:spPr bwMode="auto">
          <a:xfrm>
            <a:off x="4191000" y="4800600"/>
            <a:ext cx="1905000" cy="119697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Tarjeta de sonido, que convierte la señal eléctrica en señal digitalizada, que el ordenador puede procesar</a:t>
            </a:r>
          </a:p>
        </p:txBody>
      </p:sp>
      <p:pic>
        <p:nvPicPr>
          <p:cNvPr id="29748" name="Picture 52" descr="ARRWC211"/>
          <p:cNvPicPr>
            <a:picLocks noChangeAspect="1" noChangeArrowheads="1"/>
          </p:cNvPicPr>
          <p:nvPr/>
        </p:nvPicPr>
        <p:blipFill>
          <a:blip r:embed="rId6"/>
          <a:srcRect/>
          <a:stretch>
            <a:fillRect/>
          </a:stretch>
        </p:blipFill>
        <p:spPr bwMode="auto">
          <a:xfrm>
            <a:off x="6334125" y="5257800"/>
            <a:ext cx="600075" cy="247650"/>
          </a:xfrm>
          <a:prstGeom prst="rect">
            <a:avLst/>
          </a:prstGeom>
          <a:noFill/>
        </p:spPr>
      </p:pic>
      <p:sp>
        <p:nvSpPr>
          <p:cNvPr id="29749" name="Text Box 15"/>
          <p:cNvSpPr txBox="1">
            <a:spLocks noChangeArrowheads="1"/>
          </p:cNvSpPr>
          <p:nvPr/>
        </p:nvSpPr>
        <p:spPr bwMode="auto">
          <a:xfrm>
            <a:off x="7164388" y="5105400"/>
            <a:ext cx="1293812" cy="466725"/>
          </a:xfrm>
          <a:prstGeom prst="rect">
            <a:avLst/>
          </a:prstGeom>
          <a:solidFill>
            <a:srgbClr val="FFFFFF"/>
          </a:solidFill>
          <a:ln w="9525">
            <a:solidFill>
              <a:schemeClr val="tx1"/>
            </a:solidFill>
            <a:miter lim="800000"/>
            <a:headEnd/>
            <a:tailEnd/>
          </a:ln>
        </p:spPr>
        <p:txBody>
          <a:bodyPr>
            <a:spAutoFit/>
          </a:bodyPr>
          <a:lstStyle/>
          <a:p>
            <a:pPr algn="ctr" fontAlgn="base">
              <a:spcBef>
                <a:spcPct val="0"/>
              </a:spcBef>
              <a:spcAft>
                <a:spcPct val="0"/>
              </a:spcAft>
            </a:pPr>
            <a:r>
              <a:rPr kumimoji="1" lang="es-MX" sz="1200" b="1">
                <a:latin typeface="Verdana"/>
              </a:rPr>
              <a:t>Grabación digitalizada</a:t>
            </a:r>
          </a:p>
        </p:txBody>
      </p:sp>
      <p:pic>
        <p:nvPicPr>
          <p:cNvPr id="29750" name="Picture 54" descr="CCM00326"/>
          <p:cNvPicPr>
            <a:picLocks noChangeAspect="1" noChangeArrowheads="1"/>
          </p:cNvPicPr>
          <p:nvPr/>
        </p:nvPicPr>
        <p:blipFill>
          <a:blip r:embed="rId7"/>
          <a:srcRect/>
          <a:stretch>
            <a:fillRect/>
          </a:stretch>
        </p:blipFill>
        <p:spPr bwMode="auto">
          <a:xfrm>
            <a:off x="4267200" y="3124200"/>
            <a:ext cx="355600" cy="293688"/>
          </a:xfrm>
          <a:prstGeom prst="rect">
            <a:avLst/>
          </a:prstGeom>
          <a:noFill/>
        </p:spPr>
      </p:pic>
      <p:pic>
        <p:nvPicPr>
          <p:cNvPr id="29751" name="Picture 55" descr="CCM00327"/>
          <p:cNvPicPr>
            <a:picLocks noChangeAspect="1" noChangeArrowheads="1"/>
          </p:cNvPicPr>
          <p:nvPr/>
        </p:nvPicPr>
        <p:blipFill>
          <a:blip r:embed="rId8"/>
          <a:srcRect/>
          <a:stretch>
            <a:fillRect/>
          </a:stretch>
        </p:blipFill>
        <p:spPr bwMode="auto">
          <a:xfrm>
            <a:off x="4724400" y="2667000"/>
            <a:ext cx="304800" cy="304800"/>
          </a:xfrm>
          <a:prstGeom prst="rect">
            <a:avLst/>
          </a:prstGeom>
          <a:noFill/>
        </p:spPr>
      </p:pic>
      <p:pic>
        <p:nvPicPr>
          <p:cNvPr id="29752" name="Picture 56" descr="AD002255"/>
          <p:cNvPicPr>
            <a:picLocks noChangeAspect="1" noChangeArrowheads="1"/>
          </p:cNvPicPr>
          <p:nvPr/>
        </p:nvPicPr>
        <p:blipFill>
          <a:blip r:embed="rId9"/>
          <a:srcRect/>
          <a:stretch>
            <a:fillRect/>
          </a:stretch>
        </p:blipFill>
        <p:spPr bwMode="auto">
          <a:xfrm>
            <a:off x="5257800" y="3200400"/>
            <a:ext cx="266700" cy="300038"/>
          </a:xfrm>
          <a:prstGeom prst="rect">
            <a:avLst/>
          </a:prstGeom>
          <a:noFill/>
        </p:spPr>
      </p:pic>
      <p:sp>
        <p:nvSpPr>
          <p:cNvPr id="34835" name="Text Box 19"/>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4836" name="Text Box 20"/>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745"/>
                                        </p:tgtEl>
                                        <p:attrNameLst>
                                          <p:attrName>style.visibility</p:attrName>
                                        </p:attrNameLst>
                                      </p:cBhvr>
                                      <p:to>
                                        <p:strVal val="visible"/>
                                      </p:to>
                                    </p:set>
                                    <p:animEffect transition="in" filter="box(out)">
                                      <p:cBhvr>
                                        <p:cTn id="7" dur="500"/>
                                        <p:tgtEl>
                                          <p:spTgt spid="297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29746"/>
                                        </p:tgtEl>
                                        <p:attrNameLst>
                                          <p:attrName>style.visibility</p:attrName>
                                        </p:attrNameLst>
                                      </p:cBhvr>
                                      <p:to>
                                        <p:strVal val="visible"/>
                                      </p:to>
                                    </p:set>
                                    <p:animEffect transition="in" filter="box(out)">
                                      <p:cBhvr>
                                        <p:cTn id="12" dur="500"/>
                                        <p:tgtEl>
                                          <p:spTgt spid="29746"/>
                                        </p:tgtEl>
                                      </p:cBhvr>
                                    </p:animEffect>
                                  </p:childTnLst>
                                </p:cTn>
                              </p:par>
                            </p:childTnLst>
                          </p:cTn>
                        </p:par>
                        <p:par>
                          <p:cTn id="13" fill="hold">
                            <p:stCondLst>
                              <p:cond delay="500"/>
                            </p:stCondLst>
                            <p:childTnLst>
                              <p:par>
                                <p:cTn id="14" presetID="4" presetClass="entr" presetSubtype="32" fill="hold" grpId="0" nodeType="afterEffect">
                                  <p:stCondLst>
                                    <p:cond delay="0"/>
                                  </p:stCondLst>
                                  <p:childTnLst>
                                    <p:set>
                                      <p:cBhvr>
                                        <p:cTn id="15" dur="1" fill="hold">
                                          <p:stCondLst>
                                            <p:cond delay="0"/>
                                          </p:stCondLst>
                                        </p:cTn>
                                        <p:tgtEl>
                                          <p:spTgt spid="29747"/>
                                        </p:tgtEl>
                                        <p:attrNameLst>
                                          <p:attrName>style.visibility</p:attrName>
                                        </p:attrNameLst>
                                      </p:cBhvr>
                                      <p:to>
                                        <p:strVal val="visible"/>
                                      </p:to>
                                    </p:set>
                                    <p:animEffect transition="in" filter="box(out)">
                                      <p:cBhvr>
                                        <p:cTn id="16" dur="500"/>
                                        <p:tgtEl>
                                          <p:spTgt spid="29747"/>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29748"/>
                                        </p:tgtEl>
                                        <p:attrNameLst>
                                          <p:attrName>style.visibility</p:attrName>
                                        </p:attrNameLst>
                                      </p:cBhvr>
                                      <p:to>
                                        <p:strVal val="visible"/>
                                      </p:to>
                                    </p:set>
                                    <p:animEffect transition="in" filter="box(out)">
                                      <p:cBhvr>
                                        <p:cTn id="21" dur="500"/>
                                        <p:tgtEl>
                                          <p:spTgt spid="29748"/>
                                        </p:tgtEl>
                                      </p:cBhvr>
                                    </p:animEffect>
                                  </p:childTnLst>
                                </p:cTn>
                              </p:par>
                            </p:childTnLst>
                          </p:cTn>
                        </p:par>
                        <p:par>
                          <p:cTn id="22" fill="hold">
                            <p:stCondLst>
                              <p:cond delay="500"/>
                            </p:stCondLst>
                            <p:childTnLst>
                              <p:par>
                                <p:cTn id="23" presetID="4" presetClass="entr" presetSubtype="32" fill="hold" grpId="0" nodeType="afterEffect">
                                  <p:stCondLst>
                                    <p:cond delay="0"/>
                                  </p:stCondLst>
                                  <p:childTnLst>
                                    <p:set>
                                      <p:cBhvr>
                                        <p:cTn id="24" dur="1" fill="hold">
                                          <p:stCondLst>
                                            <p:cond delay="0"/>
                                          </p:stCondLst>
                                        </p:cTn>
                                        <p:tgtEl>
                                          <p:spTgt spid="29749"/>
                                        </p:tgtEl>
                                        <p:attrNameLst>
                                          <p:attrName>style.visibility</p:attrName>
                                        </p:attrNameLst>
                                      </p:cBhvr>
                                      <p:to>
                                        <p:strVal val="visible"/>
                                      </p:to>
                                    </p:set>
                                    <p:animEffect transition="in" filter="box(out)">
                                      <p:cBhvr>
                                        <p:cTn id="25" dur="500"/>
                                        <p:tgtEl>
                                          <p:spTgt spid="29749"/>
                                        </p:tgtEl>
                                      </p:cBhvr>
                                    </p:animEffect>
                                  </p:childTnLst>
                                </p:cTn>
                              </p:par>
                            </p:childTnLst>
                          </p:cTn>
                        </p:par>
                        <p:par>
                          <p:cTn id="26" fill="hold">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29738"/>
                                        </p:tgtEl>
                                        <p:attrNameLst>
                                          <p:attrName>style.visibility</p:attrName>
                                        </p:attrNameLst>
                                      </p:cBhvr>
                                      <p:to>
                                        <p:strVal val="visible"/>
                                      </p:to>
                                    </p:set>
                                    <p:animEffect transition="in" filter="dissolve">
                                      <p:cBhvr>
                                        <p:cTn id="29" dur="500"/>
                                        <p:tgtEl>
                                          <p:spTgt spid="29738"/>
                                        </p:tgtEl>
                                      </p:cBhvr>
                                    </p:animEffect>
                                  </p:childTnLst>
                                </p:cTn>
                              </p:par>
                            </p:childTnLst>
                          </p:cTn>
                        </p:par>
                        <p:par>
                          <p:cTn id="30" fill="hold">
                            <p:stCondLst>
                              <p:cond delay="1500"/>
                            </p:stCondLst>
                            <p:childTnLst>
                              <p:par>
                                <p:cTn id="31" presetID="9" presetClass="entr" presetSubtype="0" fill="hold" grpId="0" nodeType="afterEffect">
                                  <p:stCondLst>
                                    <p:cond delay="0"/>
                                  </p:stCondLst>
                                  <p:childTnLst>
                                    <p:set>
                                      <p:cBhvr>
                                        <p:cTn id="32" dur="1" fill="hold">
                                          <p:stCondLst>
                                            <p:cond delay="0"/>
                                          </p:stCondLst>
                                        </p:cTn>
                                        <p:tgtEl>
                                          <p:spTgt spid="29739"/>
                                        </p:tgtEl>
                                        <p:attrNameLst>
                                          <p:attrName>style.visibility</p:attrName>
                                        </p:attrNameLst>
                                      </p:cBhvr>
                                      <p:to>
                                        <p:strVal val="visible"/>
                                      </p:to>
                                    </p:set>
                                    <p:animEffect transition="in" filter="dissolve">
                                      <p:cBhvr>
                                        <p:cTn id="33" dur="500"/>
                                        <p:tgtEl>
                                          <p:spTgt spid="29739"/>
                                        </p:tgtEl>
                                      </p:cBhvr>
                                    </p:animEffect>
                                  </p:childTnLst>
                                </p:cTn>
                              </p:par>
                            </p:childTnLst>
                          </p:cTn>
                        </p:par>
                        <p:par>
                          <p:cTn id="34" fill="hold">
                            <p:stCondLst>
                              <p:cond delay="2000"/>
                            </p:stCondLst>
                            <p:childTnLst>
                              <p:par>
                                <p:cTn id="35" presetID="9" presetClass="entr" presetSubtype="0" fill="hold" grpId="0" nodeType="afterEffect">
                                  <p:stCondLst>
                                    <p:cond delay="0"/>
                                  </p:stCondLst>
                                  <p:childTnLst>
                                    <p:set>
                                      <p:cBhvr>
                                        <p:cTn id="36" dur="1" fill="hold">
                                          <p:stCondLst>
                                            <p:cond delay="0"/>
                                          </p:stCondLst>
                                        </p:cTn>
                                        <p:tgtEl>
                                          <p:spTgt spid="29740"/>
                                        </p:tgtEl>
                                        <p:attrNameLst>
                                          <p:attrName>style.visibility</p:attrName>
                                        </p:attrNameLst>
                                      </p:cBhvr>
                                      <p:to>
                                        <p:strVal val="visible"/>
                                      </p:to>
                                    </p:set>
                                    <p:animEffect transition="in" filter="dissolve">
                                      <p:cBhvr>
                                        <p:cTn id="37" dur="500"/>
                                        <p:tgtEl>
                                          <p:spTgt spid="29740"/>
                                        </p:tgtEl>
                                      </p:cBhvr>
                                    </p:animEffect>
                                  </p:childTnLst>
                                </p:cTn>
                              </p:par>
                            </p:childTnLst>
                          </p:cTn>
                        </p:par>
                        <p:par>
                          <p:cTn id="38" fill="hold">
                            <p:stCondLst>
                              <p:cond delay="2500"/>
                            </p:stCondLst>
                            <p:childTnLst>
                              <p:par>
                                <p:cTn id="39" presetID="9" presetClass="entr" presetSubtype="0" fill="hold" grpId="0" nodeType="afterEffect">
                                  <p:stCondLst>
                                    <p:cond delay="0"/>
                                  </p:stCondLst>
                                  <p:childTnLst>
                                    <p:set>
                                      <p:cBhvr>
                                        <p:cTn id="40" dur="1" fill="hold">
                                          <p:stCondLst>
                                            <p:cond delay="0"/>
                                          </p:stCondLst>
                                        </p:cTn>
                                        <p:tgtEl>
                                          <p:spTgt spid="29741"/>
                                        </p:tgtEl>
                                        <p:attrNameLst>
                                          <p:attrName>style.visibility</p:attrName>
                                        </p:attrNameLst>
                                      </p:cBhvr>
                                      <p:to>
                                        <p:strVal val="visible"/>
                                      </p:to>
                                    </p:set>
                                    <p:animEffect transition="in" filter="dissolve">
                                      <p:cBhvr>
                                        <p:cTn id="41" dur="500"/>
                                        <p:tgtEl>
                                          <p:spTgt spid="29741"/>
                                        </p:tgtEl>
                                      </p:cBhvr>
                                    </p:animEffect>
                                  </p:childTnLst>
                                </p:cTn>
                              </p:par>
                            </p:childTnLst>
                          </p:cTn>
                        </p:par>
                        <p:par>
                          <p:cTn id="42" fill="hold">
                            <p:stCondLst>
                              <p:cond delay="3000"/>
                            </p:stCondLst>
                            <p:childTnLst>
                              <p:par>
                                <p:cTn id="43" presetID="9" presetClass="entr" presetSubtype="0" fill="hold" grpId="0" nodeType="afterEffect">
                                  <p:stCondLst>
                                    <p:cond delay="0"/>
                                  </p:stCondLst>
                                  <p:childTnLst>
                                    <p:set>
                                      <p:cBhvr>
                                        <p:cTn id="44" dur="1" fill="hold">
                                          <p:stCondLst>
                                            <p:cond delay="0"/>
                                          </p:stCondLst>
                                        </p:cTn>
                                        <p:tgtEl>
                                          <p:spTgt spid="29742"/>
                                        </p:tgtEl>
                                        <p:attrNameLst>
                                          <p:attrName>style.visibility</p:attrName>
                                        </p:attrNameLst>
                                      </p:cBhvr>
                                      <p:to>
                                        <p:strVal val="visible"/>
                                      </p:to>
                                    </p:set>
                                    <p:animEffect transition="in" filter="dissolve">
                                      <p:cBhvr>
                                        <p:cTn id="45" dur="500"/>
                                        <p:tgtEl>
                                          <p:spTgt spid="29742"/>
                                        </p:tgtEl>
                                      </p:cBhvr>
                                    </p:animEffect>
                                  </p:childTnLst>
                                </p:cTn>
                              </p:par>
                            </p:childTnLst>
                          </p:cTn>
                        </p:par>
                        <p:par>
                          <p:cTn id="46" fill="hold">
                            <p:stCondLst>
                              <p:cond delay="3500"/>
                            </p:stCondLst>
                            <p:childTnLst>
                              <p:par>
                                <p:cTn id="47" presetID="9" presetClass="entr" presetSubtype="0" fill="hold" nodeType="afterEffect">
                                  <p:stCondLst>
                                    <p:cond delay="0"/>
                                  </p:stCondLst>
                                  <p:childTnLst>
                                    <p:set>
                                      <p:cBhvr>
                                        <p:cTn id="48" dur="1" fill="hold">
                                          <p:stCondLst>
                                            <p:cond delay="0"/>
                                          </p:stCondLst>
                                        </p:cTn>
                                        <p:tgtEl>
                                          <p:spTgt spid="29750"/>
                                        </p:tgtEl>
                                        <p:attrNameLst>
                                          <p:attrName>style.visibility</p:attrName>
                                        </p:attrNameLst>
                                      </p:cBhvr>
                                      <p:to>
                                        <p:strVal val="visible"/>
                                      </p:to>
                                    </p:set>
                                    <p:animEffect transition="in" filter="dissolve">
                                      <p:cBhvr>
                                        <p:cTn id="49" dur="500"/>
                                        <p:tgtEl>
                                          <p:spTgt spid="29750"/>
                                        </p:tgtEl>
                                      </p:cBhvr>
                                    </p:animEffect>
                                  </p:childTnLst>
                                </p:cTn>
                              </p:par>
                            </p:childTnLst>
                          </p:cTn>
                        </p:par>
                        <p:par>
                          <p:cTn id="50" fill="hold">
                            <p:stCondLst>
                              <p:cond delay="4000"/>
                            </p:stCondLst>
                            <p:childTnLst>
                              <p:par>
                                <p:cTn id="51" presetID="9" presetClass="entr" presetSubtype="0" fill="hold" nodeType="afterEffect">
                                  <p:stCondLst>
                                    <p:cond delay="0"/>
                                  </p:stCondLst>
                                  <p:childTnLst>
                                    <p:set>
                                      <p:cBhvr>
                                        <p:cTn id="52" dur="1" fill="hold">
                                          <p:stCondLst>
                                            <p:cond delay="0"/>
                                          </p:stCondLst>
                                        </p:cTn>
                                        <p:tgtEl>
                                          <p:spTgt spid="29751"/>
                                        </p:tgtEl>
                                        <p:attrNameLst>
                                          <p:attrName>style.visibility</p:attrName>
                                        </p:attrNameLst>
                                      </p:cBhvr>
                                      <p:to>
                                        <p:strVal val="visible"/>
                                      </p:to>
                                    </p:set>
                                    <p:animEffect transition="in" filter="dissolve">
                                      <p:cBhvr>
                                        <p:cTn id="53" dur="500"/>
                                        <p:tgtEl>
                                          <p:spTgt spid="29751"/>
                                        </p:tgtEl>
                                      </p:cBhvr>
                                    </p:animEffect>
                                  </p:childTnLst>
                                </p:cTn>
                              </p:par>
                            </p:childTnLst>
                          </p:cTn>
                        </p:par>
                        <p:par>
                          <p:cTn id="54" fill="hold">
                            <p:stCondLst>
                              <p:cond delay="4500"/>
                            </p:stCondLst>
                            <p:childTnLst>
                              <p:par>
                                <p:cTn id="55" presetID="9" presetClass="entr" presetSubtype="0" fill="hold" nodeType="afterEffect">
                                  <p:stCondLst>
                                    <p:cond delay="0"/>
                                  </p:stCondLst>
                                  <p:childTnLst>
                                    <p:set>
                                      <p:cBhvr>
                                        <p:cTn id="56" dur="1" fill="hold">
                                          <p:stCondLst>
                                            <p:cond delay="0"/>
                                          </p:stCondLst>
                                        </p:cTn>
                                        <p:tgtEl>
                                          <p:spTgt spid="29752"/>
                                        </p:tgtEl>
                                        <p:attrNameLst>
                                          <p:attrName>style.visibility</p:attrName>
                                        </p:attrNameLst>
                                      </p:cBhvr>
                                      <p:to>
                                        <p:strVal val="visible"/>
                                      </p:to>
                                    </p:set>
                                    <p:animEffect transition="in" filter="dissolve">
                                      <p:cBhvr>
                                        <p:cTn id="57" dur="500"/>
                                        <p:tgtEl>
                                          <p:spTgt spid="29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38" grpId="0" autoUpdateAnimBg="0"/>
      <p:bldP spid="29739" grpId="0" autoUpdateAnimBg="0"/>
      <p:bldP spid="29740" grpId="0" autoUpdateAnimBg="0"/>
      <p:bldP spid="29741" grpId="0" autoUpdateAnimBg="0"/>
      <p:bldP spid="29742" grpId="0" autoUpdateAnimBg="0"/>
      <p:bldP spid="29745" grpId="0" animBg="1" autoUpdateAnimBg="0"/>
      <p:bldP spid="29747" grpId="0" animBg="1" autoUpdateAnimBg="0"/>
      <p:bldP spid="29749"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2667000"/>
            <a:ext cx="6705600" cy="2225675"/>
            <a:chOff x="0" y="0"/>
            <a:chExt cx="3060" cy="1915"/>
          </a:xfrm>
        </p:grpSpPr>
        <p:grpSp>
          <p:nvGrpSpPr>
            <p:cNvPr id="35847" name="Group 7"/>
            <p:cNvGrpSpPr>
              <a:grpSpLocks/>
            </p:cNvGrpSpPr>
            <p:nvPr/>
          </p:nvGrpSpPr>
          <p:grpSpPr bwMode="auto">
            <a:xfrm>
              <a:off x="0" y="0"/>
              <a:ext cx="670" cy="403"/>
              <a:chOff x="0" y="0"/>
              <a:chExt cx="670" cy="403"/>
            </a:xfrm>
          </p:grpSpPr>
          <p:sp>
            <p:nvSpPr>
              <p:cNvPr id="35867" name="Rectangle 27"/>
              <p:cNvSpPr>
                <a:spLocks noChangeArrowheads="1"/>
              </p:cNvSpPr>
              <p:nvPr/>
            </p:nvSpPr>
            <p:spPr bwMode="auto">
              <a:xfrm>
                <a:off x="0" y="0"/>
                <a:ext cx="67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a:t>
                </a:r>
                <a:endParaRPr lang="es-VE">
                  <a:solidFill>
                    <a:srgbClr val="FF9900"/>
                  </a:solidFill>
                  <a:latin typeface="Verdana"/>
                </a:endParaRPr>
              </a:p>
            </p:txBody>
          </p:sp>
          <p:sp>
            <p:nvSpPr>
              <p:cNvPr id="35868" name="Rectangle 28"/>
              <p:cNvSpPr>
                <a:spLocks noChangeArrowheads="1"/>
              </p:cNvSpPr>
              <p:nvPr/>
            </p:nvSpPr>
            <p:spPr bwMode="auto">
              <a:xfrm>
                <a:off x="0" y="0"/>
                <a:ext cx="67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8" name="Group 8"/>
            <p:cNvGrpSpPr>
              <a:grpSpLocks/>
            </p:cNvGrpSpPr>
            <p:nvPr/>
          </p:nvGrpSpPr>
          <p:grpSpPr bwMode="auto">
            <a:xfrm>
              <a:off x="670" y="0"/>
              <a:ext cx="2390" cy="403"/>
              <a:chOff x="670" y="0"/>
              <a:chExt cx="2390" cy="403"/>
            </a:xfrm>
          </p:grpSpPr>
          <p:sp>
            <p:nvSpPr>
              <p:cNvPr id="35865" name="Rectangle 25"/>
              <p:cNvSpPr>
                <a:spLocks noChangeArrowheads="1"/>
              </p:cNvSpPr>
              <p:nvPr/>
            </p:nvSpPr>
            <p:spPr bwMode="auto">
              <a:xfrm>
                <a:off x="670" y="0"/>
                <a:ext cx="2390" cy="40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DESCRIPCION</a:t>
                </a:r>
                <a:endParaRPr lang="es-VE">
                  <a:solidFill>
                    <a:srgbClr val="FF9900"/>
                  </a:solidFill>
                  <a:latin typeface="Verdana"/>
                </a:endParaRPr>
              </a:p>
            </p:txBody>
          </p:sp>
          <p:sp>
            <p:nvSpPr>
              <p:cNvPr id="35866" name="Rectangle 26"/>
              <p:cNvSpPr>
                <a:spLocks noChangeArrowheads="1"/>
              </p:cNvSpPr>
              <p:nvPr/>
            </p:nvSpPr>
            <p:spPr bwMode="auto">
              <a:xfrm>
                <a:off x="670" y="0"/>
                <a:ext cx="2390" cy="40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49" name="Group 9"/>
            <p:cNvGrpSpPr>
              <a:grpSpLocks/>
            </p:cNvGrpSpPr>
            <p:nvPr/>
          </p:nvGrpSpPr>
          <p:grpSpPr bwMode="auto">
            <a:xfrm>
              <a:off x="0" y="317"/>
              <a:ext cx="670" cy="849"/>
              <a:chOff x="0" y="317"/>
              <a:chExt cx="670" cy="849"/>
            </a:xfrm>
          </p:grpSpPr>
          <p:grpSp>
            <p:nvGrpSpPr>
              <p:cNvPr id="35861" name="Group 21"/>
              <p:cNvGrpSpPr>
                <a:grpSpLocks/>
              </p:cNvGrpSpPr>
              <p:nvPr/>
            </p:nvGrpSpPr>
            <p:grpSpPr bwMode="auto">
              <a:xfrm>
                <a:off x="0" y="317"/>
                <a:ext cx="670" cy="849"/>
                <a:chOff x="0" y="720"/>
                <a:chExt cx="670" cy="849"/>
              </a:xfrm>
            </p:grpSpPr>
            <p:sp>
              <p:nvSpPr>
                <p:cNvPr id="35863" name="Rectangle 23"/>
                <p:cNvSpPr>
                  <a:spLocks noChangeArrowheads="1"/>
                </p:cNvSpPr>
                <p:nvPr/>
              </p:nvSpPr>
              <p:spPr bwMode="auto">
                <a:xfrm>
                  <a:off x="0" y="720"/>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64" name="Rectangle 24"/>
                <p:cNvSpPr>
                  <a:spLocks noChangeArrowheads="1"/>
                </p:cNvSpPr>
                <p:nvPr/>
              </p:nvSpPr>
              <p:spPr bwMode="auto">
                <a:xfrm>
                  <a:off x="0" y="1057"/>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MIDI</a:t>
                  </a:r>
                </a:p>
                <a:p>
                  <a:pPr algn="ctr" eaLnBrk="0" fontAlgn="base" hangingPunct="0">
                    <a:spcBef>
                      <a:spcPct val="0"/>
                    </a:spcBef>
                    <a:spcAft>
                      <a:spcPct val="0"/>
                    </a:spcAft>
                  </a:pPr>
                  <a:endParaRPr lang="es-VE">
                    <a:solidFill>
                      <a:schemeClr val="folHlink"/>
                    </a:solidFill>
                    <a:latin typeface="Verdana"/>
                  </a:endParaRPr>
                </a:p>
              </p:txBody>
            </p:sp>
          </p:grpSp>
          <p:sp>
            <p:nvSpPr>
              <p:cNvPr id="35862" name="Rectangle 22"/>
              <p:cNvSpPr>
                <a:spLocks noChangeArrowheads="1"/>
              </p:cNvSpPr>
              <p:nvPr/>
            </p:nvSpPr>
            <p:spPr bwMode="auto">
              <a:xfrm>
                <a:off x="0" y="403"/>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0" name="Group 10"/>
            <p:cNvGrpSpPr>
              <a:grpSpLocks/>
            </p:cNvGrpSpPr>
            <p:nvPr/>
          </p:nvGrpSpPr>
          <p:grpSpPr bwMode="auto">
            <a:xfrm>
              <a:off x="670" y="403"/>
              <a:ext cx="2390" cy="749"/>
              <a:chOff x="670" y="403"/>
              <a:chExt cx="2390" cy="749"/>
            </a:xfrm>
          </p:grpSpPr>
          <p:sp>
            <p:nvSpPr>
              <p:cNvPr id="35859" name="Rectangle 19"/>
              <p:cNvSpPr>
                <a:spLocks noChangeArrowheads="1"/>
              </p:cNvSpPr>
              <p:nvPr/>
            </p:nvSpPr>
            <p:spPr bwMode="auto">
              <a:xfrm>
                <a:off x="670" y="403"/>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Musical Instruments Digital Interface</a:t>
                </a:r>
                <a:endParaRPr lang="es-VE">
                  <a:solidFill>
                    <a:schemeClr val="folHlink"/>
                  </a:solidFill>
                  <a:latin typeface="Verdana"/>
                </a:endParaRPr>
              </a:p>
            </p:txBody>
          </p:sp>
          <p:sp>
            <p:nvSpPr>
              <p:cNvPr id="35860" name="Rectangle 20"/>
              <p:cNvSpPr>
                <a:spLocks noChangeArrowheads="1"/>
              </p:cNvSpPr>
              <p:nvPr/>
            </p:nvSpPr>
            <p:spPr bwMode="auto">
              <a:xfrm>
                <a:off x="670" y="403"/>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1" name="Group 11"/>
            <p:cNvGrpSpPr>
              <a:grpSpLocks/>
            </p:cNvGrpSpPr>
            <p:nvPr/>
          </p:nvGrpSpPr>
          <p:grpSpPr bwMode="auto">
            <a:xfrm>
              <a:off x="0" y="1065"/>
              <a:ext cx="670" cy="850"/>
              <a:chOff x="0" y="1065"/>
              <a:chExt cx="670" cy="850"/>
            </a:xfrm>
          </p:grpSpPr>
          <p:grpSp>
            <p:nvGrpSpPr>
              <p:cNvPr id="35855" name="Group 15"/>
              <p:cNvGrpSpPr>
                <a:grpSpLocks/>
              </p:cNvGrpSpPr>
              <p:nvPr/>
            </p:nvGrpSpPr>
            <p:grpSpPr bwMode="auto">
              <a:xfrm>
                <a:off x="0" y="1065"/>
                <a:ext cx="670" cy="850"/>
                <a:chOff x="0" y="1986"/>
                <a:chExt cx="670" cy="850"/>
              </a:xfrm>
            </p:grpSpPr>
            <p:sp>
              <p:nvSpPr>
                <p:cNvPr id="35857" name="Rectangle 17"/>
                <p:cNvSpPr>
                  <a:spLocks noChangeArrowheads="1"/>
                </p:cNvSpPr>
                <p:nvPr/>
              </p:nvSpPr>
              <p:spPr bwMode="auto">
                <a:xfrm>
                  <a:off x="0" y="1986"/>
                  <a:ext cx="670" cy="512"/>
                </a:xfrm>
                <a:prstGeom prst="rect">
                  <a:avLst/>
                </a:prstGeom>
                <a:noFill/>
                <a:ln w="12700">
                  <a:noFill/>
                  <a:miter lim="800000"/>
                  <a:headEnd type="none" w="sm" len="sm"/>
                  <a:tailEnd type="none" w="sm" len="sm"/>
                </a:ln>
              </p:spPr>
              <p:txBody>
                <a:bodyPr bIns="0" anchor="ctr">
                  <a:spAutoFit/>
                </a:bodyPr>
                <a:lstStyle/>
                <a:p>
                  <a:pPr algn="ctr" fontAlgn="base">
                    <a:spcBef>
                      <a:spcPct val="0"/>
                    </a:spcBef>
                    <a:spcAft>
                      <a:spcPct val="0"/>
                    </a:spcAft>
                  </a:pPr>
                  <a:r>
                    <a:rPr lang="es-VE" b="1">
                      <a:solidFill>
                        <a:schemeClr val="folHlink"/>
                      </a:solidFill>
                      <a:latin typeface="Verdana"/>
                      <a:cs typeface="Arial" charset="0"/>
                    </a:rPr>
                    <a:t> </a:t>
                  </a:r>
                </a:p>
                <a:p>
                  <a:pPr algn="ctr" eaLnBrk="0" fontAlgn="base" hangingPunct="0">
                    <a:spcBef>
                      <a:spcPct val="0"/>
                    </a:spcBef>
                    <a:spcAft>
                      <a:spcPct val="0"/>
                    </a:spcAft>
                  </a:pPr>
                  <a:endParaRPr lang="es-VE">
                    <a:solidFill>
                      <a:schemeClr val="folHlink"/>
                    </a:solidFill>
                    <a:latin typeface="Verdana"/>
                  </a:endParaRPr>
                </a:p>
              </p:txBody>
            </p:sp>
            <p:sp>
              <p:nvSpPr>
                <p:cNvPr id="35858" name="Rectangle 18"/>
                <p:cNvSpPr>
                  <a:spLocks noChangeArrowheads="1"/>
                </p:cNvSpPr>
                <p:nvPr/>
              </p:nvSpPr>
              <p:spPr bwMode="auto">
                <a:xfrm>
                  <a:off x="0" y="2324"/>
                  <a:ext cx="670" cy="512"/>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r>
                    <a:rPr lang="es-VE" b="1">
                      <a:solidFill>
                        <a:schemeClr val="folHlink"/>
                      </a:solidFill>
                      <a:latin typeface="Verdana"/>
                      <a:cs typeface="Arial" charset="0"/>
                    </a:rPr>
                    <a:t>WAV</a:t>
                  </a:r>
                </a:p>
                <a:p>
                  <a:pPr algn="ctr" eaLnBrk="0" fontAlgn="base" hangingPunct="0">
                    <a:spcBef>
                      <a:spcPct val="0"/>
                    </a:spcBef>
                    <a:spcAft>
                      <a:spcPct val="0"/>
                    </a:spcAft>
                  </a:pPr>
                  <a:endParaRPr lang="es-VE">
                    <a:solidFill>
                      <a:schemeClr val="folHlink"/>
                    </a:solidFill>
                    <a:latin typeface="Verdana"/>
                  </a:endParaRPr>
                </a:p>
              </p:txBody>
            </p:sp>
          </p:grpSp>
          <p:sp>
            <p:nvSpPr>
              <p:cNvPr id="35856" name="Rectangle 16"/>
              <p:cNvSpPr>
                <a:spLocks noChangeArrowheads="1"/>
              </p:cNvSpPr>
              <p:nvPr/>
            </p:nvSpPr>
            <p:spPr bwMode="auto">
              <a:xfrm>
                <a:off x="0" y="1152"/>
                <a:ext cx="67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5852" name="Group 12"/>
            <p:cNvGrpSpPr>
              <a:grpSpLocks/>
            </p:cNvGrpSpPr>
            <p:nvPr/>
          </p:nvGrpSpPr>
          <p:grpSpPr bwMode="auto">
            <a:xfrm>
              <a:off x="670" y="1152"/>
              <a:ext cx="2390" cy="749"/>
              <a:chOff x="670" y="1152"/>
              <a:chExt cx="2390" cy="749"/>
            </a:xfrm>
          </p:grpSpPr>
          <p:sp>
            <p:nvSpPr>
              <p:cNvPr id="35853" name="Rectangle 13"/>
              <p:cNvSpPr>
                <a:spLocks noChangeArrowheads="1"/>
              </p:cNvSpPr>
              <p:nvPr/>
            </p:nvSpPr>
            <p:spPr bwMode="auto">
              <a:xfrm>
                <a:off x="670" y="1152"/>
                <a:ext cx="2390" cy="749"/>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Formato de Microsoft Windows. Lleva la extensión WAV.</a:t>
                </a:r>
              </a:p>
              <a:p>
                <a:pPr algn="ctr" eaLnBrk="0" fontAlgn="base" hangingPunct="0">
                  <a:spcBef>
                    <a:spcPct val="0"/>
                  </a:spcBef>
                  <a:spcAft>
                    <a:spcPct val="0"/>
                  </a:spcAft>
                </a:pPr>
                <a:endParaRPr lang="es-VE">
                  <a:solidFill>
                    <a:schemeClr val="folHlink"/>
                  </a:solidFill>
                  <a:latin typeface="Verdana"/>
                </a:endParaRPr>
              </a:p>
            </p:txBody>
          </p:sp>
          <p:sp>
            <p:nvSpPr>
              <p:cNvPr id="35854" name="Rectangle 14"/>
              <p:cNvSpPr>
                <a:spLocks noChangeArrowheads="1"/>
              </p:cNvSpPr>
              <p:nvPr/>
            </p:nvSpPr>
            <p:spPr bwMode="auto">
              <a:xfrm>
                <a:off x="670" y="1152"/>
                <a:ext cx="2390" cy="749"/>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117788" name="Text Box 3"/>
          <p:cNvSpPr txBox="1">
            <a:spLocks noChangeArrowheads="1"/>
          </p:cNvSpPr>
          <p:nvPr/>
        </p:nvSpPr>
        <p:spPr bwMode="auto">
          <a:xfrm>
            <a:off x="838200" y="5105400"/>
            <a:ext cx="7696200" cy="1616075"/>
          </a:xfrm>
          <a:prstGeom prst="rect">
            <a:avLst/>
          </a:prstGeom>
          <a:noFill/>
          <a:ln w="12700" cap="sq">
            <a:noFill/>
            <a:miter lim="800000"/>
            <a:headEnd type="none" w="sm" len="sm"/>
            <a:tailEnd type="none" w="sm" len="sm"/>
          </a:ln>
        </p:spPr>
        <p:txBody>
          <a:bodyPr>
            <a:spAutoFit/>
          </a:bodyPr>
          <a:lstStyle/>
          <a:p>
            <a:pPr algn="ctr" fontAlgn="base">
              <a:spcBef>
                <a:spcPct val="0"/>
              </a:spcBef>
              <a:spcAft>
                <a:spcPct val="0"/>
              </a:spcAft>
            </a:pPr>
            <a:r>
              <a:rPr lang="es-MX" sz="2000" b="1">
                <a:solidFill>
                  <a:schemeClr val="folHlink"/>
                </a:solidFill>
                <a:latin typeface="Verdana"/>
              </a:rPr>
              <a:t>Más información sobre estos formatos en:</a:t>
            </a:r>
          </a:p>
          <a:p>
            <a:pPr algn="ctr" fontAlgn="base">
              <a:spcBef>
                <a:spcPct val="0"/>
              </a:spcBef>
              <a:spcAft>
                <a:spcPct val="0"/>
              </a:spcAft>
            </a:pPr>
            <a:endParaRPr lang="es-MX" sz="2000" b="1">
              <a:solidFill>
                <a:schemeClr val="folHlink"/>
              </a:solidFill>
              <a:latin typeface="Verdana"/>
            </a:endParaRPr>
          </a:p>
          <a:p>
            <a:pPr algn="ctr" fontAlgn="base">
              <a:spcBef>
                <a:spcPct val="0"/>
              </a:spcBef>
              <a:spcAft>
                <a:spcPct val="0"/>
              </a:spcAft>
            </a:pPr>
            <a:r>
              <a:rPr lang="es-MX" sz="2000" b="1">
                <a:latin typeface="Verdana"/>
                <a:hlinkClick r:id="rId3"/>
              </a:rPr>
              <a:t>http://www.bibliomidi.net/</a:t>
            </a:r>
            <a:endParaRPr lang="es-MX" sz="2000" b="1">
              <a:latin typeface="Verdana"/>
            </a:endParaRPr>
          </a:p>
          <a:p>
            <a:pPr algn="ctr" fontAlgn="base">
              <a:spcBef>
                <a:spcPct val="0"/>
              </a:spcBef>
              <a:spcAft>
                <a:spcPct val="0"/>
              </a:spcAft>
            </a:pPr>
            <a:endParaRPr lang="es-MX" sz="2000" b="1">
              <a:latin typeface="Verdana"/>
            </a:endParaRPr>
          </a:p>
          <a:p>
            <a:pPr algn="ctr" fontAlgn="base">
              <a:spcBef>
                <a:spcPct val="0"/>
              </a:spcBef>
              <a:spcAft>
                <a:spcPct val="0"/>
              </a:spcAft>
            </a:pPr>
            <a:r>
              <a:rPr lang="es-MX" sz="2000" b="1">
                <a:latin typeface="Verdana"/>
                <a:hlinkClick r:id="rId4"/>
              </a:rPr>
              <a:t>http://www.tuttogratis.es/musica/wav.html</a:t>
            </a:r>
            <a:endParaRPr lang="es-MX" sz="2000" b="1">
              <a:latin typeface="Verdana"/>
            </a:endParaRPr>
          </a:p>
        </p:txBody>
      </p:sp>
      <p:sp>
        <p:nvSpPr>
          <p:cNvPr id="117790" name="Text Box 4"/>
          <p:cNvSpPr txBox="1">
            <a:spLocks noChangeArrowheads="1"/>
          </p:cNvSpPr>
          <p:nvPr/>
        </p:nvSpPr>
        <p:spPr bwMode="auto">
          <a:xfrm>
            <a:off x="381000" y="19812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5845"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5846"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7790"/>
                                        </p:tgtEl>
                                        <p:attrNameLst>
                                          <p:attrName>style.visibility</p:attrName>
                                        </p:attrNameLst>
                                      </p:cBhvr>
                                      <p:to>
                                        <p:strVal val="visible"/>
                                      </p:to>
                                    </p:set>
                                    <p:animEffect transition="in" filter="slide(fromBottom)">
                                      <p:cBhvr>
                                        <p:cTn id="7" dur="500"/>
                                        <p:tgtEl>
                                          <p:spTgt spid="11779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117788"/>
                                        </p:tgtEl>
                                        <p:attrNameLst>
                                          <p:attrName>style.visibility</p:attrName>
                                        </p:attrNameLst>
                                      </p:cBhvr>
                                      <p:to>
                                        <p:strVal val="visible"/>
                                      </p:to>
                                    </p:set>
                                    <p:animEffect transition="in" filter="slide(fromBottom)">
                                      <p:cBhvr>
                                        <p:cTn id="16" dur="500"/>
                                        <p:tgtEl>
                                          <p:spTgt spid="117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8" grpId="0" autoUpdateAnimBg="0"/>
      <p:bldP spid="117790"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Text Box 2"/>
          <p:cNvSpPr txBox="1">
            <a:spLocks noChangeArrowheads="1"/>
          </p:cNvSpPr>
          <p:nvPr/>
        </p:nvSpPr>
        <p:spPr bwMode="auto">
          <a:xfrm>
            <a:off x="533400" y="2743200"/>
            <a:ext cx="8134350" cy="3749675"/>
          </a:xfrm>
          <a:prstGeom prst="rect">
            <a:avLst/>
          </a:prstGeom>
          <a:noFill/>
          <a:ln w="12700" cap="sq">
            <a:noFill/>
            <a:miter lim="800000"/>
            <a:headEnd type="none" w="sm" len="sm"/>
            <a:tailEnd type="none" w="sm" len="sm"/>
          </a:ln>
        </p:spPr>
        <p:txBody>
          <a:bodyPr>
            <a:spAutoFit/>
          </a:bodyPr>
          <a:lstStyle/>
          <a:p>
            <a:pPr algn="just" fontAlgn="base">
              <a:spcBef>
                <a:spcPct val="0"/>
              </a:spcBef>
              <a:spcAft>
                <a:spcPct val="0"/>
              </a:spcAft>
              <a:buFontTx/>
              <a:buBlip>
                <a:blip r:embed="rId3"/>
              </a:buBlip>
            </a:pPr>
            <a:r>
              <a:rPr lang="es-VE" sz="2000" b="1">
                <a:solidFill>
                  <a:srgbClr val="A50021"/>
                </a:solidFill>
                <a:latin typeface="Verdana"/>
                <a:cs typeface="Arial" charset="0"/>
              </a:rPr>
              <a:t> </a:t>
            </a:r>
            <a:r>
              <a:rPr lang="es-VE" sz="2000" b="1">
                <a:solidFill>
                  <a:srgbClr val="FF9900"/>
                </a:solidFill>
                <a:latin typeface="Verdana"/>
                <a:cs typeface="Arial" charset="0"/>
              </a:rPr>
              <a:t>MP3</a:t>
            </a:r>
            <a:r>
              <a:rPr lang="es-VE" sz="2000" b="1">
                <a:solidFill>
                  <a:srgbClr val="A50021"/>
                </a:solidFill>
                <a:latin typeface="Verdana"/>
                <a:cs typeface="Arial" charset="0"/>
              </a:rPr>
              <a:t> (Estándar MPEG: Moving Picture Experts Group)</a:t>
            </a:r>
          </a:p>
          <a:p>
            <a:pPr algn="just" fontAlgn="base">
              <a:spcBef>
                <a:spcPct val="0"/>
              </a:spcBef>
              <a:spcAft>
                <a:spcPct val="0"/>
              </a:spcAft>
            </a:pPr>
            <a:endParaRPr lang="es-VE" sz="2000" b="1">
              <a:solidFill>
                <a:srgbClr val="A50021"/>
              </a:solidFill>
              <a:latin typeface="Verdana"/>
              <a:cs typeface="Arial" charset="0"/>
            </a:endParaRPr>
          </a:p>
          <a:p>
            <a:pPr algn="just" fontAlgn="base">
              <a:spcBef>
                <a:spcPct val="0"/>
              </a:spcBef>
              <a:spcAft>
                <a:spcPct val="0"/>
              </a:spcAft>
            </a:pPr>
            <a:r>
              <a:rPr lang="es-VE" sz="2000" b="1">
                <a:solidFill>
                  <a:srgbClr val="A50021"/>
                </a:solidFill>
                <a:latin typeface="Verdana"/>
                <a:cs typeface="Arial" charset="0"/>
              </a:rPr>
              <a:t>Una </a:t>
            </a:r>
            <a:r>
              <a:rPr lang="es-MX" sz="2000" b="1">
                <a:solidFill>
                  <a:srgbClr val="A50021"/>
                </a:solidFill>
                <a:latin typeface="Verdana"/>
                <a:cs typeface="Arial" charset="0"/>
              </a:rPr>
              <a:t>canción guardada en formato Wav ("como viene") puede ocupar aproximadamente 40MB, si la grabamos en calidad de CD. La misma canción guardada en formato MP3 ocupar</a:t>
            </a:r>
            <a:r>
              <a:rPr lang="es-VE" sz="2000" b="1">
                <a:solidFill>
                  <a:srgbClr val="A50021"/>
                </a:solidFill>
                <a:latin typeface="Verdana"/>
                <a:cs typeface="Arial" charset="0"/>
              </a:rPr>
              <a:t>á</a:t>
            </a:r>
            <a:r>
              <a:rPr lang="es-MX" sz="2000" b="1">
                <a:solidFill>
                  <a:srgbClr val="A50021"/>
                </a:solidFill>
                <a:latin typeface="Verdana"/>
                <a:cs typeface="Arial" charset="0"/>
              </a:rPr>
              <a:t> 4MB.</a:t>
            </a:r>
          </a:p>
          <a:p>
            <a:pPr algn="just" fontAlgn="base">
              <a:spcBef>
                <a:spcPct val="0"/>
              </a:spcBef>
              <a:spcAft>
                <a:spcPct val="0"/>
              </a:spcAft>
            </a:pPr>
            <a:endParaRPr lang="es-MX" sz="2000" b="1">
              <a:solidFill>
                <a:srgbClr val="A50021"/>
              </a:solidFill>
              <a:latin typeface="Verdana"/>
              <a:cs typeface="Arial" charset="0"/>
            </a:endParaRPr>
          </a:p>
          <a:p>
            <a:pPr algn="just" fontAlgn="base">
              <a:spcBef>
                <a:spcPct val="0"/>
              </a:spcBef>
              <a:spcAft>
                <a:spcPct val="0"/>
              </a:spcAft>
            </a:pPr>
            <a:r>
              <a:rPr lang="es-MX" sz="2000" b="1">
                <a:solidFill>
                  <a:srgbClr val="A50021"/>
                </a:solidFill>
                <a:latin typeface="Verdana"/>
                <a:cs typeface="Arial" charset="0"/>
              </a:rPr>
              <a:t>El algoritmo de compresión MPEG reduce diez veces el espacio requerido para almacenamiento.</a:t>
            </a:r>
          </a:p>
          <a:p>
            <a:pPr algn="ctr" fontAlgn="base">
              <a:spcBef>
                <a:spcPct val="0"/>
              </a:spcBef>
              <a:spcAft>
                <a:spcPct val="0"/>
              </a:spcAft>
            </a:pPr>
            <a:r>
              <a:rPr lang="es-MX" sz="2000" b="1">
                <a:solidFill>
                  <a:srgbClr val="A50021"/>
                </a:solidFill>
                <a:latin typeface="Verdana"/>
                <a:cs typeface="Arial" charset="0"/>
              </a:rPr>
              <a:t> </a:t>
            </a:r>
            <a:br>
              <a:rPr lang="es-MX" sz="2000" b="1">
                <a:solidFill>
                  <a:srgbClr val="A50021"/>
                </a:solidFill>
                <a:latin typeface="Verdana"/>
                <a:cs typeface="Arial" charset="0"/>
              </a:rPr>
            </a:br>
            <a:r>
              <a:rPr lang="es-MX" sz="2000" b="1">
                <a:solidFill>
                  <a:srgbClr val="A50021"/>
                </a:solidFill>
                <a:latin typeface="Verdana"/>
                <a:cs typeface="Arial" charset="0"/>
              </a:rPr>
              <a:t>Más información sobre este formato:</a:t>
            </a:r>
            <a:endParaRPr lang="es-VE" sz="2000" b="1">
              <a:solidFill>
                <a:srgbClr val="A50021"/>
              </a:solidFill>
              <a:latin typeface="Verdana"/>
              <a:cs typeface="Arial" charset="0"/>
            </a:endParaRPr>
          </a:p>
          <a:p>
            <a:pPr algn="ctr" fontAlgn="base">
              <a:spcBef>
                <a:spcPct val="0"/>
              </a:spcBef>
              <a:spcAft>
                <a:spcPct val="0"/>
              </a:spcAft>
            </a:pPr>
            <a:r>
              <a:rPr lang="es-MX" sz="2000" b="1">
                <a:latin typeface="Verdana"/>
                <a:hlinkClick r:id="rId4"/>
              </a:rPr>
              <a:t>http://www.mp3.com.ar/</a:t>
            </a:r>
            <a:endParaRPr lang="es-MX" sz="2000" b="1">
              <a:latin typeface="Verdana"/>
            </a:endParaRPr>
          </a:p>
        </p:txBody>
      </p:sp>
      <p:sp>
        <p:nvSpPr>
          <p:cNvPr id="119813" name="Text Box 3"/>
          <p:cNvSpPr txBox="1">
            <a:spLocks noChangeArrowheads="1"/>
          </p:cNvSpPr>
          <p:nvPr/>
        </p:nvSpPr>
        <p:spPr bwMode="auto">
          <a:xfrm>
            <a:off x="381000" y="1905000"/>
            <a:ext cx="8305800" cy="7016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 </a:t>
            </a:r>
          </a:p>
          <a:p>
            <a:pPr algn="ctr" fontAlgn="base">
              <a:spcBef>
                <a:spcPct val="0"/>
              </a:spcBef>
              <a:spcAft>
                <a:spcPct val="0"/>
              </a:spcAft>
            </a:pPr>
            <a:r>
              <a:rPr lang="es-MX" sz="2000" b="1">
                <a:solidFill>
                  <a:schemeClr val="folHlink"/>
                </a:solidFill>
                <a:latin typeface="Verdana"/>
              </a:rPr>
              <a:t>Formatos de </a:t>
            </a:r>
            <a:r>
              <a:rPr lang="es-MX" sz="2000" b="1">
                <a:solidFill>
                  <a:srgbClr val="FF9900"/>
                </a:solidFill>
                <a:latin typeface="Verdana"/>
              </a:rPr>
              <a:t>Compresión de sonidos</a:t>
            </a:r>
          </a:p>
        </p:txBody>
      </p:sp>
      <p:sp>
        <p:nvSpPr>
          <p:cNvPr id="36868"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6869"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sonido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9813"/>
                                        </p:tgtEl>
                                        <p:attrNameLst>
                                          <p:attrName>style.visibility</p:attrName>
                                        </p:attrNameLst>
                                      </p:cBhvr>
                                      <p:to>
                                        <p:strVal val="visible"/>
                                      </p:to>
                                    </p:set>
                                    <p:animEffect transition="in" filter="slide(fromBottom)">
                                      <p:cBhvr>
                                        <p:cTn id="7" dur="500"/>
                                        <p:tgtEl>
                                          <p:spTgt spid="11981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9811">
                                            <p:txEl>
                                              <p:pRg st="0" end="0"/>
                                            </p:txEl>
                                          </p:spTgt>
                                        </p:tgtEl>
                                        <p:attrNameLst>
                                          <p:attrName>style.visibility</p:attrName>
                                        </p:attrNameLst>
                                      </p:cBhvr>
                                      <p:to>
                                        <p:strVal val="visible"/>
                                      </p:to>
                                    </p:set>
                                    <p:animEffect transition="in" filter="slide(fromBottom)">
                                      <p:cBhvr>
                                        <p:cTn id="12" dur="500"/>
                                        <p:tgtEl>
                                          <p:spTgt spid="1198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9811">
                                            <p:txEl>
                                              <p:pRg st="2" end="2"/>
                                            </p:txEl>
                                          </p:spTgt>
                                        </p:tgtEl>
                                        <p:attrNameLst>
                                          <p:attrName>style.visibility</p:attrName>
                                        </p:attrNameLst>
                                      </p:cBhvr>
                                      <p:to>
                                        <p:strVal val="visible"/>
                                      </p:to>
                                    </p:set>
                                    <p:animEffect transition="in" filter="slide(fromBottom)">
                                      <p:cBhvr>
                                        <p:cTn id="17" dur="500"/>
                                        <p:tgtEl>
                                          <p:spTgt spid="1198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9811">
                                            <p:txEl>
                                              <p:pRg st="4" end="4"/>
                                            </p:txEl>
                                          </p:spTgt>
                                        </p:tgtEl>
                                        <p:attrNameLst>
                                          <p:attrName>style.visibility</p:attrName>
                                        </p:attrNameLst>
                                      </p:cBhvr>
                                      <p:to>
                                        <p:strVal val="visible"/>
                                      </p:to>
                                    </p:set>
                                    <p:animEffect transition="in" filter="slide(fromBottom)">
                                      <p:cBhvr>
                                        <p:cTn id="22" dur="500"/>
                                        <p:tgtEl>
                                          <p:spTgt spid="1198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9811">
                                            <p:txEl>
                                              <p:pRg st="5" end="5"/>
                                            </p:txEl>
                                          </p:spTgt>
                                        </p:tgtEl>
                                        <p:attrNameLst>
                                          <p:attrName>style.visibility</p:attrName>
                                        </p:attrNameLst>
                                      </p:cBhvr>
                                      <p:to>
                                        <p:strVal val="visible"/>
                                      </p:to>
                                    </p:set>
                                    <p:animEffect transition="in" filter="slide(fromBottom)">
                                      <p:cBhvr>
                                        <p:cTn id="27" dur="500"/>
                                        <p:tgtEl>
                                          <p:spTgt spid="1198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19811">
                                            <p:txEl>
                                              <p:pRg st="6" end="6"/>
                                            </p:txEl>
                                          </p:spTgt>
                                        </p:tgtEl>
                                        <p:attrNameLst>
                                          <p:attrName>style.visibility</p:attrName>
                                        </p:attrNameLst>
                                      </p:cBhvr>
                                      <p:to>
                                        <p:strVal val="visible"/>
                                      </p:to>
                                    </p:set>
                                    <p:animEffect transition="in" filter="slide(fromBottom)">
                                      <p:cBhvr>
                                        <p:cTn id="32" dur="500"/>
                                        <p:tgtEl>
                                          <p:spTgt spid="1198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P spid="119813"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9600" y="2057400"/>
            <a:ext cx="4038600" cy="4419600"/>
            <a:chOff x="576" y="1440"/>
            <a:chExt cx="2544" cy="2784"/>
          </a:xfrm>
        </p:grpSpPr>
        <p:sp>
          <p:nvSpPr>
            <p:cNvPr id="37900" name="Text Box 12"/>
            <p:cNvSpPr txBox="1">
              <a:spLocks noChangeArrowheads="1"/>
            </p:cNvSpPr>
            <p:nvPr/>
          </p:nvSpPr>
          <p:spPr bwMode="auto">
            <a:xfrm>
              <a:off x="654" y="2880"/>
              <a:ext cx="2418" cy="1227"/>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Cámaras de video PC</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Capturan (digitalizan) imágenes en movimiento y las dividen en pixeles individuales. Las características de cada pixel se almacenan como código digital, que luego es comprimido para ser almacenado en disco o transmitido a través de una red.</a:t>
              </a:r>
            </a:p>
            <a:p>
              <a:pPr algn="ctr" fontAlgn="base">
                <a:spcBef>
                  <a:spcPct val="0"/>
                </a:spcBef>
                <a:spcAft>
                  <a:spcPct val="0"/>
                </a:spcAft>
              </a:pPr>
              <a:r>
                <a:rPr kumimoji="1" lang="es-MX" sz="1200" b="1">
                  <a:solidFill>
                    <a:srgbClr val="A50021"/>
                  </a:solidFill>
                  <a:latin typeface="Verdana"/>
                </a:rPr>
                <a:t>Aplicación: Videoconferencias.</a:t>
              </a:r>
            </a:p>
          </p:txBody>
        </p:sp>
        <p:sp>
          <p:nvSpPr>
            <p:cNvPr id="37901" name="Rectangle 13"/>
            <p:cNvSpPr>
              <a:spLocks noChangeArrowheads="1"/>
            </p:cNvSpPr>
            <p:nvPr/>
          </p:nvSpPr>
          <p:spPr bwMode="auto">
            <a:xfrm>
              <a:off x="576" y="1440"/>
              <a:ext cx="2544"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902" name="Picture 15" descr="CMENO150"/>
            <p:cNvPicPr>
              <a:picLocks noChangeAspect="1" noChangeArrowheads="1"/>
            </p:cNvPicPr>
            <p:nvPr/>
          </p:nvPicPr>
          <p:blipFill>
            <a:blip r:embed="rId3"/>
            <a:srcRect/>
            <a:stretch>
              <a:fillRect/>
            </a:stretch>
          </p:blipFill>
          <p:spPr bwMode="auto">
            <a:xfrm>
              <a:off x="1104" y="1584"/>
              <a:ext cx="1572" cy="1104"/>
            </a:xfrm>
            <a:prstGeom prst="rect">
              <a:avLst/>
            </a:prstGeom>
            <a:noFill/>
          </p:spPr>
        </p:pic>
      </p:grpSp>
      <p:grpSp>
        <p:nvGrpSpPr>
          <p:cNvPr id="3" name="Group 3"/>
          <p:cNvGrpSpPr>
            <a:grpSpLocks/>
          </p:cNvGrpSpPr>
          <p:nvPr/>
        </p:nvGrpSpPr>
        <p:grpSpPr bwMode="auto">
          <a:xfrm>
            <a:off x="5105400" y="2057400"/>
            <a:ext cx="3581400" cy="4419600"/>
            <a:chOff x="3312" y="1440"/>
            <a:chExt cx="2256" cy="2784"/>
          </a:xfrm>
        </p:grpSpPr>
        <p:sp>
          <p:nvSpPr>
            <p:cNvPr id="37894" name="Text Box 6"/>
            <p:cNvSpPr txBox="1">
              <a:spLocks noChangeArrowheads="1"/>
            </p:cNvSpPr>
            <p:nvPr/>
          </p:nvSpPr>
          <p:spPr bwMode="auto">
            <a:xfrm>
              <a:off x="3456" y="3198"/>
              <a:ext cx="2064" cy="882"/>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1400" b="1">
                  <a:solidFill>
                    <a:srgbClr val="A50021"/>
                  </a:solidFill>
                  <a:latin typeface="Verdana"/>
                </a:rPr>
                <a:t> Tarjetas de video</a:t>
              </a:r>
            </a:p>
            <a:p>
              <a:pPr algn="ctr" fontAlgn="base">
                <a:spcBef>
                  <a:spcPct val="0"/>
                </a:spcBef>
                <a:spcAft>
                  <a:spcPct val="0"/>
                </a:spcAft>
              </a:pPr>
              <a:endParaRPr kumimoji="1" lang="es-MX" sz="1200" b="1">
                <a:solidFill>
                  <a:srgbClr val="A50021"/>
                </a:solidFill>
                <a:latin typeface="Verdana"/>
              </a:endParaRPr>
            </a:p>
            <a:p>
              <a:pPr algn="ctr" fontAlgn="base">
                <a:spcBef>
                  <a:spcPct val="0"/>
                </a:spcBef>
                <a:spcAft>
                  <a:spcPct val="0"/>
                </a:spcAft>
              </a:pPr>
              <a:r>
                <a:rPr kumimoji="1" lang="es-MX" sz="1200" b="1">
                  <a:solidFill>
                    <a:srgbClr val="A50021"/>
                  </a:solidFill>
                  <a:latin typeface="Verdana"/>
                </a:rPr>
                <a:t>Con el uso de tarjetas de video, el usuario puede conectar a su ordenador otros dispositivos de video, tales como videograbadoras y cámaras de video.</a:t>
              </a:r>
            </a:p>
          </p:txBody>
        </p:sp>
        <p:sp>
          <p:nvSpPr>
            <p:cNvPr id="37895" name="Rectangle 7"/>
            <p:cNvSpPr>
              <a:spLocks noChangeArrowheads="1"/>
            </p:cNvSpPr>
            <p:nvPr/>
          </p:nvSpPr>
          <p:spPr bwMode="auto">
            <a:xfrm>
              <a:off x="3360" y="1440"/>
              <a:ext cx="2208" cy="2784"/>
            </a:xfrm>
            <a:prstGeom prst="rect">
              <a:avLst/>
            </a:prstGeom>
            <a:noFill/>
            <a:ln w="57150" cmpd="thinThick">
              <a:solidFill>
                <a:srgbClr val="9A0000"/>
              </a:solidFill>
              <a:miter lim="800000"/>
              <a:headEnd/>
              <a:tailEnd/>
            </a:ln>
          </p:spPr>
          <p:txBody>
            <a:bodyPr wrap="none" anchor="ctr"/>
            <a:lstStyle/>
            <a:p>
              <a:pPr fontAlgn="base">
                <a:spcBef>
                  <a:spcPct val="0"/>
                </a:spcBef>
                <a:spcAft>
                  <a:spcPct val="0"/>
                </a:spcAft>
              </a:pPr>
              <a:endParaRPr lang="es-ES_tradnl" sz="2400">
                <a:latin typeface="Verdana"/>
              </a:endParaRPr>
            </a:p>
          </p:txBody>
        </p:sp>
        <p:pic>
          <p:nvPicPr>
            <p:cNvPr id="37896" name="Picture 17" descr="COBJE052"/>
            <p:cNvPicPr>
              <a:picLocks noChangeAspect="1" noChangeArrowheads="1"/>
            </p:cNvPicPr>
            <p:nvPr/>
          </p:nvPicPr>
          <p:blipFill>
            <a:blip r:embed="rId4"/>
            <a:srcRect/>
            <a:stretch>
              <a:fillRect/>
            </a:stretch>
          </p:blipFill>
          <p:spPr bwMode="auto">
            <a:xfrm>
              <a:off x="3312" y="1728"/>
              <a:ext cx="1056" cy="986"/>
            </a:xfrm>
            <a:prstGeom prst="rect">
              <a:avLst/>
            </a:prstGeom>
            <a:noFill/>
          </p:spPr>
        </p:pic>
        <p:pic>
          <p:nvPicPr>
            <p:cNvPr id="37897" name="Picture 21" descr="CLP00353"/>
            <p:cNvPicPr>
              <a:picLocks noChangeAspect="1" noChangeArrowheads="1"/>
            </p:cNvPicPr>
            <p:nvPr/>
          </p:nvPicPr>
          <p:blipFill>
            <a:blip r:embed="rId5"/>
            <a:srcRect/>
            <a:stretch>
              <a:fillRect/>
            </a:stretch>
          </p:blipFill>
          <p:spPr bwMode="auto">
            <a:xfrm>
              <a:off x="4512" y="1488"/>
              <a:ext cx="1006" cy="801"/>
            </a:xfrm>
            <a:prstGeom prst="rect">
              <a:avLst/>
            </a:prstGeom>
            <a:noFill/>
          </p:spPr>
        </p:pic>
        <p:pic>
          <p:nvPicPr>
            <p:cNvPr id="37898" name="Picture 22" descr="AV042"/>
            <p:cNvPicPr>
              <a:picLocks noChangeAspect="1" noChangeArrowheads="1"/>
            </p:cNvPicPr>
            <p:nvPr/>
          </p:nvPicPr>
          <p:blipFill>
            <a:blip r:embed="rId6"/>
            <a:srcRect/>
            <a:stretch>
              <a:fillRect/>
            </a:stretch>
          </p:blipFill>
          <p:spPr bwMode="auto">
            <a:xfrm>
              <a:off x="3552" y="2624"/>
              <a:ext cx="1776" cy="544"/>
            </a:xfrm>
            <a:prstGeom prst="rect">
              <a:avLst/>
            </a:prstGeom>
            <a:noFill/>
          </p:spPr>
        </p:pic>
        <p:pic>
          <p:nvPicPr>
            <p:cNvPr id="37899" name="Picture 23" descr="CLP00452"/>
            <p:cNvPicPr>
              <a:picLocks noChangeAspect="1" noChangeArrowheads="1"/>
            </p:cNvPicPr>
            <p:nvPr/>
          </p:nvPicPr>
          <p:blipFill>
            <a:blip r:embed="rId7"/>
            <a:srcRect/>
            <a:stretch>
              <a:fillRect/>
            </a:stretch>
          </p:blipFill>
          <p:spPr bwMode="auto">
            <a:xfrm>
              <a:off x="4224" y="2064"/>
              <a:ext cx="998" cy="712"/>
            </a:xfrm>
            <a:prstGeom prst="rect">
              <a:avLst/>
            </a:prstGeom>
            <a:noFill/>
          </p:spPr>
        </p:pic>
      </p:grpSp>
      <p:sp>
        <p:nvSpPr>
          <p:cNvPr id="37892"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7893"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67" name="Text Box 2"/>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Representación en el ordenador</a:t>
            </a:r>
            <a:endParaRPr lang="es-MX" sz="2000" b="1">
              <a:solidFill>
                <a:srgbClr val="FF9900"/>
              </a:solidFill>
              <a:latin typeface="Verdana"/>
            </a:endParaRPr>
          </a:p>
        </p:txBody>
      </p:sp>
      <p:sp>
        <p:nvSpPr>
          <p:cNvPr id="3891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891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Otros dispositivos … video</a:t>
            </a:r>
            <a:endParaRPr kumimoji="1" lang="es-MX" sz="2400" b="1" i="1">
              <a:solidFill>
                <a:schemeClr val="accent2"/>
              </a:solidFill>
              <a:latin typeface="Verdana"/>
            </a:endParaRPr>
          </a:p>
        </p:txBody>
      </p:sp>
      <p:grpSp>
        <p:nvGrpSpPr>
          <p:cNvPr id="2" name="Group 5"/>
          <p:cNvGrpSpPr>
            <a:grpSpLocks/>
          </p:cNvGrpSpPr>
          <p:nvPr/>
        </p:nvGrpSpPr>
        <p:grpSpPr bwMode="auto">
          <a:xfrm>
            <a:off x="152400" y="2514600"/>
            <a:ext cx="8763000" cy="4005263"/>
            <a:chOff x="96" y="1584"/>
            <a:chExt cx="5520" cy="2523"/>
          </a:xfrm>
        </p:grpSpPr>
        <p:grpSp>
          <p:nvGrpSpPr>
            <p:cNvPr id="38918" name="Group 6"/>
            <p:cNvGrpSpPr>
              <a:grpSpLocks/>
            </p:cNvGrpSpPr>
            <p:nvPr/>
          </p:nvGrpSpPr>
          <p:grpSpPr bwMode="auto">
            <a:xfrm>
              <a:off x="96" y="1584"/>
              <a:ext cx="5520" cy="2523"/>
              <a:chOff x="576" y="1584"/>
              <a:chExt cx="4992" cy="2200"/>
            </a:xfrm>
          </p:grpSpPr>
          <p:grpSp>
            <p:nvGrpSpPr>
              <p:cNvPr id="38920" name="Group 8"/>
              <p:cNvGrpSpPr>
                <a:grpSpLocks/>
              </p:cNvGrpSpPr>
              <p:nvPr/>
            </p:nvGrpSpPr>
            <p:grpSpPr bwMode="auto">
              <a:xfrm>
                <a:off x="576" y="1584"/>
                <a:ext cx="998" cy="394"/>
                <a:chOff x="0" y="0"/>
                <a:chExt cx="612" cy="518"/>
              </a:xfrm>
            </p:grpSpPr>
            <p:sp>
              <p:nvSpPr>
                <p:cNvPr id="38944" name="Rectangle 32"/>
                <p:cNvSpPr>
                  <a:spLocks noChangeArrowheads="1"/>
                </p:cNvSpPr>
                <p:nvPr/>
              </p:nvSpPr>
              <p:spPr bwMode="auto">
                <a:xfrm>
                  <a:off x="0" y="0"/>
                  <a:ext cx="612"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FORMATOS</a:t>
                  </a:r>
                  <a:endParaRPr lang="es-VE">
                    <a:solidFill>
                      <a:srgbClr val="FF9900"/>
                    </a:solidFill>
                    <a:latin typeface="Verdana"/>
                  </a:endParaRPr>
                </a:p>
              </p:txBody>
            </p:sp>
            <p:sp>
              <p:nvSpPr>
                <p:cNvPr id="38945" name="Rectangle 33"/>
                <p:cNvSpPr>
                  <a:spLocks noChangeArrowheads="1"/>
                </p:cNvSpPr>
                <p:nvPr/>
              </p:nvSpPr>
              <p:spPr bwMode="auto">
                <a:xfrm>
                  <a:off x="0" y="0"/>
                  <a:ext cx="612"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1" name="Group 9"/>
              <p:cNvGrpSpPr>
                <a:grpSpLocks/>
              </p:cNvGrpSpPr>
              <p:nvPr/>
            </p:nvGrpSpPr>
            <p:grpSpPr bwMode="auto">
              <a:xfrm>
                <a:off x="1574" y="1584"/>
                <a:ext cx="3994" cy="394"/>
                <a:chOff x="612" y="0"/>
                <a:chExt cx="2448" cy="518"/>
              </a:xfrm>
            </p:grpSpPr>
            <p:sp>
              <p:nvSpPr>
                <p:cNvPr id="38942" name="Rectangle 30"/>
                <p:cNvSpPr>
                  <a:spLocks noChangeArrowheads="1"/>
                </p:cNvSpPr>
                <p:nvPr/>
              </p:nvSpPr>
              <p:spPr bwMode="auto">
                <a:xfrm>
                  <a:off x="612" y="0"/>
                  <a:ext cx="2448" cy="51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b="1">
                      <a:solidFill>
                        <a:srgbClr val="FF9900"/>
                      </a:solidFill>
                      <a:latin typeface="Verdana"/>
                      <a:cs typeface="Times New Roman"/>
                    </a:rPr>
                    <a:t>DESCRIPCIÓN</a:t>
                  </a:r>
                  <a:endParaRPr lang="es-VE">
                    <a:solidFill>
                      <a:srgbClr val="FF9900"/>
                    </a:solidFill>
                    <a:latin typeface="Verdana"/>
                  </a:endParaRPr>
                </a:p>
              </p:txBody>
            </p:sp>
            <p:sp>
              <p:nvSpPr>
                <p:cNvPr id="38943" name="Rectangle 31"/>
                <p:cNvSpPr>
                  <a:spLocks noChangeArrowheads="1"/>
                </p:cNvSpPr>
                <p:nvPr/>
              </p:nvSpPr>
              <p:spPr bwMode="auto">
                <a:xfrm>
                  <a:off x="612" y="0"/>
                  <a:ext cx="2448" cy="51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2" name="Group 10"/>
              <p:cNvGrpSpPr>
                <a:grpSpLocks/>
              </p:cNvGrpSpPr>
              <p:nvPr/>
            </p:nvGrpSpPr>
            <p:grpSpPr bwMode="auto">
              <a:xfrm>
                <a:off x="576" y="1978"/>
                <a:ext cx="998" cy="482"/>
                <a:chOff x="0" y="518"/>
                <a:chExt cx="612" cy="633"/>
              </a:xfrm>
            </p:grpSpPr>
            <p:sp>
              <p:nvSpPr>
                <p:cNvPr id="38940" name="Rectangle 28"/>
                <p:cNvSpPr>
                  <a:spLocks noChangeArrowheads="1"/>
                </p:cNvSpPr>
                <p:nvPr/>
              </p:nvSpPr>
              <p:spPr bwMode="auto">
                <a:xfrm>
                  <a:off x="0" y="518"/>
                  <a:ext cx="612" cy="633"/>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s-VE" b="1">
                      <a:solidFill>
                        <a:schemeClr val="folHlink"/>
                      </a:solidFill>
                      <a:latin typeface="Verdana"/>
                      <a:cs typeface="Times New Roman"/>
                    </a:rPr>
                    <a:t>Video For Windows</a:t>
                  </a:r>
                  <a:endParaRPr lang="es-VE">
                    <a:solidFill>
                      <a:schemeClr val="folHlink"/>
                    </a:solidFill>
                    <a:latin typeface="Verdana"/>
                  </a:endParaRPr>
                </a:p>
              </p:txBody>
            </p:sp>
            <p:sp>
              <p:nvSpPr>
                <p:cNvPr id="38941" name="Rectangle 29"/>
                <p:cNvSpPr>
                  <a:spLocks noChangeArrowheads="1"/>
                </p:cNvSpPr>
                <p:nvPr/>
              </p:nvSpPr>
              <p:spPr bwMode="auto">
                <a:xfrm>
                  <a:off x="0" y="518"/>
                  <a:ext cx="612"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3" name="Group 11"/>
              <p:cNvGrpSpPr>
                <a:grpSpLocks/>
              </p:cNvGrpSpPr>
              <p:nvPr/>
            </p:nvGrpSpPr>
            <p:grpSpPr bwMode="auto">
              <a:xfrm>
                <a:off x="1574" y="1978"/>
                <a:ext cx="3994" cy="482"/>
                <a:chOff x="612" y="518"/>
                <a:chExt cx="2448" cy="633"/>
              </a:xfrm>
            </p:grpSpPr>
            <p:sp>
              <p:nvSpPr>
                <p:cNvPr id="38938" name="Rectangle 26"/>
                <p:cNvSpPr>
                  <a:spLocks noChangeArrowheads="1"/>
                </p:cNvSpPr>
                <p:nvPr/>
              </p:nvSpPr>
              <p:spPr bwMode="auto">
                <a:xfrm>
                  <a:off x="612" y="518"/>
                  <a:ext cx="2448" cy="633"/>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video de Microsoft para Windows.</a:t>
                  </a:r>
                </a:p>
                <a:p>
                  <a:pPr algn="ctr" fontAlgn="base">
                    <a:spcBef>
                      <a:spcPct val="0"/>
                    </a:spcBef>
                    <a:spcAft>
                      <a:spcPct val="0"/>
                    </a:spcAft>
                  </a:pPr>
                  <a:r>
                    <a:rPr lang="es-VE">
                      <a:solidFill>
                        <a:schemeClr val="folHlink"/>
                      </a:solidFill>
                      <a:latin typeface="Verdana"/>
                      <a:cs typeface="Times New Roman"/>
                    </a:rPr>
                    <a:t>Lleva la extensión AVI.</a:t>
                  </a:r>
                  <a:endParaRPr lang="es-VE">
                    <a:solidFill>
                      <a:schemeClr val="folHlink"/>
                    </a:solidFill>
                    <a:latin typeface="Verdana"/>
                  </a:endParaRPr>
                </a:p>
              </p:txBody>
            </p:sp>
            <p:sp>
              <p:nvSpPr>
                <p:cNvPr id="38939" name="Rectangle 27"/>
                <p:cNvSpPr>
                  <a:spLocks noChangeArrowheads="1"/>
                </p:cNvSpPr>
                <p:nvPr/>
              </p:nvSpPr>
              <p:spPr bwMode="auto">
                <a:xfrm>
                  <a:off x="612" y="518"/>
                  <a:ext cx="2448" cy="633"/>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4" name="Group 12"/>
              <p:cNvGrpSpPr>
                <a:grpSpLocks/>
              </p:cNvGrpSpPr>
              <p:nvPr/>
            </p:nvGrpSpPr>
            <p:grpSpPr bwMode="auto">
              <a:xfrm>
                <a:off x="576" y="2460"/>
                <a:ext cx="998" cy="570"/>
                <a:chOff x="0" y="1151"/>
                <a:chExt cx="612" cy="748"/>
              </a:xfrm>
            </p:grpSpPr>
            <p:sp>
              <p:nvSpPr>
                <p:cNvPr id="38936" name="Rectangle 24"/>
                <p:cNvSpPr>
                  <a:spLocks noChangeArrowheads="1"/>
                </p:cNvSpPr>
                <p:nvPr/>
              </p:nvSpPr>
              <p:spPr bwMode="auto">
                <a:xfrm>
                  <a:off x="0" y="1151"/>
                  <a:ext cx="612" cy="748"/>
                </a:xfrm>
                <a:prstGeom prst="rect">
                  <a:avLst/>
                </a:prstGeom>
                <a:noFill/>
                <a:ln w="12700">
                  <a:noFill/>
                  <a:miter lim="800000"/>
                  <a:headEnd type="none" w="sm" len="sm"/>
                  <a:tailEnd type="none" w="sm" len="sm"/>
                </a:ln>
              </p:spPr>
              <p:txBody>
                <a:bodyPr anchor="ctr"/>
                <a:lstStyle/>
                <a:p>
                  <a:pPr algn="ctr" eaLnBrk="0" fontAlgn="base" hangingPunct="0">
                    <a:spcBef>
                      <a:spcPct val="0"/>
                    </a:spcBef>
                    <a:spcAft>
                      <a:spcPct val="0"/>
                    </a:spcAft>
                  </a:pPr>
                  <a:r>
                    <a:rPr lang="en-US" b="1">
                      <a:solidFill>
                        <a:schemeClr val="folHlink"/>
                      </a:solidFill>
                      <a:latin typeface="Verdana"/>
                      <a:cs typeface="Times New Roman"/>
                    </a:rPr>
                    <a:t>Quick Time for Windows</a:t>
                  </a:r>
                  <a:endParaRPr lang="es-VE">
                    <a:solidFill>
                      <a:schemeClr val="folHlink"/>
                    </a:solidFill>
                    <a:latin typeface="Verdana"/>
                  </a:endParaRPr>
                </a:p>
              </p:txBody>
            </p:sp>
            <p:sp>
              <p:nvSpPr>
                <p:cNvPr id="38937" name="Rectangle 25"/>
                <p:cNvSpPr>
                  <a:spLocks noChangeArrowheads="1"/>
                </p:cNvSpPr>
                <p:nvPr/>
              </p:nvSpPr>
              <p:spPr bwMode="auto">
                <a:xfrm>
                  <a:off x="0" y="1151"/>
                  <a:ext cx="612"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5" name="Group 13"/>
              <p:cNvGrpSpPr>
                <a:grpSpLocks/>
              </p:cNvGrpSpPr>
              <p:nvPr/>
            </p:nvGrpSpPr>
            <p:grpSpPr bwMode="auto">
              <a:xfrm>
                <a:off x="1574" y="2460"/>
                <a:ext cx="3994" cy="570"/>
                <a:chOff x="612" y="1151"/>
                <a:chExt cx="2448" cy="748"/>
              </a:xfrm>
            </p:grpSpPr>
            <p:sp>
              <p:nvSpPr>
                <p:cNvPr id="38934" name="Rectangle 22"/>
                <p:cNvSpPr>
                  <a:spLocks noChangeArrowheads="1"/>
                </p:cNvSpPr>
                <p:nvPr/>
              </p:nvSpPr>
              <p:spPr bwMode="auto">
                <a:xfrm>
                  <a:off x="612" y="1151"/>
                  <a:ext cx="2448" cy="748"/>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s-VE">
                      <a:solidFill>
                        <a:schemeClr val="folHlink"/>
                      </a:solidFill>
                      <a:latin typeface="Verdana"/>
                      <a:cs typeface="Times New Roman"/>
                    </a:rPr>
                    <a:t>Sistema de vídeo de Apple Computer para Windows.</a:t>
                  </a:r>
                </a:p>
                <a:p>
                  <a:pPr algn="ctr" fontAlgn="base">
                    <a:spcBef>
                      <a:spcPct val="0"/>
                    </a:spcBef>
                    <a:spcAft>
                      <a:spcPct val="0"/>
                    </a:spcAft>
                  </a:pPr>
                  <a:r>
                    <a:rPr lang="es-VE">
                      <a:solidFill>
                        <a:schemeClr val="folHlink"/>
                      </a:solidFill>
                      <a:latin typeface="Verdana"/>
                      <a:cs typeface="Times New Roman"/>
                    </a:rPr>
                    <a:t>Lleva la extensión MOV.</a:t>
                  </a:r>
                  <a:endParaRPr lang="es-VE">
                    <a:solidFill>
                      <a:schemeClr val="folHlink"/>
                    </a:solidFill>
                    <a:latin typeface="Verdana"/>
                  </a:endParaRPr>
                </a:p>
              </p:txBody>
            </p:sp>
            <p:sp>
              <p:nvSpPr>
                <p:cNvPr id="38935" name="Rectangle 23"/>
                <p:cNvSpPr>
                  <a:spLocks noChangeArrowheads="1"/>
                </p:cNvSpPr>
                <p:nvPr/>
              </p:nvSpPr>
              <p:spPr bwMode="auto">
                <a:xfrm>
                  <a:off x="612" y="1151"/>
                  <a:ext cx="2448" cy="748"/>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6" name="Group 14"/>
              <p:cNvGrpSpPr>
                <a:grpSpLocks/>
              </p:cNvGrpSpPr>
              <p:nvPr/>
            </p:nvGrpSpPr>
            <p:grpSpPr bwMode="auto">
              <a:xfrm>
                <a:off x="576" y="3030"/>
                <a:ext cx="998" cy="754"/>
                <a:chOff x="0" y="1899"/>
                <a:chExt cx="612" cy="990"/>
              </a:xfrm>
            </p:grpSpPr>
            <p:grpSp>
              <p:nvGrpSpPr>
                <p:cNvPr id="38930" name="Group 18"/>
                <p:cNvGrpSpPr>
                  <a:grpSpLocks/>
                </p:cNvGrpSpPr>
                <p:nvPr/>
              </p:nvGrpSpPr>
              <p:grpSpPr bwMode="auto">
                <a:xfrm>
                  <a:off x="0" y="1931"/>
                  <a:ext cx="612" cy="958"/>
                  <a:chOff x="0" y="3600"/>
                  <a:chExt cx="612" cy="958"/>
                </a:xfrm>
              </p:grpSpPr>
              <p:sp>
                <p:nvSpPr>
                  <p:cNvPr id="38932" name="Rectangle 20"/>
                  <p:cNvSpPr>
                    <a:spLocks noChangeArrowheads="1"/>
                  </p:cNvSpPr>
                  <p:nvPr/>
                </p:nvSpPr>
                <p:spPr bwMode="auto">
                  <a:xfrm>
                    <a:off x="0" y="3600"/>
                    <a:ext cx="612" cy="463"/>
                  </a:xfrm>
                  <a:prstGeom prst="rect">
                    <a:avLst/>
                  </a:prstGeom>
                  <a:noFill/>
                  <a:ln w="12700">
                    <a:noFill/>
                    <a:miter lim="800000"/>
                    <a:headEnd type="none" w="sm" len="sm"/>
                    <a:tailEnd type="none" w="sm" len="sm"/>
                  </a:ln>
                </p:spPr>
                <p:txBody>
                  <a:bodyPr anchor="ctr">
                    <a:spAutoFit/>
                  </a:bodyPr>
                  <a:lstStyle/>
                  <a:p>
                    <a:pPr algn="ctr" fontAlgn="base">
                      <a:spcBef>
                        <a:spcPct val="0"/>
                      </a:spcBef>
                      <a:spcAft>
                        <a:spcPct val="0"/>
                      </a:spcAft>
                    </a:pPr>
                    <a:r>
                      <a:rPr lang="es-VE" b="1">
                        <a:solidFill>
                          <a:schemeClr val="folHlink"/>
                        </a:solidFill>
                        <a:latin typeface="Verdana"/>
                        <a:cs typeface="Times New Roman"/>
                      </a:rPr>
                      <a:t> </a:t>
                    </a:r>
                    <a:endParaRPr lang="es-VE">
                      <a:solidFill>
                        <a:schemeClr val="folHlink"/>
                      </a:solidFill>
                      <a:latin typeface="Verdana"/>
                      <a:cs typeface="Times New Roman"/>
                    </a:endParaRPr>
                  </a:p>
                  <a:p>
                    <a:pPr algn="ctr" eaLnBrk="0" fontAlgn="base" hangingPunct="0">
                      <a:spcBef>
                        <a:spcPct val="0"/>
                      </a:spcBef>
                      <a:spcAft>
                        <a:spcPct val="0"/>
                      </a:spcAft>
                    </a:pPr>
                    <a:endParaRPr lang="es-VE">
                      <a:solidFill>
                        <a:schemeClr val="folHlink"/>
                      </a:solidFill>
                      <a:latin typeface="Verdana"/>
                    </a:endParaRPr>
                  </a:p>
                </p:txBody>
              </p:sp>
              <p:sp>
                <p:nvSpPr>
                  <p:cNvPr id="38933" name="Rectangle 21"/>
                  <p:cNvSpPr>
                    <a:spLocks noChangeArrowheads="1"/>
                  </p:cNvSpPr>
                  <p:nvPr/>
                </p:nvSpPr>
                <p:spPr bwMode="auto">
                  <a:xfrm>
                    <a:off x="0" y="4327"/>
                    <a:ext cx="612" cy="231"/>
                  </a:xfrm>
                  <a:prstGeom prst="rect">
                    <a:avLst/>
                  </a:prstGeom>
                  <a:noFill/>
                  <a:ln w="12700">
                    <a:noFill/>
                    <a:miter lim="800000"/>
                    <a:headEnd type="none" w="sm" len="sm"/>
                    <a:tailEnd type="none" w="sm" len="sm"/>
                  </a:ln>
                </p:spPr>
                <p:txBody>
                  <a:bodyPr bIns="0" anchor="ctr">
                    <a:spAutoFit/>
                  </a:bodyPr>
                  <a:lstStyle/>
                  <a:p>
                    <a:pPr algn="ctr" eaLnBrk="0" fontAlgn="base" hangingPunct="0">
                      <a:spcBef>
                        <a:spcPct val="0"/>
                      </a:spcBef>
                      <a:spcAft>
                        <a:spcPct val="0"/>
                      </a:spcAft>
                    </a:pPr>
                    <a:endParaRPr lang="es-VE">
                      <a:solidFill>
                        <a:schemeClr val="folHlink"/>
                      </a:solidFill>
                      <a:latin typeface="Verdana"/>
                    </a:endParaRPr>
                  </a:p>
                </p:txBody>
              </p:sp>
            </p:grpSp>
            <p:sp>
              <p:nvSpPr>
                <p:cNvPr id="38931" name="Rectangle 19"/>
                <p:cNvSpPr>
                  <a:spLocks noChangeArrowheads="1"/>
                </p:cNvSpPr>
                <p:nvPr/>
              </p:nvSpPr>
              <p:spPr bwMode="auto">
                <a:xfrm>
                  <a:off x="0" y="1899"/>
                  <a:ext cx="612"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nvGrpSpPr>
              <p:cNvPr id="38927" name="Group 15"/>
              <p:cNvGrpSpPr>
                <a:grpSpLocks/>
              </p:cNvGrpSpPr>
              <p:nvPr/>
            </p:nvGrpSpPr>
            <p:grpSpPr bwMode="auto">
              <a:xfrm>
                <a:off x="1574" y="3030"/>
                <a:ext cx="3994" cy="621"/>
                <a:chOff x="612" y="1899"/>
                <a:chExt cx="2448" cy="816"/>
              </a:xfrm>
            </p:grpSpPr>
            <p:sp>
              <p:nvSpPr>
                <p:cNvPr id="38928" name="Rectangle 16"/>
                <p:cNvSpPr>
                  <a:spLocks noChangeArrowheads="1"/>
                </p:cNvSpPr>
                <p:nvPr/>
              </p:nvSpPr>
              <p:spPr bwMode="auto">
                <a:xfrm>
                  <a:off x="612" y="1899"/>
                  <a:ext cx="2448" cy="816"/>
                </a:xfrm>
                <a:prstGeom prst="rect">
                  <a:avLst/>
                </a:prstGeom>
                <a:noFill/>
                <a:ln w="12700">
                  <a:noFill/>
                  <a:miter lim="800000"/>
                  <a:headEnd type="none" w="sm" len="sm"/>
                  <a:tailEnd type="none" w="sm" len="sm"/>
                </a:ln>
              </p:spPr>
              <p:txBody>
                <a:bodyPr anchor="ctr"/>
                <a:lstStyle/>
                <a:p>
                  <a:pPr algn="ctr" fontAlgn="base">
                    <a:spcBef>
                      <a:spcPct val="0"/>
                    </a:spcBef>
                    <a:spcAft>
                      <a:spcPct val="0"/>
                    </a:spcAft>
                  </a:pPr>
                  <a:r>
                    <a:rPr lang="en-US">
                      <a:solidFill>
                        <a:schemeClr val="folHlink"/>
                      </a:solidFill>
                      <a:latin typeface="Verdana"/>
                      <a:cs typeface="Times New Roman"/>
                    </a:rPr>
                    <a:t>Motion Picture Expert Group. </a:t>
                  </a:r>
                  <a:r>
                    <a:rPr lang="es-VE">
                      <a:solidFill>
                        <a:schemeClr val="folHlink"/>
                      </a:solidFill>
                      <a:latin typeface="Verdana"/>
                      <a:cs typeface="Times New Roman"/>
                    </a:rPr>
                    <a:t>Desarrollado por un grupo de expertos para la representación de video de alta calidad. Necesita software de descompresión propio. Lleva la extensión MPG.</a:t>
                  </a:r>
                  <a:endParaRPr lang="es-VE">
                    <a:solidFill>
                      <a:schemeClr val="folHlink"/>
                    </a:solidFill>
                    <a:latin typeface="Verdana"/>
                  </a:endParaRPr>
                </a:p>
              </p:txBody>
            </p:sp>
            <p:sp>
              <p:nvSpPr>
                <p:cNvPr id="38929" name="Rectangle 17"/>
                <p:cNvSpPr>
                  <a:spLocks noChangeArrowheads="1"/>
                </p:cNvSpPr>
                <p:nvPr/>
              </p:nvSpPr>
              <p:spPr bwMode="auto">
                <a:xfrm>
                  <a:off x="612" y="1899"/>
                  <a:ext cx="2448" cy="816"/>
                </a:xfrm>
                <a:prstGeom prst="rect">
                  <a:avLst/>
                </a:prstGeom>
                <a:noFill/>
                <a:ln w="7">
                  <a:solidFill>
                    <a:srgbClr val="A0A0A0"/>
                  </a:solidFill>
                  <a:miter lim="800000"/>
                  <a:headEnd type="none" w="sm" len="sm"/>
                  <a:tailEnd type="none" w="sm" len="sm"/>
                </a:ln>
              </p:spPr>
              <p:txBody>
                <a:bodyPr anchor="ctr"/>
                <a:lstStyle/>
                <a:p>
                  <a:pPr fontAlgn="base">
                    <a:spcBef>
                      <a:spcPct val="0"/>
                    </a:spcBef>
                    <a:spcAft>
                      <a:spcPct val="0"/>
                    </a:spcAft>
                  </a:pPr>
                  <a:endParaRPr lang="es-ES_tradnl" sz="2400">
                    <a:latin typeface="Verdana"/>
                  </a:endParaRPr>
                </a:p>
              </p:txBody>
            </p:sp>
          </p:grpSp>
        </p:grpSp>
        <p:sp>
          <p:nvSpPr>
            <p:cNvPr id="38919" name="Text Box 7"/>
            <p:cNvSpPr txBox="1">
              <a:spLocks noChangeArrowheads="1"/>
            </p:cNvSpPr>
            <p:nvPr/>
          </p:nvSpPr>
          <p:spPr bwMode="auto">
            <a:xfrm>
              <a:off x="96" y="3408"/>
              <a:ext cx="1162" cy="404"/>
            </a:xfrm>
            <a:prstGeom prst="rect">
              <a:avLst/>
            </a:prstGeom>
            <a:noFill/>
            <a:ln w="9525">
              <a:noFill/>
              <a:miter lim="800000"/>
              <a:headEnd/>
              <a:tailEnd/>
            </a:ln>
          </p:spPr>
          <p:txBody>
            <a:bodyPr>
              <a:spAutoFit/>
            </a:bodyPr>
            <a:lstStyle/>
            <a:p>
              <a:pPr algn="ctr" fontAlgn="base">
                <a:spcBef>
                  <a:spcPct val="0"/>
                </a:spcBef>
                <a:spcAft>
                  <a:spcPct val="0"/>
                </a:spcAft>
              </a:pPr>
              <a:r>
                <a:rPr lang="es-MX" b="1">
                  <a:solidFill>
                    <a:schemeClr val="folHlink"/>
                  </a:solidFill>
                  <a:latin typeface="Verdana"/>
                </a:rPr>
                <a:t>Compresión MPEG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6767"/>
                                        </p:tgtEl>
                                        <p:attrNameLst>
                                          <p:attrName>style.visibility</p:attrName>
                                        </p:attrNameLst>
                                      </p:cBhvr>
                                      <p:to>
                                        <p:strVal val="visible"/>
                                      </p:to>
                                    </p:set>
                                    <p:animEffect transition="in" filter="slide(fromBottom)">
                                      <p:cBhvr>
                                        <p:cTn id="7" dur="500"/>
                                        <p:tgtEl>
                                          <p:spTgt spid="11676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hand_anim"/>
          <p:cNvPicPr>
            <a:picLocks noChangeAspect="1" noChangeArrowheads="1" noCrop="1"/>
          </p:cNvPicPr>
          <p:nvPr/>
        </p:nvPicPr>
        <p:blipFill>
          <a:blip r:embed="rId3"/>
          <a:srcRect/>
          <a:stretch>
            <a:fillRect/>
          </a:stretch>
        </p:blipFill>
        <p:spPr bwMode="auto">
          <a:xfrm>
            <a:off x="7391400" y="381000"/>
            <a:ext cx="1143000" cy="1120775"/>
          </a:xfrm>
          <a:prstGeom prst="rect">
            <a:avLst/>
          </a:prstGeom>
          <a:noFill/>
        </p:spPr>
      </p:pic>
      <p:sp>
        <p:nvSpPr>
          <p:cNvPr id="126980" name="Rectangle 3"/>
          <p:cNvSpPr>
            <a:spLocks noChangeArrowheads="1"/>
          </p:cNvSpPr>
          <p:nvPr/>
        </p:nvSpPr>
        <p:spPr bwMode="auto">
          <a:xfrm>
            <a:off x="381000" y="1981200"/>
            <a:ext cx="8305800" cy="43592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A50021"/>
                </a:solidFill>
                <a:latin typeface="Verdana"/>
              </a:rPr>
              <a:t>Se conoce como biométrica al conjunto de </a:t>
            </a:r>
            <a:r>
              <a:rPr lang="es-MX" sz="2000" b="1">
                <a:solidFill>
                  <a:srgbClr val="FF9900"/>
                </a:solidFill>
                <a:latin typeface="Verdana"/>
              </a:rPr>
              <a:t>técnicas  empleadas para identificar a las personas</a:t>
            </a:r>
            <a:r>
              <a:rPr lang="es-MX" sz="2000" b="1">
                <a:solidFill>
                  <a:srgbClr val="A50021"/>
                </a:solidFill>
                <a:latin typeface="Verdana"/>
              </a:rPr>
              <a:t>, procesando en un ordenador datos provenientes de sus características biológicas. </a:t>
            </a:r>
          </a:p>
          <a:p>
            <a:pPr algn="ctr" fontAlgn="base">
              <a:spcBef>
                <a:spcPct val="0"/>
              </a:spcBef>
              <a:spcAft>
                <a:spcPct val="0"/>
              </a:spcAft>
            </a:pPr>
            <a:endParaRPr lang="es-MX" sz="2000" b="1">
              <a:solidFill>
                <a:srgbClr val="A50021"/>
              </a:solidFill>
              <a:latin typeface="Verdana"/>
            </a:endParaRPr>
          </a:p>
          <a:p>
            <a:pPr fontAlgn="base">
              <a:spcBef>
                <a:spcPct val="0"/>
              </a:spcBef>
              <a:spcAft>
                <a:spcPct val="0"/>
              </a:spcAft>
            </a:pPr>
            <a:r>
              <a:rPr lang="es-MX" sz="2000" b="1">
                <a:solidFill>
                  <a:srgbClr val="A50021"/>
                </a:solidFill>
                <a:latin typeface="Verdana"/>
              </a:rPr>
              <a:t>Este método de identificación es preferido sobre los tradicionales que utilizan claves y números PIN por varias razones: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debe estar físicamente presente cerca del dispositivo. </a:t>
            </a:r>
          </a:p>
          <a:p>
            <a:pPr fontAlgn="base">
              <a:spcBef>
                <a:spcPct val="0"/>
              </a:spcBef>
              <a:spcAft>
                <a:spcPct val="0"/>
              </a:spcAft>
            </a:pPr>
            <a:endParaRPr lang="es-MX" sz="2000" b="1">
              <a:solidFill>
                <a:srgbClr val="A50021"/>
              </a:solidFill>
              <a:latin typeface="Verdana"/>
            </a:endParaRPr>
          </a:p>
          <a:p>
            <a:pPr fontAlgn="base">
              <a:spcBef>
                <a:spcPct val="0"/>
              </a:spcBef>
              <a:spcAft>
                <a:spcPct val="0"/>
              </a:spcAft>
              <a:buFontTx/>
              <a:buBlip>
                <a:blip r:embed="rId4"/>
              </a:buBlip>
            </a:pPr>
            <a:r>
              <a:rPr lang="es-MX" sz="2000" b="1">
                <a:solidFill>
                  <a:srgbClr val="A50021"/>
                </a:solidFill>
                <a:latin typeface="Verdana"/>
              </a:rPr>
              <a:t> La persona a ser identificada no necesita recordar una clave o portar una tarjeta especial.</a:t>
            </a:r>
          </a:p>
        </p:txBody>
      </p:sp>
      <p:sp>
        <p:nvSpPr>
          <p:cNvPr id="39940" name="Text Box 4"/>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39941" name="Text Box 5"/>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slide(fromBottom)">
                                      <p:cBhvr>
                                        <p:cTn id="7" dur="500"/>
                                        <p:tgtEl>
                                          <p:spTgt spid="1269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6980">
                                            <p:txEl>
                                              <p:pRg st="2" end="2"/>
                                            </p:txEl>
                                          </p:spTgt>
                                        </p:tgtEl>
                                        <p:attrNameLst>
                                          <p:attrName>style.visibility</p:attrName>
                                        </p:attrNameLst>
                                      </p:cBhvr>
                                      <p:to>
                                        <p:strVal val="visible"/>
                                      </p:to>
                                    </p:set>
                                    <p:animEffect transition="in" filter="slide(fromBottom)">
                                      <p:cBhvr>
                                        <p:cTn id="12" dur="500"/>
                                        <p:tgtEl>
                                          <p:spTgt spid="12698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6980">
                                            <p:txEl>
                                              <p:pRg st="4" end="4"/>
                                            </p:txEl>
                                          </p:spTgt>
                                        </p:tgtEl>
                                        <p:attrNameLst>
                                          <p:attrName>style.visibility</p:attrName>
                                        </p:attrNameLst>
                                      </p:cBhvr>
                                      <p:to>
                                        <p:strVal val="visible"/>
                                      </p:to>
                                    </p:set>
                                    <p:animEffect transition="in" filter="slide(fromBottom)">
                                      <p:cBhvr>
                                        <p:cTn id="17" dur="500"/>
                                        <p:tgtEl>
                                          <p:spTgt spid="12698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6980">
                                            <p:txEl>
                                              <p:pRg st="6" end="6"/>
                                            </p:txEl>
                                          </p:spTgt>
                                        </p:tgtEl>
                                        <p:attrNameLst>
                                          <p:attrName>style.visibility</p:attrName>
                                        </p:attrNameLst>
                                      </p:cBhvr>
                                      <p:to>
                                        <p:strVal val="visible"/>
                                      </p:to>
                                    </p:set>
                                    <p:animEffect transition="in" filter="slide(fromBottom)">
                                      <p:cBhvr>
                                        <p:cTn id="22" dur="500"/>
                                        <p:tgtEl>
                                          <p:spTgt spid="1269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3" name="Picture 3" descr="retscan">
            <a:hlinkClick r:id="rId3"/>
          </p:cNvPr>
          <p:cNvPicPr>
            <a:picLocks noChangeAspect="1" noChangeArrowheads="1" noCrop="1"/>
          </p:cNvPicPr>
          <p:nvPr/>
        </p:nvPicPr>
        <p:blipFill>
          <a:blip r:embed="rId4"/>
          <a:srcRect/>
          <a:stretch>
            <a:fillRect/>
          </a:stretch>
        </p:blipFill>
        <p:spPr bwMode="auto">
          <a:xfrm>
            <a:off x="2743200" y="3048000"/>
            <a:ext cx="3581400" cy="3581400"/>
          </a:xfrm>
          <a:prstGeom prst="rect">
            <a:avLst/>
          </a:prstGeom>
          <a:noFill/>
        </p:spPr>
      </p:pic>
      <p:sp>
        <p:nvSpPr>
          <p:cNvPr id="4096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096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28007" name="Text Box 5"/>
          <p:cNvSpPr txBox="1">
            <a:spLocks noChangeArrowheads="1"/>
          </p:cNvSpPr>
          <p:nvPr/>
        </p:nvSpPr>
        <p:spPr bwMode="auto">
          <a:xfrm>
            <a:off x="381000" y="240665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del patrón retinal</a:t>
            </a:r>
            <a:endParaRPr lang="es-MX" sz="2000" b="1">
              <a:solidFill>
                <a:srgbClr val="FF9900"/>
              </a:solidFill>
              <a:latin typeface="Verdana"/>
            </a:endParaRPr>
          </a:p>
        </p:txBody>
      </p:sp>
      <p:sp>
        <p:nvSpPr>
          <p:cNvPr id="128010" name="Text Box 6"/>
          <p:cNvSpPr txBox="1">
            <a:spLocks noChangeArrowheads="1"/>
          </p:cNvSpPr>
          <p:nvPr/>
        </p:nvSpPr>
        <p:spPr bwMode="auto">
          <a:xfrm>
            <a:off x="381000" y="1905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8010"/>
                                        </p:tgtEl>
                                        <p:attrNameLst>
                                          <p:attrName>style.visibility</p:attrName>
                                        </p:attrNameLst>
                                      </p:cBhvr>
                                      <p:to>
                                        <p:strVal val="visible"/>
                                      </p:to>
                                    </p:set>
                                    <p:animEffect transition="in" filter="slide(fromBottom)">
                                      <p:cBhvr>
                                        <p:cTn id="7" dur="500"/>
                                        <p:tgtEl>
                                          <p:spTgt spid="12801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28007"/>
                                        </p:tgtEl>
                                        <p:attrNameLst>
                                          <p:attrName>style.visibility</p:attrName>
                                        </p:attrNameLst>
                                      </p:cBhvr>
                                      <p:to>
                                        <p:strVal val="visible"/>
                                      </p:to>
                                    </p:set>
                                    <p:animEffect transition="in" filter="slide(fromBottom)">
                                      <p:cBhvr>
                                        <p:cTn id="11" dur="500"/>
                                        <p:tgtEl>
                                          <p:spTgt spid="128007"/>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28003"/>
                                        </p:tgtEl>
                                        <p:attrNameLst>
                                          <p:attrName>style.visibility</p:attrName>
                                        </p:attrNameLst>
                                      </p:cBhvr>
                                      <p:to>
                                        <p:strVal val="visible"/>
                                      </p:to>
                                    </p:set>
                                    <p:animEffect transition="in" filter="dissolve">
                                      <p:cBhvr>
                                        <p:cTn id="15"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7" grpId="0" autoUpdateAnimBg="0"/>
      <p:bldP spid="128010"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1" name="Picture 3" descr="BioSMARTCARD Example"/>
          <p:cNvPicPr>
            <a:picLocks noChangeAspect="1" noChangeArrowheads="1" noCrop="1"/>
          </p:cNvPicPr>
          <p:nvPr/>
        </p:nvPicPr>
        <p:blipFill>
          <a:blip r:embed="rId3"/>
          <a:srcRect/>
          <a:stretch>
            <a:fillRect/>
          </a:stretch>
        </p:blipFill>
        <p:spPr bwMode="auto">
          <a:xfrm>
            <a:off x="5257800" y="3505200"/>
            <a:ext cx="3733800" cy="3048000"/>
          </a:xfrm>
          <a:prstGeom prst="rect">
            <a:avLst/>
          </a:prstGeom>
          <a:noFill/>
        </p:spPr>
      </p:pic>
      <p:pic>
        <p:nvPicPr>
          <p:cNvPr id="130052" name="Picture 4" descr="Time &amp; Attendance Example"/>
          <p:cNvPicPr>
            <a:picLocks noChangeAspect="1" noChangeArrowheads="1" noCrop="1"/>
          </p:cNvPicPr>
          <p:nvPr/>
        </p:nvPicPr>
        <p:blipFill>
          <a:blip r:embed="rId4"/>
          <a:srcRect/>
          <a:stretch>
            <a:fillRect/>
          </a:stretch>
        </p:blipFill>
        <p:spPr bwMode="auto">
          <a:xfrm>
            <a:off x="304800" y="3521075"/>
            <a:ext cx="4800600" cy="3067050"/>
          </a:xfrm>
          <a:prstGeom prst="rect">
            <a:avLst/>
          </a:prstGeom>
          <a:noFill/>
        </p:spPr>
      </p:pic>
      <p:sp>
        <p:nvSpPr>
          <p:cNvPr id="130053" name="Text Box 4"/>
          <p:cNvSpPr txBox="1">
            <a:spLocks noChangeArrowheads="1"/>
          </p:cNvSpPr>
          <p:nvPr/>
        </p:nvSpPr>
        <p:spPr bwMode="auto">
          <a:xfrm>
            <a:off x="381000" y="2667000"/>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chemeClr val="folHlink"/>
                </a:solidFill>
                <a:latin typeface="Verdana"/>
              </a:rPr>
              <a:t>Reconocimiento de la huella digital</a:t>
            </a:r>
            <a:endParaRPr lang="es-MX" sz="2000" b="1">
              <a:solidFill>
                <a:srgbClr val="FF9900"/>
              </a:solidFill>
              <a:latin typeface="Verdana"/>
            </a:endParaRPr>
          </a:p>
        </p:txBody>
      </p:sp>
      <p:sp>
        <p:nvSpPr>
          <p:cNvPr id="41989" name="Text Box 5"/>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41990" name="Text Box 6"/>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Biométrica</a:t>
            </a:r>
            <a:endParaRPr kumimoji="1" lang="es-MX" sz="2400" b="1" i="1">
              <a:solidFill>
                <a:schemeClr val="accent2"/>
              </a:solidFill>
              <a:latin typeface="Verdana"/>
            </a:endParaRPr>
          </a:p>
        </p:txBody>
      </p:sp>
      <p:sp>
        <p:nvSpPr>
          <p:cNvPr id="130057" name="Text Box 7"/>
          <p:cNvSpPr txBox="1">
            <a:spLocks noChangeArrowheads="1"/>
          </p:cNvSpPr>
          <p:nvPr/>
        </p:nvSpPr>
        <p:spPr bwMode="auto">
          <a:xfrm>
            <a:off x="381000" y="1965325"/>
            <a:ext cx="8305800" cy="396875"/>
          </a:xfrm>
          <a:prstGeom prst="rect">
            <a:avLst/>
          </a:prstGeom>
          <a:noFill/>
          <a:ln w="9525">
            <a:noFill/>
            <a:miter lim="800000"/>
            <a:headEnd/>
            <a:tailEnd/>
          </a:ln>
        </p:spPr>
        <p:txBody>
          <a:bodyPr>
            <a:spAutoFit/>
          </a:bodyPr>
          <a:lstStyle/>
          <a:p>
            <a:pPr algn="ctr" fontAlgn="base">
              <a:spcBef>
                <a:spcPct val="0"/>
              </a:spcBef>
              <a:spcAft>
                <a:spcPct val="0"/>
              </a:spcAft>
            </a:pPr>
            <a:r>
              <a:rPr lang="es-MX" sz="2000" b="1">
                <a:solidFill>
                  <a:srgbClr val="FF9900"/>
                </a:solidFill>
                <a:latin typeface="Verdana"/>
              </a:rPr>
              <a:t>Aplicaciones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0057"/>
                                        </p:tgtEl>
                                        <p:attrNameLst>
                                          <p:attrName>style.visibility</p:attrName>
                                        </p:attrNameLst>
                                      </p:cBhvr>
                                      <p:to>
                                        <p:strVal val="visible"/>
                                      </p:to>
                                    </p:set>
                                    <p:animEffect transition="in" filter="slide(fromBottom)">
                                      <p:cBhvr>
                                        <p:cTn id="7" dur="500"/>
                                        <p:tgtEl>
                                          <p:spTgt spid="13005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130053"/>
                                        </p:tgtEl>
                                        <p:attrNameLst>
                                          <p:attrName>style.visibility</p:attrName>
                                        </p:attrNameLst>
                                      </p:cBhvr>
                                      <p:to>
                                        <p:strVal val="visible"/>
                                      </p:to>
                                    </p:set>
                                    <p:animEffect transition="in" filter="slide(fromBottom)">
                                      <p:cBhvr>
                                        <p:cTn id="11" dur="500"/>
                                        <p:tgtEl>
                                          <p:spTgt spid="130053"/>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130052"/>
                                        </p:tgtEl>
                                        <p:attrNameLst>
                                          <p:attrName>style.visibility</p:attrName>
                                        </p:attrNameLst>
                                      </p:cBhvr>
                                      <p:to>
                                        <p:strVal val="visible"/>
                                      </p:to>
                                    </p:set>
                                    <p:animEffect transition="in" filter="dissolve">
                                      <p:cBhvr>
                                        <p:cTn id="15" dur="500"/>
                                        <p:tgtEl>
                                          <p:spTgt spid="130052"/>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30051"/>
                                        </p:tgtEl>
                                        <p:attrNameLst>
                                          <p:attrName>style.visibility</p:attrName>
                                        </p:attrNameLst>
                                      </p:cBhvr>
                                      <p:to>
                                        <p:strVal val="visible"/>
                                      </p:to>
                                    </p:set>
                                    <p:animEffect transition="in" filter="dissolve">
                                      <p:cBhvr>
                                        <p:cTn id="19"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3" grpId="0" autoUpdateAnimBg="0"/>
      <p:bldP spid="13005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381000" y="19050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¿A qué modelo corresponden esas categorías?</a:t>
            </a:r>
            <a:endParaRPr kumimoji="1" lang="es-MX" sz="2400" b="1">
              <a:solidFill>
                <a:schemeClr val="accent2"/>
              </a:solidFill>
              <a:latin typeface="Verdana"/>
            </a:endParaRPr>
          </a:p>
        </p:txBody>
      </p:sp>
      <p:sp>
        <p:nvSpPr>
          <p:cNvPr id="6147"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6148"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43365" name="Text Box 5"/>
          <p:cNvSpPr txBox="1">
            <a:spLocks noChangeArrowheads="1"/>
          </p:cNvSpPr>
          <p:nvPr/>
        </p:nvSpPr>
        <p:spPr bwMode="auto">
          <a:xfrm>
            <a:off x="381000" y="2743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la arquitectura Von Neumann</a:t>
            </a:r>
          </a:p>
        </p:txBody>
      </p:sp>
      <p:sp>
        <p:nvSpPr>
          <p:cNvPr id="143366" name="Text Box 6"/>
          <p:cNvSpPr txBox="1">
            <a:spLocks noChangeArrowheads="1"/>
          </p:cNvSpPr>
          <p:nvPr/>
        </p:nvSpPr>
        <p:spPr bwMode="auto">
          <a:xfrm>
            <a:off x="381000" y="38862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¿Cuál es el criterio para clasificar el  hardware de esa manera?</a:t>
            </a:r>
            <a:endParaRPr kumimoji="1" lang="es-MX" sz="2400" b="1">
              <a:solidFill>
                <a:schemeClr val="accent2"/>
              </a:solidFill>
              <a:latin typeface="Verdana"/>
            </a:endParaRPr>
          </a:p>
        </p:txBody>
      </p:sp>
      <p:sp>
        <p:nvSpPr>
          <p:cNvPr id="143367" name="Text Box 7"/>
          <p:cNvSpPr txBox="1">
            <a:spLocks noChangeArrowheads="1"/>
          </p:cNvSpPr>
          <p:nvPr/>
        </p:nvSpPr>
        <p:spPr bwMode="auto">
          <a:xfrm>
            <a:off x="381000" y="51974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La función que tiene cada dispositivo en el sistema informático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slide(fromBottom)">
                                      <p:cBhvr>
                                        <p:cTn id="7" dur="5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65"/>
                                        </p:tgtEl>
                                        <p:attrNameLst>
                                          <p:attrName>style.visibility</p:attrName>
                                        </p:attrNameLst>
                                      </p:cBhvr>
                                      <p:to>
                                        <p:strVal val="visible"/>
                                      </p:to>
                                    </p:set>
                                    <p:animEffect transition="in" filter="dissolve">
                                      <p:cBhvr>
                                        <p:cTn id="12" dur="500"/>
                                        <p:tgtEl>
                                          <p:spTgt spid="14336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3366"/>
                                        </p:tgtEl>
                                        <p:attrNameLst>
                                          <p:attrName>style.visibility</p:attrName>
                                        </p:attrNameLst>
                                      </p:cBhvr>
                                      <p:to>
                                        <p:strVal val="visible"/>
                                      </p:to>
                                    </p:set>
                                    <p:animEffect transition="in" filter="slide(fromBottom)">
                                      <p:cBhvr>
                                        <p:cTn id="17" dur="500"/>
                                        <p:tgtEl>
                                          <p:spTgt spid="14336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dissolve">
                                      <p:cBhvr>
                                        <p:cTn id="22" dur="500"/>
                                        <p:tgtEl>
                                          <p:spTgt spid="1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P spid="143365" grpId="0" autoUpdateAnimBg="0"/>
      <p:bldP spid="143366" grpId="0" autoUpdateAnimBg="0"/>
      <p:bldP spid="14336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381000" y="21336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integrados?</a:t>
            </a:r>
            <a:endParaRPr kumimoji="1" lang="es-MX" sz="2400" b="1">
              <a:solidFill>
                <a:schemeClr val="accent2"/>
              </a:solidFill>
              <a:latin typeface="Verdana"/>
            </a:endParaRPr>
          </a:p>
        </p:txBody>
      </p:sp>
      <p:sp>
        <p:nvSpPr>
          <p:cNvPr id="7171"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7172"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3125" name="Text Box 5"/>
          <p:cNvSpPr txBox="1">
            <a:spLocks noChangeArrowheads="1"/>
          </p:cNvSpPr>
          <p:nvPr/>
        </p:nvSpPr>
        <p:spPr bwMode="auto">
          <a:xfrm>
            <a:off x="381000" y="277495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dentro de nuestro ordenador</a:t>
            </a:r>
            <a:r>
              <a:rPr kumimoji="1" lang="es-MX" sz="2400" b="1">
                <a:solidFill>
                  <a:schemeClr val="hlink"/>
                </a:solidFill>
                <a:latin typeface="Verdana"/>
              </a:rPr>
              <a:t> y que están</a:t>
            </a:r>
            <a:r>
              <a:rPr kumimoji="1" lang="es-MX" sz="2400" b="1">
                <a:solidFill>
                  <a:srgbClr val="FF9900"/>
                </a:solidFill>
                <a:latin typeface="Verdana"/>
              </a:rPr>
              <a:t> conectados a la tarjeta madre</a:t>
            </a:r>
            <a:r>
              <a:rPr kumimoji="1" lang="es-MX" sz="2400" b="1">
                <a:solidFill>
                  <a:schemeClr val="hlink"/>
                </a:solidFill>
                <a:latin typeface="Verdana"/>
              </a:rPr>
              <a:t>, para poder ejecutar sus funciones.</a:t>
            </a:r>
          </a:p>
        </p:txBody>
      </p:sp>
      <p:sp>
        <p:nvSpPr>
          <p:cNvPr id="133126" name="Text Box 6"/>
          <p:cNvSpPr txBox="1">
            <a:spLocks noChangeArrowheads="1"/>
          </p:cNvSpPr>
          <p:nvPr/>
        </p:nvSpPr>
        <p:spPr bwMode="auto">
          <a:xfrm>
            <a:off x="381000" y="4587875"/>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integrados a nuestro ordenador?</a:t>
            </a:r>
            <a:endParaRPr kumimoji="1" lang="es-MX" sz="2400" b="1">
              <a:solidFill>
                <a:schemeClr val="accent2"/>
              </a:solidFill>
              <a:latin typeface="Verdana"/>
            </a:endParaRPr>
          </a:p>
        </p:txBody>
      </p:sp>
      <p:sp>
        <p:nvSpPr>
          <p:cNvPr id="133127" name="Text Box 7"/>
          <p:cNvSpPr txBox="1">
            <a:spLocks noChangeArrowheads="1"/>
          </p:cNvSpPr>
          <p:nvPr/>
        </p:nvSpPr>
        <p:spPr bwMode="auto">
          <a:xfrm>
            <a:off x="381000" y="5578475"/>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A través de los </a:t>
            </a:r>
            <a:r>
              <a:rPr kumimoji="1" lang="es-MX" sz="2400" b="1">
                <a:solidFill>
                  <a:srgbClr val="FF9900"/>
                </a:solidFill>
                <a:latin typeface="Verdana"/>
              </a:rPr>
              <a:t>conectores internos</a:t>
            </a:r>
            <a:r>
              <a:rPr kumimoji="1" lang="es-MX" sz="2400" b="1">
                <a:solidFill>
                  <a:schemeClr val="hlink"/>
                </a:solidFill>
                <a:latin typeface="Verdana"/>
              </a:rPr>
              <a:t> que están dentro de nuestro ordenador, en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22"/>
                                        </p:tgtEl>
                                        <p:attrNameLst>
                                          <p:attrName>style.visibility</p:attrName>
                                        </p:attrNameLst>
                                      </p:cBhvr>
                                      <p:to>
                                        <p:strVal val="visible"/>
                                      </p:to>
                                    </p:set>
                                    <p:animEffect transition="in" filter="slide(fromBottom)">
                                      <p:cBhvr>
                                        <p:cTn id="7" dur="500"/>
                                        <p:tgtEl>
                                          <p:spTgt spid="133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3125"/>
                                        </p:tgtEl>
                                        <p:attrNameLst>
                                          <p:attrName>style.visibility</p:attrName>
                                        </p:attrNameLst>
                                      </p:cBhvr>
                                      <p:to>
                                        <p:strVal val="visible"/>
                                      </p:to>
                                    </p:set>
                                    <p:animEffect transition="in" filter="dissolve">
                                      <p:cBhvr>
                                        <p:cTn id="12" dur="500"/>
                                        <p:tgtEl>
                                          <p:spTgt spid="13312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126"/>
                                        </p:tgtEl>
                                        <p:attrNameLst>
                                          <p:attrName>style.visibility</p:attrName>
                                        </p:attrNameLst>
                                      </p:cBhvr>
                                      <p:to>
                                        <p:strVal val="visible"/>
                                      </p:to>
                                    </p:set>
                                    <p:animEffect transition="in" filter="slide(fromBottom)">
                                      <p:cBhvr>
                                        <p:cTn id="17" dur="500"/>
                                        <p:tgtEl>
                                          <p:spTgt spid="1331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3127"/>
                                        </p:tgtEl>
                                        <p:attrNameLst>
                                          <p:attrName>style.visibility</p:attrName>
                                        </p:attrNameLst>
                                      </p:cBhvr>
                                      <p:to>
                                        <p:strVal val="visible"/>
                                      </p:to>
                                    </p:set>
                                    <p:animEffect transition="in" filter="dissolve">
                                      <p:cBhvr>
                                        <p:cTn id="22" dur="500"/>
                                        <p:tgtEl>
                                          <p:spTgt spid="133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P spid="133125" grpId="0" autoUpdateAnimBg="0"/>
      <p:bldP spid="133126" grpId="0" autoUpdateAnimBg="0"/>
      <p:bldP spid="13312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381000" y="2041525"/>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¿Qué son dispositivos periféricos?</a:t>
            </a:r>
            <a:endParaRPr kumimoji="1" lang="es-MX" sz="2400" b="1">
              <a:solidFill>
                <a:schemeClr val="accent2"/>
              </a:solidFill>
              <a:latin typeface="Verdana"/>
            </a:endParaRPr>
          </a:p>
        </p:txBody>
      </p:sp>
      <p:sp>
        <p:nvSpPr>
          <p:cNvPr id="8195"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8196"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Recordando</a:t>
            </a:r>
          </a:p>
        </p:txBody>
      </p:sp>
      <p:sp>
        <p:nvSpPr>
          <p:cNvPr id="136197" name="Text Box 5"/>
          <p:cNvSpPr txBox="1">
            <a:spLocks noChangeArrowheads="1"/>
          </p:cNvSpPr>
          <p:nvPr/>
        </p:nvSpPr>
        <p:spPr bwMode="auto">
          <a:xfrm>
            <a:off x="381000" y="2622550"/>
            <a:ext cx="8305800" cy="118745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chemeClr val="hlink"/>
                </a:solidFill>
                <a:latin typeface="Verdana"/>
              </a:rPr>
              <a:t>Dispositivos que se encuentran </a:t>
            </a:r>
            <a:r>
              <a:rPr kumimoji="1" lang="es-MX" sz="2400" b="1">
                <a:solidFill>
                  <a:srgbClr val="FF9900"/>
                </a:solidFill>
                <a:latin typeface="Verdana"/>
              </a:rPr>
              <a:t>fuera de nuestro ordenador </a:t>
            </a:r>
            <a:r>
              <a:rPr kumimoji="1" lang="es-MX" sz="2400" b="1">
                <a:solidFill>
                  <a:schemeClr val="hlink"/>
                </a:solidFill>
                <a:latin typeface="Verdana"/>
              </a:rPr>
              <a:t>y que </a:t>
            </a:r>
            <a:r>
              <a:rPr kumimoji="1" lang="es-MX" sz="2400" b="1">
                <a:solidFill>
                  <a:srgbClr val="FF9900"/>
                </a:solidFill>
                <a:latin typeface="Verdana"/>
              </a:rPr>
              <a:t>deben conectarse a la tarjeta madre</a:t>
            </a:r>
            <a:r>
              <a:rPr kumimoji="1" lang="es-MX" sz="2400" b="1">
                <a:solidFill>
                  <a:schemeClr val="hlink"/>
                </a:solidFill>
                <a:latin typeface="Verdana"/>
              </a:rPr>
              <a:t> para ejecutar sus funciones.</a:t>
            </a:r>
          </a:p>
        </p:txBody>
      </p:sp>
      <p:sp>
        <p:nvSpPr>
          <p:cNvPr id="136198" name="Text Box 6"/>
          <p:cNvSpPr txBox="1">
            <a:spLocks noChangeArrowheads="1"/>
          </p:cNvSpPr>
          <p:nvPr/>
        </p:nvSpPr>
        <p:spPr bwMode="auto">
          <a:xfrm>
            <a:off x="381000" y="4038600"/>
            <a:ext cx="8305800" cy="82232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¿Cómo se conectan los dispositivos periféricos a nuestro ordenador?</a:t>
            </a:r>
            <a:endParaRPr kumimoji="1" lang="es-MX" sz="2400" b="1">
              <a:solidFill>
                <a:schemeClr val="accent2"/>
              </a:solidFill>
              <a:latin typeface="Verdana"/>
            </a:endParaRPr>
          </a:p>
        </p:txBody>
      </p:sp>
      <p:sp>
        <p:nvSpPr>
          <p:cNvPr id="136199" name="Text Box 7"/>
          <p:cNvSpPr txBox="1">
            <a:spLocks noChangeArrowheads="1"/>
          </p:cNvSpPr>
          <p:nvPr/>
        </p:nvSpPr>
        <p:spPr bwMode="auto">
          <a:xfrm>
            <a:off x="381000" y="5029200"/>
            <a:ext cx="8305800" cy="1552575"/>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FF9900"/>
                </a:solidFill>
                <a:latin typeface="Verdana"/>
              </a:rPr>
              <a:t>A través de los puertos</a:t>
            </a:r>
            <a:r>
              <a:rPr kumimoji="1" lang="es-MX" sz="2400" b="1">
                <a:solidFill>
                  <a:schemeClr val="hlink"/>
                </a:solidFill>
                <a:latin typeface="Verdana"/>
              </a:rPr>
              <a:t> (conectores externos) que están en la parte posterior de nuestro ordenador y que están, a su vez, conectados a la tarjeta madre.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6194"/>
                                        </p:tgtEl>
                                        <p:attrNameLst>
                                          <p:attrName>style.visibility</p:attrName>
                                        </p:attrNameLst>
                                      </p:cBhvr>
                                      <p:to>
                                        <p:strVal val="visible"/>
                                      </p:to>
                                    </p:set>
                                    <p:animEffect transition="in" filter="slide(fromBottom)">
                                      <p:cBhvr>
                                        <p:cTn id="7" dur="500"/>
                                        <p:tgtEl>
                                          <p:spTgt spid="13619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7"/>
                                        </p:tgtEl>
                                        <p:attrNameLst>
                                          <p:attrName>style.visibility</p:attrName>
                                        </p:attrNameLst>
                                      </p:cBhvr>
                                      <p:to>
                                        <p:strVal val="visible"/>
                                      </p:to>
                                    </p:set>
                                    <p:animEffect transition="in" filter="dissolve">
                                      <p:cBhvr>
                                        <p:cTn id="12" dur="500"/>
                                        <p:tgtEl>
                                          <p:spTgt spid="13619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6198"/>
                                        </p:tgtEl>
                                        <p:attrNameLst>
                                          <p:attrName>style.visibility</p:attrName>
                                        </p:attrNameLst>
                                      </p:cBhvr>
                                      <p:to>
                                        <p:strVal val="visible"/>
                                      </p:to>
                                    </p:set>
                                    <p:animEffect transition="in" filter="slide(fromBottom)">
                                      <p:cBhvr>
                                        <p:cTn id="17" dur="500"/>
                                        <p:tgtEl>
                                          <p:spTgt spid="13619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9"/>
                                        </p:tgtEl>
                                        <p:attrNameLst>
                                          <p:attrName>style.visibility</p:attrName>
                                        </p:attrNameLst>
                                      </p:cBhvr>
                                      <p:to>
                                        <p:strVal val="visible"/>
                                      </p:to>
                                    </p:set>
                                    <p:animEffect transition="in" filter="dissolve">
                                      <p:cBhvr>
                                        <p:cTn id="22" dur="500"/>
                                        <p:tgtEl>
                                          <p:spTgt spid="136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4" grpId="0" autoUpdateAnimBg="0"/>
      <p:bldP spid="136197" grpId="0" autoUpdateAnimBg="0"/>
      <p:bldP spid="136198" grpId="0" autoUpdateAnimBg="0"/>
      <p:bldP spid="13619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81000" y="1905000"/>
            <a:ext cx="8305800" cy="4473575"/>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rgbClr val="A50021"/>
                </a:solidFill>
                <a:latin typeface="Verdana"/>
              </a:rPr>
              <a:t> Explicar el concepto de dispositivo de entrada </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el proceso de entrada de datos a un ordenador, a través de diferentes dispositivos.</a:t>
            </a:r>
            <a:endParaRPr kumimoji="1" lang="es-MX" sz="2400">
              <a:solidFill>
                <a:schemeClr val="accent2"/>
              </a:solidFill>
              <a:latin typeface="Verdana"/>
            </a:endParaRP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Clasificar dispositivos bajo la categoría “entrada”, basándose en la función que cumplen como parte de un sistema informático.</a:t>
            </a:r>
          </a:p>
          <a:p>
            <a:pPr fontAlgn="base">
              <a:spcBef>
                <a:spcPct val="0"/>
              </a:spcBef>
              <a:spcAft>
                <a:spcPct val="0"/>
              </a:spcAft>
              <a:buFontTx/>
              <a:buBlip>
                <a:blip r:embed="rId3"/>
              </a:buBlip>
            </a:pPr>
            <a:endParaRPr kumimoji="1" lang="es-MX" sz="2400">
              <a:solidFill>
                <a:srgbClr val="A50021"/>
              </a:solidFill>
              <a:latin typeface="Verdana"/>
            </a:endParaRPr>
          </a:p>
          <a:p>
            <a:pPr fontAlgn="base">
              <a:spcBef>
                <a:spcPct val="0"/>
              </a:spcBef>
              <a:spcAft>
                <a:spcPct val="0"/>
              </a:spcAft>
              <a:buFontTx/>
              <a:buBlip>
                <a:blip r:embed="rId3"/>
              </a:buBlip>
            </a:pPr>
            <a:r>
              <a:rPr kumimoji="1" lang="es-MX" sz="2400">
                <a:solidFill>
                  <a:srgbClr val="A50021"/>
                </a:solidFill>
                <a:latin typeface="Verdana"/>
              </a:rPr>
              <a:t> Describir la relación entre los dispositivos de entrada y el resto de los elementos de un sistema informático.</a:t>
            </a:r>
          </a:p>
        </p:txBody>
      </p:sp>
      <p:sp>
        <p:nvSpPr>
          <p:cNvPr id="9219"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9220"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Objetivos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5954">
                                            <p:txEl>
                                              <p:pRg st="0" end="0"/>
                                            </p:txEl>
                                          </p:spTgt>
                                        </p:tgtEl>
                                        <p:attrNameLst>
                                          <p:attrName>style.visibility</p:attrName>
                                        </p:attrNameLst>
                                      </p:cBhvr>
                                      <p:to>
                                        <p:strVal val="visible"/>
                                      </p:to>
                                    </p:set>
                                    <p:animEffect transition="in" filter="slide(fromBottom)">
                                      <p:cBhvr>
                                        <p:cTn id="7" dur="500"/>
                                        <p:tgtEl>
                                          <p:spTgt spid="1259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slide(fromBottom)">
                                      <p:cBhvr>
                                        <p:cTn id="12" dur="500"/>
                                        <p:tgtEl>
                                          <p:spTgt spid="12595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5954">
                                            <p:txEl>
                                              <p:pRg st="4" end="4"/>
                                            </p:txEl>
                                          </p:spTgt>
                                        </p:tgtEl>
                                        <p:attrNameLst>
                                          <p:attrName>style.visibility</p:attrName>
                                        </p:attrNameLst>
                                      </p:cBhvr>
                                      <p:to>
                                        <p:strVal val="visible"/>
                                      </p:to>
                                    </p:set>
                                    <p:animEffect transition="in" filter="slide(fromBottom)">
                                      <p:cBhvr>
                                        <p:cTn id="17" dur="500"/>
                                        <p:tgtEl>
                                          <p:spTgt spid="12595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25954">
                                            <p:txEl>
                                              <p:pRg st="6" end="6"/>
                                            </p:txEl>
                                          </p:spTgt>
                                        </p:tgtEl>
                                        <p:attrNameLst>
                                          <p:attrName>style.visibility</p:attrName>
                                        </p:attrNameLst>
                                      </p:cBhvr>
                                      <p:to>
                                        <p:strVal val="visible"/>
                                      </p:to>
                                    </p:set>
                                    <p:animEffect transition="in" filter="slide(fromBottom)">
                                      <p:cBhvr>
                                        <p:cTn id="22" dur="500"/>
                                        <p:tgtEl>
                                          <p:spTgt spid="1259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381000" y="2057400"/>
            <a:ext cx="8305800" cy="4108450"/>
          </a:xfrm>
          <a:prstGeom prst="rect">
            <a:avLst/>
          </a:prstGeom>
          <a:noFill/>
          <a:ln w="9525">
            <a:noFill/>
            <a:miter lim="800000"/>
            <a:headEnd/>
            <a:tailEnd/>
          </a:ln>
        </p:spPr>
        <p:txBody>
          <a:bodyPr>
            <a:spAutoFit/>
          </a:bodyPr>
          <a:lstStyle/>
          <a:p>
            <a:pPr fontAlgn="base">
              <a:spcBef>
                <a:spcPct val="0"/>
              </a:spcBef>
              <a:spcAft>
                <a:spcPct val="0"/>
              </a:spcAft>
              <a:buFontTx/>
              <a:buBlip>
                <a:blip r:embed="rId3"/>
              </a:buBlip>
            </a:pPr>
            <a:r>
              <a:rPr kumimoji="1" lang="es-MX" sz="2400">
                <a:solidFill>
                  <a:schemeClr val="folHlink"/>
                </a:solidFill>
                <a:latin typeface="Verdana"/>
              </a:rPr>
              <a:t> Concepto de dispositivo de entrada </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Dispositivos de entrada para datos de tipo:</a:t>
            </a:r>
          </a:p>
          <a:p>
            <a:pPr lvl="2" fontAlgn="base">
              <a:spcBef>
                <a:spcPct val="0"/>
              </a:spcBef>
              <a:spcAft>
                <a:spcPct val="0"/>
              </a:spcAft>
            </a:pPr>
            <a:r>
              <a:rPr kumimoji="1" lang="es-MX" sz="2400">
                <a:solidFill>
                  <a:schemeClr val="folHlink"/>
                </a:solidFill>
                <a:latin typeface="Verdana"/>
              </a:rPr>
              <a:t>Numérico</a:t>
            </a:r>
          </a:p>
          <a:p>
            <a:pPr lvl="2" fontAlgn="base">
              <a:spcBef>
                <a:spcPct val="0"/>
              </a:spcBef>
              <a:spcAft>
                <a:spcPct val="0"/>
              </a:spcAft>
            </a:pPr>
            <a:r>
              <a:rPr kumimoji="1" lang="es-MX" sz="2400">
                <a:solidFill>
                  <a:schemeClr val="folHlink"/>
                </a:solidFill>
                <a:latin typeface="Verdana"/>
              </a:rPr>
              <a:t>Alfabético</a:t>
            </a:r>
          </a:p>
          <a:p>
            <a:pPr lvl="2" fontAlgn="base">
              <a:spcBef>
                <a:spcPct val="0"/>
              </a:spcBef>
              <a:spcAft>
                <a:spcPct val="0"/>
              </a:spcAft>
            </a:pPr>
            <a:r>
              <a:rPr kumimoji="1" lang="es-MX" sz="2400">
                <a:solidFill>
                  <a:schemeClr val="folHlink"/>
                </a:solidFill>
                <a:latin typeface="Verdana"/>
              </a:rPr>
              <a:t>Audiovisual</a:t>
            </a:r>
          </a:p>
          <a:p>
            <a:pPr lvl="2" fontAlgn="base">
              <a:spcBef>
                <a:spcPct val="0"/>
              </a:spcBef>
              <a:spcAft>
                <a:spcPct val="0"/>
              </a:spcAft>
            </a:pPr>
            <a:r>
              <a:rPr kumimoji="1" lang="es-MX" sz="2400">
                <a:solidFill>
                  <a:schemeClr val="folHlink"/>
                </a:solidFill>
                <a:latin typeface="Verdana"/>
              </a:rPr>
              <a:t>Físico</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Representación de los diferentes tipos de datos.</a:t>
            </a:r>
          </a:p>
          <a:p>
            <a:pPr fontAlgn="base">
              <a:spcBef>
                <a:spcPct val="0"/>
              </a:spcBef>
              <a:spcAft>
                <a:spcPct val="0"/>
              </a:spcAft>
              <a:buFontTx/>
              <a:buBlip>
                <a:blip r:embed="rId3"/>
              </a:buBlip>
            </a:pPr>
            <a:endParaRPr kumimoji="1" lang="es-MX" sz="2400">
              <a:solidFill>
                <a:schemeClr val="folHlink"/>
              </a:solidFill>
              <a:latin typeface="Verdana"/>
            </a:endParaRPr>
          </a:p>
          <a:p>
            <a:pPr fontAlgn="base">
              <a:spcBef>
                <a:spcPct val="0"/>
              </a:spcBef>
              <a:spcAft>
                <a:spcPct val="0"/>
              </a:spcAft>
              <a:buFontTx/>
              <a:buBlip>
                <a:blip r:embed="rId3"/>
              </a:buBlip>
            </a:pPr>
            <a:r>
              <a:rPr kumimoji="1" lang="es-MX" sz="2400">
                <a:solidFill>
                  <a:schemeClr val="folHlink"/>
                </a:solidFill>
                <a:latin typeface="Verdana"/>
              </a:rPr>
              <a:t> Biométrica</a:t>
            </a:r>
          </a:p>
        </p:txBody>
      </p:sp>
      <p:sp>
        <p:nvSpPr>
          <p:cNvPr id="10243" name="Text Box 3"/>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0244" name="Text Box 4"/>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Contenidos</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Effect transition="in" filter="slide(fromBottom)">
                                      <p:cBhvr>
                                        <p:cTn id="7" dur="500"/>
                                        <p:tgtEl>
                                          <p:spTgt spid="1249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4930">
                                            <p:txEl>
                                              <p:pRg st="2" end="2"/>
                                            </p:txEl>
                                          </p:spTgt>
                                        </p:tgtEl>
                                        <p:attrNameLst>
                                          <p:attrName>style.visibility</p:attrName>
                                        </p:attrNameLst>
                                      </p:cBhvr>
                                      <p:to>
                                        <p:strVal val="visible"/>
                                      </p:to>
                                    </p:set>
                                    <p:animEffect transition="in" filter="slide(fromBottom)">
                                      <p:cBhvr>
                                        <p:cTn id="12" dur="500"/>
                                        <p:tgtEl>
                                          <p:spTgt spid="124930">
                                            <p:txEl>
                                              <p:pRg st="2" end="2"/>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animEffect transition="in" filter="slide(fromBottom)">
                                      <p:cBhvr>
                                        <p:cTn id="15" dur="500"/>
                                        <p:tgtEl>
                                          <p:spTgt spid="124930">
                                            <p:txEl>
                                              <p:pRg st="3" end="3"/>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24930">
                                            <p:txEl>
                                              <p:pRg st="4" end="4"/>
                                            </p:txEl>
                                          </p:spTgt>
                                        </p:tgtEl>
                                        <p:attrNameLst>
                                          <p:attrName>style.visibility</p:attrName>
                                        </p:attrNameLst>
                                      </p:cBhvr>
                                      <p:to>
                                        <p:strVal val="visible"/>
                                      </p:to>
                                    </p:set>
                                    <p:animEffect transition="in" filter="slide(fromBottom)">
                                      <p:cBhvr>
                                        <p:cTn id="18" dur="500"/>
                                        <p:tgtEl>
                                          <p:spTgt spid="124930">
                                            <p:txEl>
                                              <p:pRg st="4" end="4"/>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124930">
                                            <p:txEl>
                                              <p:pRg st="5" end="5"/>
                                            </p:txEl>
                                          </p:spTgt>
                                        </p:tgtEl>
                                        <p:attrNameLst>
                                          <p:attrName>style.visibility</p:attrName>
                                        </p:attrNameLst>
                                      </p:cBhvr>
                                      <p:to>
                                        <p:strVal val="visible"/>
                                      </p:to>
                                    </p:set>
                                    <p:animEffect transition="in" filter="slide(fromBottom)">
                                      <p:cBhvr>
                                        <p:cTn id="21" dur="500"/>
                                        <p:tgtEl>
                                          <p:spTgt spid="124930">
                                            <p:txEl>
                                              <p:pRg st="5" end="5"/>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124930">
                                            <p:txEl>
                                              <p:pRg st="6" end="6"/>
                                            </p:txEl>
                                          </p:spTgt>
                                        </p:tgtEl>
                                        <p:attrNameLst>
                                          <p:attrName>style.visibility</p:attrName>
                                        </p:attrNameLst>
                                      </p:cBhvr>
                                      <p:to>
                                        <p:strVal val="visible"/>
                                      </p:to>
                                    </p:set>
                                    <p:animEffect transition="in" filter="slide(fromBottom)">
                                      <p:cBhvr>
                                        <p:cTn id="24" dur="500"/>
                                        <p:tgtEl>
                                          <p:spTgt spid="124930">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124930">
                                            <p:txEl>
                                              <p:pRg st="8" end="8"/>
                                            </p:txEl>
                                          </p:spTgt>
                                        </p:tgtEl>
                                        <p:attrNameLst>
                                          <p:attrName>style.visibility</p:attrName>
                                        </p:attrNameLst>
                                      </p:cBhvr>
                                      <p:to>
                                        <p:strVal val="visible"/>
                                      </p:to>
                                    </p:set>
                                    <p:animEffect transition="in" filter="slide(fromBottom)">
                                      <p:cBhvr>
                                        <p:cTn id="29" dur="500"/>
                                        <p:tgtEl>
                                          <p:spTgt spid="124930">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24930">
                                            <p:txEl>
                                              <p:pRg st="10" end="10"/>
                                            </p:txEl>
                                          </p:spTgt>
                                        </p:tgtEl>
                                        <p:attrNameLst>
                                          <p:attrName>style.visibility</p:attrName>
                                        </p:attrNameLst>
                                      </p:cBhvr>
                                      <p:to>
                                        <p:strVal val="visible"/>
                                      </p:to>
                                    </p:set>
                                    <p:animEffect transition="in" filter="slide(fromBottom)">
                                      <p:cBhvr>
                                        <p:cTn id="34" dur="500"/>
                                        <p:tgtEl>
                                          <p:spTgt spid="1249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406400" y="1981200"/>
            <a:ext cx="7823200" cy="457200"/>
          </a:xfrm>
          <a:prstGeom prst="rect">
            <a:avLst/>
          </a:prstGeom>
          <a:noFill/>
          <a:ln w="9525">
            <a:noFill/>
            <a:miter lim="800000"/>
            <a:headEnd/>
            <a:tailEnd/>
          </a:ln>
        </p:spPr>
        <p:txBody>
          <a:bodyPr wrap="none">
            <a:spAutoFit/>
          </a:bodyPr>
          <a:lstStyle/>
          <a:p>
            <a:pPr algn="ctr" fontAlgn="base">
              <a:spcBef>
                <a:spcPct val="0"/>
              </a:spcBef>
              <a:spcAft>
                <a:spcPct val="0"/>
              </a:spcAft>
            </a:pPr>
            <a:r>
              <a:rPr kumimoji="1" lang="es-MX" sz="2400">
                <a:solidFill>
                  <a:srgbClr val="A50021"/>
                </a:solidFill>
                <a:latin typeface="Verdana"/>
              </a:rPr>
              <a:t>Los dispositivos de entrada y de salida (E/S) son:</a:t>
            </a:r>
            <a:endParaRPr kumimoji="1" lang="es-MX" sz="2400">
              <a:solidFill>
                <a:schemeClr val="accent2"/>
              </a:solidFill>
              <a:latin typeface="Verdana"/>
            </a:endParaRPr>
          </a:p>
        </p:txBody>
      </p:sp>
      <p:pic>
        <p:nvPicPr>
          <p:cNvPr id="11267" name="Picture 3" descr="AD003538"/>
          <p:cNvPicPr>
            <a:picLocks noChangeAspect="1" noChangeArrowheads="1"/>
          </p:cNvPicPr>
          <p:nvPr/>
        </p:nvPicPr>
        <p:blipFill>
          <a:blip r:embed="rId3"/>
          <a:srcRect/>
          <a:stretch>
            <a:fillRect/>
          </a:stretch>
        </p:blipFill>
        <p:spPr bwMode="auto">
          <a:xfrm>
            <a:off x="4795838" y="2667000"/>
            <a:ext cx="2862262" cy="3733800"/>
          </a:xfrm>
          <a:prstGeom prst="rect">
            <a:avLst/>
          </a:prstGeom>
          <a:noFill/>
        </p:spPr>
      </p:pic>
      <p:pic>
        <p:nvPicPr>
          <p:cNvPr id="123908" name="Picture 4" descr="CARTE229"/>
          <p:cNvPicPr>
            <a:picLocks noChangeAspect="1" noChangeArrowheads="1"/>
          </p:cNvPicPr>
          <p:nvPr/>
        </p:nvPicPr>
        <p:blipFill>
          <a:blip r:embed="rId4"/>
          <a:srcRect/>
          <a:stretch>
            <a:fillRect/>
          </a:stretch>
        </p:blipFill>
        <p:spPr bwMode="auto">
          <a:xfrm>
            <a:off x="5786438" y="3200400"/>
            <a:ext cx="914400" cy="655638"/>
          </a:xfrm>
          <a:prstGeom prst="rect">
            <a:avLst/>
          </a:prstGeom>
          <a:noFill/>
        </p:spPr>
      </p:pic>
      <p:grpSp>
        <p:nvGrpSpPr>
          <p:cNvPr id="2" name="Group 5"/>
          <p:cNvGrpSpPr>
            <a:grpSpLocks/>
          </p:cNvGrpSpPr>
          <p:nvPr/>
        </p:nvGrpSpPr>
        <p:grpSpPr bwMode="auto">
          <a:xfrm rot="-452377">
            <a:off x="4859338" y="3429000"/>
            <a:ext cx="469900" cy="868363"/>
            <a:chOff x="3170" y="1920"/>
            <a:chExt cx="296" cy="547"/>
          </a:xfrm>
        </p:grpSpPr>
        <p:sp>
          <p:nvSpPr>
            <p:cNvPr id="11288" name="AutoShape 24"/>
            <p:cNvSpPr>
              <a:spLocks/>
            </p:cNvSpPr>
            <p:nvPr/>
          </p:nvSpPr>
          <p:spPr bwMode="auto">
            <a:xfrm>
              <a:off x="3170" y="1920"/>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9" name="AutoShape 25"/>
            <p:cNvSpPr>
              <a:spLocks/>
            </p:cNvSpPr>
            <p:nvPr/>
          </p:nvSpPr>
          <p:spPr bwMode="auto">
            <a:xfrm>
              <a:off x="3216" y="1995"/>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defRPr/>
              </a:pPr>
              <a:endParaRPr lang="es-ES_tradnl" sz="2400">
                <a:latin typeface="Verdana" pitchFamily="34" charset="0"/>
              </a:endParaRPr>
            </a:p>
          </p:txBody>
        </p:sp>
      </p:grpSp>
      <p:grpSp>
        <p:nvGrpSpPr>
          <p:cNvPr id="3" name="Group 6"/>
          <p:cNvGrpSpPr>
            <a:grpSpLocks/>
          </p:cNvGrpSpPr>
          <p:nvPr/>
        </p:nvGrpSpPr>
        <p:grpSpPr bwMode="auto">
          <a:xfrm flipH="1">
            <a:off x="7081838" y="3276600"/>
            <a:ext cx="469900" cy="868363"/>
            <a:chOff x="2690" y="2519"/>
            <a:chExt cx="296" cy="547"/>
          </a:xfrm>
        </p:grpSpPr>
        <p:sp>
          <p:nvSpPr>
            <p:cNvPr id="11286" name="AutoShape 22"/>
            <p:cNvSpPr>
              <a:spLocks/>
            </p:cNvSpPr>
            <p:nvPr/>
          </p:nvSpPr>
          <p:spPr bwMode="auto">
            <a:xfrm>
              <a:off x="2690" y="2519"/>
              <a:ext cx="296" cy="547"/>
            </a:xfrm>
            <a:custGeom>
              <a:avLst/>
              <a:gdLst>
                <a:gd name="T0" fmla="*/ 288 w 296"/>
                <a:gd name="T1" fmla="*/ 84 h 547"/>
                <a:gd name="T2" fmla="*/ 273 w 296"/>
                <a:gd name="T3" fmla="*/ 63 h 547"/>
                <a:gd name="T4" fmla="*/ 254 w 296"/>
                <a:gd name="T5" fmla="*/ 44 h 547"/>
                <a:gd name="T6" fmla="*/ 231 w 296"/>
                <a:gd name="T7" fmla="*/ 29 h 547"/>
                <a:gd name="T8" fmla="*/ 204 w 296"/>
                <a:gd name="T9" fmla="*/ 15 h 547"/>
                <a:gd name="T10" fmla="*/ 175 w 296"/>
                <a:gd name="T11" fmla="*/ 6 h 547"/>
                <a:gd name="T12" fmla="*/ 100 w 296"/>
                <a:gd name="T13" fmla="*/ 4 h 547"/>
                <a:gd name="T14" fmla="*/ 71 w 296"/>
                <a:gd name="T15" fmla="*/ 15 h 547"/>
                <a:gd name="T16" fmla="*/ 40 w 296"/>
                <a:gd name="T17" fmla="*/ 36 h 547"/>
                <a:gd name="T18" fmla="*/ 15 w 296"/>
                <a:gd name="T19" fmla="*/ 67 h 547"/>
                <a:gd name="T20" fmla="*/ 2 w 296"/>
                <a:gd name="T21" fmla="*/ 117 h 547"/>
                <a:gd name="T22" fmla="*/ 8 w 296"/>
                <a:gd name="T23" fmla="*/ 238 h 547"/>
                <a:gd name="T24" fmla="*/ 17 w 296"/>
                <a:gd name="T25" fmla="*/ 269 h 547"/>
                <a:gd name="T26" fmla="*/ 31 w 296"/>
                <a:gd name="T27" fmla="*/ 296 h 547"/>
                <a:gd name="T28" fmla="*/ 50 w 296"/>
                <a:gd name="T29" fmla="*/ 326 h 547"/>
                <a:gd name="T30" fmla="*/ 69 w 296"/>
                <a:gd name="T31" fmla="*/ 355 h 547"/>
                <a:gd name="T32" fmla="*/ 85 w 296"/>
                <a:gd name="T33" fmla="*/ 376 h 547"/>
                <a:gd name="T34" fmla="*/ 108 w 296"/>
                <a:gd name="T35" fmla="*/ 401 h 547"/>
                <a:gd name="T36" fmla="*/ 119 w 296"/>
                <a:gd name="T37" fmla="*/ 424 h 547"/>
                <a:gd name="T38" fmla="*/ 129 w 296"/>
                <a:gd name="T39" fmla="*/ 499 h 547"/>
                <a:gd name="T40" fmla="*/ 140 w 296"/>
                <a:gd name="T41" fmla="*/ 518 h 547"/>
                <a:gd name="T42" fmla="*/ 162 w 296"/>
                <a:gd name="T43" fmla="*/ 534 h 547"/>
                <a:gd name="T44" fmla="*/ 185 w 296"/>
                <a:gd name="T45" fmla="*/ 545 h 547"/>
                <a:gd name="T46" fmla="*/ 227 w 296"/>
                <a:gd name="T47" fmla="*/ 540 h 547"/>
                <a:gd name="T48" fmla="*/ 258 w 296"/>
                <a:gd name="T49" fmla="*/ 509 h 547"/>
                <a:gd name="T50" fmla="*/ 277 w 296"/>
                <a:gd name="T51" fmla="*/ 480 h 547"/>
                <a:gd name="T52" fmla="*/ 287 w 296"/>
                <a:gd name="T53" fmla="*/ 457 h 547"/>
                <a:gd name="T54" fmla="*/ 277 w 296"/>
                <a:gd name="T55" fmla="*/ 397 h 547"/>
                <a:gd name="T56" fmla="*/ 263 w 296"/>
                <a:gd name="T57" fmla="*/ 373 h 547"/>
                <a:gd name="T58" fmla="*/ 256 w 296"/>
                <a:gd name="T59" fmla="*/ 386 h 547"/>
                <a:gd name="T60" fmla="*/ 265 w 296"/>
                <a:gd name="T61" fmla="*/ 405 h 547"/>
                <a:gd name="T62" fmla="*/ 260 w 296"/>
                <a:gd name="T63" fmla="*/ 463 h 547"/>
                <a:gd name="T64" fmla="*/ 248 w 296"/>
                <a:gd name="T65" fmla="*/ 482 h 547"/>
                <a:gd name="T66" fmla="*/ 231 w 296"/>
                <a:gd name="T67" fmla="*/ 505 h 547"/>
                <a:gd name="T68" fmla="*/ 215 w 296"/>
                <a:gd name="T69" fmla="*/ 518 h 547"/>
                <a:gd name="T70" fmla="*/ 177 w 296"/>
                <a:gd name="T71" fmla="*/ 520 h 547"/>
                <a:gd name="T72" fmla="*/ 152 w 296"/>
                <a:gd name="T73" fmla="*/ 507 h 547"/>
                <a:gd name="T74" fmla="*/ 140 w 296"/>
                <a:gd name="T75" fmla="*/ 444 h 547"/>
                <a:gd name="T76" fmla="*/ 131 w 296"/>
                <a:gd name="T77" fmla="*/ 417 h 547"/>
                <a:gd name="T78" fmla="*/ 119 w 296"/>
                <a:gd name="T79" fmla="*/ 397 h 547"/>
                <a:gd name="T80" fmla="*/ 106 w 296"/>
                <a:gd name="T81" fmla="*/ 376 h 547"/>
                <a:gd name="T82" fmla="*/ 88 w 296"/>
                <a:gd name="T83" fmla="*/ 349 h 547"/>
                <a:gd name="T84" fmla="*/ 63 w 296"/>
                <a:gd name="T85" fmla="*/ 317 h 547"/>
                <a:gd name="T86" fmla="*/ 42 w 296"/>
                <a:gd name="T87" fmla="*/ 284 h 547"/>
                <a:gd name="T88" fmla="*/ 31 w 296"/>
                <a:gd name="T89" fmla="*/ 255 h 547"/>
                <a:gd name="T90" fmla="*/ 21 w 296"/>
                <a:gd name="T91" fmla="*/ 227 h 547"/>
                <a:gd name="T92" fmla="*/ 15 w 296"/>
                <a:gd name="T93" fmla="*/ 138 h 547"/>
                <a:gd name="T94" fmla="*/ 25 w 296"/>
                <a:gd name="T95" fmla="*/ 94 h 547"/>
                <a:gd name="T96" fmla="*/ 35 w 296"/>
                <a:gd name="T97" fmla="*/ 73 h 547"/>
                <a:gd name="T98" fmla="*/ 48 w 296"/>
                <a:gd name="T99" fmla="*/ 52 h 547"/>
                <a:gd name="T100" fmla="*/ 65 w 296"/>
                <a:gd name="T101" fmla="*/ 38 h 547"/>
                <a:gd name="T102" fmla="*/ 86 w 296"/>
                <a:gd name="T103" fmla="*/ 29 h 547"/>
                <a:gd name="T104" fmla="*/ 163 w 296"/>
                <a:gd name="T105" fmla="*/ 27 h 547"/>
                <a:gd name="T106" fmla="*/ 194 w 296"/>
                <a:gd name="T107" fmla="*/ 36 h 547"/>
                <a:gd name="T108" fmla="*/ 219 w 296"/>
                <a:gd name="T109" fmla="*/ 48 h 547"/>
                <a:gd name="T110" fmla="*/ 237 w 296"/>
                <a:gd name="T111" fmla="*/ 58 h 547"/>
                <a:gd name="T112" fmla="*/ 254 w 296"/>
                <a:gd name="T113" fmla="*/ 69 h 547"/>
                <a:gd name="T114" fmla="*/ 271 w 296"/>
                <a:gd name="T115" fmla="*/ 84 h 5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6"/>
                <a:gd name="T175" fmla="*/ 0 h 547"/>
                <a:gd name="T176" fmla="*/ 296 w 296"/>
                <a:gd name="T177" fmla="*/ 547 h 5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6" h="547">
                  <a:moveTo>
                    <a:pt x="296" y="109"/>
                  </a:moveTo>
                  <a:lnTo>
                    <a:pt x="296" y="108"/>
                  </a:lnTo>
                  <a:lnTo>
                    <a:pt x="294" y="106"/>
                  </a:lnTo>
                  <a:lnTo>
                    <a:pt x="294" y="100"/>
                  </a:lnTo>
                  <a:lnTo>
                    <a:pt x="292" y="96"/>
                  </a:lnTo>
                  <a:lnTo>
                    <a:pt x="292" y="94"/>
                  </a:lnTo>
                  <a:lnTo>
                    <a:pt x="290" y="92"/>
                  </a:lnTo>
                  <a:lnTo>
                    <a:pt x="290" y="88"/>
                  </a:lnTo>
                  <a:lnTo>
                    <a:pt x="288" y="86"/>
                  </a:lnTo>
                  <a:lnTo>
                    <a:pt x="288" y="84"/>
                  </a:lnTo>
                  <a:lnTo>
                    <a:pt x="287" y="83"/>
                  </a:lnTo>
                  <a:lnTo>
                    <a:pt x="287" y="81"/>
                  </a:lnTo>
                  <a:lnTo>
                    <a:pt x="283" y="77"/>
                  </a:lnTo>
                  <a:lnTo>
                    <a:pt x="283" y="75"/>
                  </a:lnTo>
                  <a:lnTo>
                    <a:pt x="281" y="73"/>
                  </a:lnTo>
                  <a:lnTo>
                    <a:pt x="281" y="71"/>
                  </a:lnTo>
                  <a:lnTo>
                    <a:pt x="277" y="67"/>
                  </a:lnTo>
                  <a:lnTo>
                    <a:pt x="277" y="65"/>
                  </a:lnTo>
                  <a:lnTo>
                    <a:pt x="275" y="63"/>
                  </a:lnTo>
                  <a:lnTo>
                    <a:pt x="273" y="63"/>
                  </a:lnTo>
                  <a:lnTo>
                    <a:pt x="273" y="61"/>
                  </a:lnTo>
                  <a:lnTo>
                    <a:pt x="269" y="58"/>
                  </a:lnTo>
                  <a:lnTo>
                    <a:pt x="269" y="56"/>
                  </a:lnTo>
                  <a:lnTo>
                    <a:pt x="267" y="54"/>
                  </a:lnTo>
                  <a:lnTo>
                    <a:pt x="265" y="54"/>
                  </a:lnTo>
                  <a:lnTo>
                    <a:pt x="262" y="50"/>
                  </a:lnTo>
                  <a:lnTo>
                    <a:pt x="262" y="48"/>
                  </a:lnTo>
                  <a:lnTo>
                    <a:pt x="260" y="48"/>
                  </a:lnTo>
                  <a:lnTo>
                    <a:pt x="256" y="44"/>
                  </a:lnTo>
                  <a:lnTo>
                    <a:pt x="254" y="44"/>
                  </a:lnTo>
                  <a:lnTo>
                    <a:pt x="250" y="40"/>
                  </a:lnTo>
                  <a:lnTo>
                    <a:pt x="248" y="40"/>
                  </a:lnTo>
                  <a:lnTo>
                    <a:pt x="248" y="38"/>
                  </a:lnTo>
                  <a:lnTo>
                    <a:pt x="246" y="36"/>
                  </a:lnTo>
                  <a:lnTo>
                    <a:pt x="244" y="36"/>
                  </a:lnTo>
                  <a:lnTo>
                    <a:pt x="240" y="33"/>
                  </a:lnTo>
                  <a:lnTo>
                    <a:pt x="238" y="33"/>
                  </a:lnTo>
                  <a:lnTo>
                    <a:pt x="235" y="31"/>
                  </a:lnTo>
                  <a:lnTo>
                    <a:pt x="233" y="29"/>
                  </a:lnTo>
                  <a:lnTo>
                    <a:pt x="231" y="29"/>
                  </a:lnTo>
                  <a:lnTo>
                    <a:pt x="227" y="25"/>
                  </a:lnTo>
                  <a:lnTo>
                    <a:pt x="225" y="25"/>
                  </a:lnTo>
                  <a:lnTo>
                    <a:pt x="221" y="23"/>
                  </a:lnTo>
                  <a:lnTo>
                    <a:pt x="219" y="23"/>
                  </a:lnTo>
                  <a:lnTo>
                    <a:pt x="217" y="21"/>
                  </a:lnTo>
                  <a:lnTo>
                    <a:pt x="213" y="19"/>
                  </a:lnTo>
                  <a:lnTo>
                    <a:pt x="212" y="19"/>
                  </a:lnTo>
                  <a:lnTo>
                    <a:pt x="210" y="17"/>
                  </a:lnTo>
                  <a:lnTo>
                    <a:pt x="206" y="17"/>
                  </a:lnTo>
                  <a:lnTo>
                    <a:pt x="204" y="15"/>
                  </a:lnTo>
                  <a:lnTo>
                    <a:pt x="200" y="15"/>
                  </a:lnTo>
                  <a:lnTo>
                    <a:pt x="198" y="13"/>
                  </a:lnTo>
                  <a:lnTo>
                    <a:pt x="194" y="13"/>
                  </a:lnTo>
                  <a:lnTo>
                    <a:pt x="192" y="12"/>
                  </a:lnTo>
                  <a:lnTo>
                    <a:pt x="188" y="12"/>
                  </a:lnTo>
                  <a:lnTo>
                    <a:pt x="187" y="10"/>
                  </a:lnTo>
                  <a:lnTo>
                    <a:pt x="183" y="10"/>
                  </a:lnTo>
                  <a:lnTo>
                    <a:pt x="181" y="8"/>
                  </a:lnTo>
                  <a:lnTo>
                    <a:pt x="177" y="8"/>
                  </a:lnTo>
                  <a:lnTo>
                    <a:pt x="175" y="6"/>
                  </a:lnTo>
                  <a:lnTo>
                    <a:pt x="171" y="6"/>
                  </a:lnTo>
                  <a:lnTo>
                    <a:pt x="169" y="4"/>
                  </a:lnTo>
                  <a:lnTo>
                    <a:pt x="163" y="4"/>
                  </a:lnTo>
                  <a:lnTo>
                    <a:pt x="160" y="2"/>
                  </a:lnTo>
                  <a:lnTo>
                    <a:pt x="150" y="2"/>
                  </a:lnTo>
                  <a:lnTo>
                    <a:pt x="148" y="0"/>
                  </a:lnTo>
                  <a:lnTo>
                    <a:pt x="111" y="0"/>
                  </a:lnTo>
                  <a:lnTo>
                    <a:pt x="111" y="2"/>
                  </a:lnTo>
                  <a:lnTo>
                    <a:pt x="104" y="2"/>
                  </a:lnTo>
                  <a:lnTo>
                    <a:pt x="100" y="4"/>
                  </a:lnTo>
                  <a:lnTo>
                    <a:pt x="98" y="4"/>
                  </a:lnTo>
                  <a:lnTo>
                    <a:pt x="96" y="6"/>
                  </a:lnTo>
                  <a:lnTo>
                    <a:pt x="90" y="6"/>
                  </a:lnTo>
                  <a:lnTo>
                    <a:pt x="88" y="8"/>
                  </a:lnTo>
                  <a:lnTo>
                    <a:pt x="85" y="8"/>
                  </a:lnTo>
                  <a:lnTo>
                    <a:pt x="81" y="12"/>
                  </a:lnTo>
                  <a:lnTo>
                    <a:pt x="79" y="12"/>
                  </a:lnTo>
                  <a:lnTo>
                    <a:pt x="75" y="13"/>
                  </a:lnTo>
                  <a:lnTo>
                    <a:pt x="73" y="13"/>
                  </a:lnTo>
                  <a:lnTo>
                    <a:pt x="71" y="15"/>
                  </a:lnTo>
                  <a:lnTo>
                    <a:pt x="67" y="17"/>
                  </a:lnTo>
                  <a:lnTo>
                    <a:pt x="65" y="17"/>
                  </a:lnTo>
                  <a:lnTo>
                    <a:pt x="63" y="19"/>
                  </a:lnTo>
                  <a:lnTo>
                    <a:pt x="60" y="21"/>
                  </a:lnTo>
                  <a:lnTo>
                    <a:pt x="56" y="25"/>
                  </a:lnTo>
                  <a:lnTo>
                    <a:pt x="54" y="25"/>
                  </a:lnTo>
                  <a:lnTo>
                    <a:pt x="52" y="27"/>
                  </a:lnTo>
                  <a:lnTo>
                    <a:pt x="48" y="29"/>
                  </a:lnTo>
                  <a:lnTo>
                    <a:pt x="44" y="33"/>
                  </a:lnTo>
                  <a:lnTo>
                    <a:pt x="40" y="36"/>
                  </a:lnTo>
                  <a:lnTo>
                    <a:pt x="36" y="40"/>
                  </a:lnTo>
                  <a:lnTo>
                    <a:pt x="35" y="42"/>
                  </a:lnTo>
                  <a:lnTo>
                    <a:pt x="31" y="44"/>
                  </a:lnTo>
                  <a:lnTo>
                    <a:pt x="27" y="48"/>
                  </a:lnTo>
                  <a:lnTo>
                    <a:pt x="27" y="50"/>
                  </a:lnTo>
                  <a:lnTo>
                    <a:pt x="25" y="54"/>
                  </a:lnTo>
                  <a:lnTo>
                    <a:pt x="21" y="58"/>
                  </a:lnTo>
                  <a:lnTo>
                    <a:pt x="17" y="61"/>
                  </a:lnTo>
                  <a:lnTo>
                    <a:pt x="15" y="65"/>
                  </a:lnTo>
                  <a:lnTo>
                    <a:pt x="15" y="67"/>
                  </a:lnTo>
                  <a:lnTo>
                    <a:pt x="11" y="71"/>
                  </a:lnTo>
                  <a:lnTo>
                    <a:pt x="11" y="77"/>
                  </a:lnTo>
                  <a:lnTo>
                    <a:pt x="8" y="81"/>
                  </a:lnTo>
                  <a:lnTo>
                    <a:pt x="8" y="84"/>
                  </a:lnTo>
                  <a:lnTo>
                    <a:pt x="6" y="86"/>
                  </a:lnTo>
                  <a:lnTo>
                    <a:pt x="6" y="92"/>
                  </a:lnTo>
                  <a:lnTo>
                    <a:pt x="4" y="96"/>
                  </a:lnTo>
                  <a:lnTo>
                    <a:pt x="4" y="102"/>
                  </a:lnTo>
                  <a:lnTo>
                    <a:pt x="2" y="106"/>
                  </a:lnTo>
                  <a:lnTo>
                    <a:pt x="2" y="117"/>
                  </a:lnTo>
                  <a:lnTo>
                    <a:pt x="0" y="119"/>
                  </a:lnTo>
                  <a:lnTo>
                    <a:pt x="0" y="184"/>
                  </a:lnTo>
                  <a:lnTo>
                    <a:pt x="2" y="188"/>
                  </a:lnTo>
                  <a:lnTo>
                    <a:pt x="2" y="204"/>
                  </a:lnTo>
                  <a:lnTo>
                    <a:pt x="4" y="207"/>
                  </a:lnTo>
                  <a:lnTo>
                    <a:pt x="4" y="217"/>
                  </a:lnTo>
                  <a:lnTo>
                    <a:pt x="6" y="221"/>
                  </a:lnTo>
                  <a:lnTo>
                    <a:pt x="6" y="228"/>
                  </a:lnTo>
                  <a:lnTo>
                    <a:pt x="8" y="230"/>
                  </a:lnTo>
                  <a:lnTo>
                    <a:pt x="8" y="238"/>
                  </a:lnTo>
                  <a:lnTo>
                    <a:pt x="10" y="240"/>
                  </a:lnTo>
                  <a:lnTo>
                    <a:pt x="10" y="246"/>
                  </a:lnTo>
                  <a:lnTo>
                    <a:pt x="11" y="248"/>
                  </a:lnTo>
                  <a:lnTo>
                    <a:pt x="11" y="252"/>
                  </a:lnTo>
                  <a:lnTo>
                    <a:pt x="13" y="253"/>
                  </a:lnTo>
                  <a:lnTo>
                    <a:pt x="13" y="257"/>
                  </a:lnTo>
                  <a:lnTo>
                    <a:pt x="15" y="259"/>
                  </a:lnTo>
                  <a:lnTo>
                    <a:pt x="15" y="263"/>
                  </a:lnTo>
                  <a:lnTo>
                    <a:pt x="17" y="265"/>
                  </a:lnTo>
                  <a:lnTo>
                    <a:pt x="17" y="269"/>
                  </a:lnTo>
                  <a:lnTo>
                    <a:pt x="19" y="271"/>
                  </a:lnTo>
                  <a:lnTo>
                    <a:pt x="21" y="275"/>
                  </a:lnTo>
                  <a:lnTo>
                    <a:pt x="21" y="277"/>
                  </a:lnTo>
                  <a:lnTo>
                    <a:pt x="23" y="280"/>
                  </a:lnTo>
                  <a:lnTo>
                    <a:pt x="25" y="282"/>
                  </a:lnTo>
                  <a:lnTo>
                    <a:pt x="25" y="286"/>
                  </a:lnTo>
                  <a:lnTo>
                    <a:pt x="27" y="288"/>
                  </a:lnTo>
                  <a:lnTo>
                    <a:pt x="29" y="292"/>
                  </a:lnTo>
                  <a:lnTo>
                    <a:pt x="31" y="294"/>
                  </a:lnTo>
                  <a:lnTo>
                    <a:pt x="31" y="296"/>
                  </a:lnTo>
                  <a:lnTo>
                    <a:pt x="33" y="300"/>
                  </a:lnTo>
                  <a:lnTo>
                    <a:pt x="35" y="301"/>
                  </a:lnTo>
                  <a:lnTo>
                    <a:pt x="36" y="305"/>
                  </a:lnTo>
                  <a:lnTo>
                    <a:pt x="38" y="307"/>
                  </a:lnTo>
                  <a:lnTo>
                    <a:pt x="38" y="309"/>
                  </a:lnTo>
                  <a:lnTo>
                    <a:pt x="40" y="313"/>
                  </a:lnTo>
                  <a:lnTo>
                    <a:pt x="44" y="317"/>
                  </a:lnTo>
                  <a:lnTo>
                    <a:pt x="46" y="319"/>
                  </a:lnTo>
                  <a:lnTo>
                    <a:pt x="46" y="323"/>
                  </a:lnTo>
                  <a:lnTo>
                    <a:pt x="50" y="326"/>
                  </a:lnTo>
                  <a:lnTo>
                    <a:pt x="52" y="328"/>
                  </a:lnTo>
                  <a:lnTo>
                    <a:pt x="54" y="332"/>
                  </a:lnTo>
                  <a:lnTo>
                    <a:pt x="54" y="334"/>
                  </a:lnTo>
                  <a:lnTo>
                    <a:pt x="58" y="338"/>
                  </a:lnTo>
                  <a:lnTo>
                    <a:pt x="60" y="340"/>
                  </a:lnTo>
                  <a:lnTo>
                    <a:pt x="60" y="342"/>
                  </a:lnTo>
                  <a:lnTo>
                    <a:pt x="61" y="346"/>
                  </a:lnTo>
                  <a:lnTo>
                    <a:pt x="65" y="349"/>
                  </a:lnTo>
                  <a:lnTo>
                    <a:pt x="65" y="351"/>
                  </a:lnTo>
                  <a:lnTo>
                    <a:pt x="69" y="355"/>
                  </a:lnTo>
                  <a:lnTo>
                    <a:pt x="69" y="357"/>
                  </a:lnTo>
                  <a:lnTo>
                    <a:pt x="73" y="361"/>
                  </a:lnTo>
                  <a:lnTo>
                    <a:pt x="73" y="363"/>
                  </a:lnTo>
                  <a:lnTo>
                    <a:pt x="75" y="365"/>
                  </a:lnTo>
                  <a:lnTo>
                    <a:pt x="75" y="367"/>
                  </a:lnTo>
                  <a:lnTo>
                    <a:pt x="79" y="371"/>
                  </a:lnTo>
                  <a:lnTo>
                    <a:pt x="81" y="373"/>
                  </a:lnTo>
                  <a:lnTo>
                    <a:pt x="81" y="374"/>
                  </a:lnTo>
                  <a:lnTo>
                    <a:pt x="83" y="376"/>
                  </a:lnTo>
                  <a:lnTo>
                    <a:pt x="85" y="376"/>
                  </a:lnTo>
                  <a:lnTo>
                    <a:pt x="85" y="378"/>
                  </a:lnTo>
                  <a:lnTo>
                    <a:pt x="88" y="382"/>
                  </a:lnTo>
                  <a:lnTo>
                    <a:pt x="92" y="386"/>
                  </a:lnTo>
                  <a:lnTo>
                    <a:pt x="96" y="390"/>
                  </a:lnTo>
                  <a:lnTo>
                    <a:pt x="100" y="394"/>
                  </a:lnTo>
                  <a:lnTo>
                    <a:pt x="104" y="397"/>
                  </a:lnTo>
                  <a:lnTo>
                    <a:pt x="104" y="399"/>
                  </a:lnTo>
                  <a:lnTo>
                    <a:pt x="106" y="399"/>
                  </a:lnTo>
                  <a:lnTo>
                    <a:pt x="106" y="401"/>
                  </a:lnTo>
                  <a:lnTo>
                    <a:pt x="108" y="401"/>
                  </a:lnTo>
                  <a:lnTo>
                    <a:pt x="108" y="403"/>
                  </a:lnTo>
                  <a:lnTo>
                    <a:pt x="111" y="407"/>
                  </a:lnTo>
                  <a:lnTo>
                    <a:pt x="111" y="409"/>
                  </a:lnTo>
                  <a:lnTo>
                    <a:pt x="113" y="411"/>
                  </a:lnTo>
                  <a:lnTo>
                    <a:pt x="113" y="413"/>
                  </a:lnTo>
                  <a:lnTo>
                    <a:pt x="115" y="413"/>
                  </a:lnTo>
                  <a:lnTo>
                    <a:pt x="115" y="417"/>
                  </a:lnTo>
                  <a:lnTo>
                    <a:pt x="117" y="419"/>
                  </a:lnTo>
                  <a:lnTo>
                    <a:pt x="117" y="422"/>
                  </a:lnTo>
                  <a:lnTo>
                    <a:pt x="119" y="424"/>
                  </a:lnTo>
                  <a:lnTo>
                    <a:pt x="119" y="430"/>
                  </a:lnTo>
                  <a:lnTo>
                    <a:pt x="121" y="432"/>
                  </a:lnTo>
                  <a:lnTo>
                    <a:pt x="121" y="451"/>
                  </a:lnTo>
                  <a:lnTo>
                    <a:pt x="123" y="453"/>
                  </a:lnTo>
                  <a:lnTo>
                    <a:pt x="123" y="480"/>
                  </a:lnTo>
                  <a:lnTo>
                    <a:pt x="125" y="482"/>
                  </a:lnTo>
                  <a:lnTo>
                    <a:pt x="125" y="490"/>
                  </a:lnTo>
                  <a:lnTo>
                    <a:pt x="127" y="492"/>
                  </a:lnTo>
                  <a:lnTo>
                    <a:pt x="127" y="497"/>
                  </a:lnTo>
                  <a:lnTo>
                    <a:pt x="129" y="499"/>
                  </a:lnTo>
                  <a:lnTo>
                    <a:pt x="129" y="503"/>
                  </a:lnTo>
                  <a:lnTo>
                    <a:pt x="131" y="505"/>
                  </a:lnTo>
                  <a:lnTo>
                    <a:pt x="131" y="507"/>
                  </a:lnTo>
                  <a:lnTo>
                    <a:pt x="133" y="507"/>
                  </a:lnTo>
                  <a:lnTo>
                    <a:pt x="133" y="509"/>
                  </a:lnTo>
                  <a:lnTo>
                    <a:pt x="136" y="513"/>
                  </a:lnTo>
                  <a:lnTo>
                    <a:pt x="136" y="515"/>
                  </a:lnTo>
                  <a:lnTo>
                    <a:pt x="138" y="515"/>
                  </a:lnTo>
                  <a:lnTo>
                    <a:pt x="140" y="517"/>
                  </a:lnTo>
                  <a:lnTo>
                    <a:pt x="140" y="518"/>
                  </a:lnTo>
                  <a:lnTo>
                    <a:pt x="142" y="520"/>
                  </a:lnTo>
                  <a:lnTo>
                    <a:pt x="144" y="520"/>
                  </a:lnTo>
                  <a:lnTo>
                    <a:pt x="146" y="522"/>
                  </a:lnTo>
                  <a:lnTo>
                    <a:pt x="146" y="524"/>
                  </a:lnTo>
                  <a:lnTo>
                    <a:pt x="148" y="524"/>
                  </a:lnTo>
                  <a:lnTo>
                    <a:pt x="152" y="528"/>
                  </a:lnTo>
                  <a:lnTo>
                    <a:pt x="154" y="528"/>
                  </a:lnTo>
                  <a:lnTo>
                    <a:pt x="158" y="532"/>
                  </a:lnTo>
                  <a:lnTo>
                    <a:pt x="160" y="532"/>
                  </a:lnTo>
                  <a:lnTo>
                    <a:pt x="162" y="534"/>
                  </a:lnTo>
                  <a:lnTo>
                    <a:pt x="163" y="534"/>
                  </a:lnTo>
                  <a:lnTo>
                    <a:pt x="167" y="538"/>
                  </a:lnTo>
                  <a:lnTo>
                    <a:pt x="169" y="538"/>
                  </a:lnTo>
                  <a:lnTo>
                    <a:pt x="171" y="540"/>
                  </a:lnTo>
                  <a:lnTo>
                    <a:pt x="173" y="540"/>
                  </a:lnTo>
                  <a:lnTo>
                    <a:pt x="175" y="541"/>
                  </a:lnTo>
                  <a:lnTo>
                    <a:pt x="179" y="541"/>
                  </a:lnTo>
                  <a:lnTo>
                    <a:pt x="181" y="543"/>
                  </a:lnTo>
                  <a:lnTo>
                    <a:pt x="183" y="543"/>
                  </a:lnTo>
                  <a:lnTo>
                    <a:pt x="185" y="545"/>
                  </a:lnTo>
                  <a:lnTo>
                    <a:pt x="190" y="545"/>
                  </a:lnTo>
                  <a:lnTo>
                    <a:pt x="192" y="547"/>
                  </a:lnTo>
                  <a:lnTo>
                    <a:pt x="215" y="547"/>
                  </a:lnTo>
                  <a:lnTo>
                    <a:pt x="215" y="545"/>
                  </a:lnTo>
                  <a:lnTo>
                    <a:pt x="217" y="545"/>
                  </a:lnTo>
                  <a:lnTo>
                    <a:pt x="219" y="543"/>
                  </a:lnTo>
                  <a:lnTo>
                    <a:pt x="221" y="543"/>
                  </a:lnTo>
                  <a:lnTo>
                    <a:pt x="223" y="541"/>
                  </a:lnTo>
                  <a:lnTo>
                    <a:pt x="225" y="541"/>
                  </a:lnTo>
                  <a:lnTo>
                    <a:pt x="227" y="540"/>
                  </a:lnTo>
                  <a:lnTo>
                    <a:pt x="229" y="540"/>
                  </a:lnTo>
                  <a:lnTo>
                    <a:pt x="233" y="536"/>
                  </a:lnTo>
                  <a:lnTo>
                    <a:pt x="237" y="532"/>
                  </a:lnTo>
                  <a:lnTo>
                    <a:pt x="240" y="528"/>
                  </a:lnTo>
                  <a:lnTo>
                    <a:pt x="244" y="524"/>
                  </a:lnTo>
                  <a:lnTo>
                    <a:pt x="248" y="520"/>
                  </a:lnTo>
                  <a:lnTo>
                    <a:pt x="252" y="517"/>
                  </a:lnTo>
                  <a:lnTo>
                    <a:pt x="256" y="513"/>
                  </a:lnTo>
                  <a:lnTo>
                    <a:pt x="258" y="511"/>
                  </a:lnTo>
                  <a:lnTo>
                    <a:pt x="258" y="509"/>
                  </a:lnTo>
                  <a:lnTo>
                    <a:pt x="262" y="505"/>
                  </a:lnTo>
                  <a:lnTo>
                    <a:pt x="263" y="501"/>
                  </a:lnTo>
                  <a:lnTo>
                    <a:pt x="265" y="499"/>
                  </a:lnTo>
                  <a:lnTo>
                    <a:pt x="265" y="497"/>
                  </a:lnTo>
                  <a:lnTo>
                    <a:pt x="269" y="493"/>
                  </a:lnTo>
                  <a:lnTo>
                    <a:pt x="271" y="492"/>
                  </a:lnTo>
                  <a:lnTo>
                    <a:pt x="271" y="488"/>
                  </a:lnTo>
                  <a:lnTo>
                    <a:pt x="275" y="484"/>
                  </a:lnTo>
                  <a:lnTo>
                    <a:pt x="275" y="482"/>
                  </a:lnTo>
                  <a:lnTo>
                    <a:pt x="277" y="480"/>
                  </a:lnTo>
                  <a:lnTo>
                    <a:pt x="277" y="478"/>
                  </a:lnTo>
                  <a:lnTo>
                    <a:pt x="279" y="474"/>
                  </a:lnTo>
                  <a:lnTo>
                    <a:pt x="279" y="472"/>
                  </a:lnTo>
                  <a:lnTo>
                    <a:pt x="281" y="470"/>
                  </a:lnTo>
                  <a:lnTo>
                    <a:pt x="281" y="469"/>
                  </a:lnTo>
                  <a:lnTo>
                    <a:pt x="283" y="467"/>
                  </a:lnTo>
                  <a:lnTo>
                    <a:pt x="283" y="463"/>
                  </a:lnTo>
                  <a:lnTo>
                    <a:pt x="285" y="463"/>
                  </a:lnTo>
                  <a:lnTo>
                    <a:pt x="285" y="459"/>
                  </a:lnTo>
                  <a:lnTo>
                    <a:pt x="287" y="457"/>
                  </a:lnTo>
                  <a:lnTo>
                    <a:pt x="287" y="422"/>
                  </a:lnTo>
                  <a:lnTo>
                    <a:pt x="285" y="419"/>
                  </a:lnTo>
                  <a:lnTo>
                    <a:pt x="285" y="413"/>
                  </a:lnTo>
                  <a:lnTo>
                    <a:pt x="283" y="411"/>
                  </a:lnTo>
                  <a:lnTo>
                    <a:pt x="283" y="407"/>
                  </a:lnTo>
                  <a:lnTo>
                    <a:pt x="281" y="405"/>
                  </a:lnTo>
                  <a:lnTo>
                    <a:pt x="281" y="403"/>
                  </a:lnTo>
                  <a:lnTo>
                    <a:pt x="279" y="401"/>
                  </a:lnTo>
                  <a:lnTo>
                    <a:pt x="279" y="399"/>
                  </a:lnTo>
                  <a:lnTo>
                    <a:pt x="277" y="397"/>
                  </a:lnTo>
                  <a:lnTo>
                    <a:pt x="277" y="396"/>
                  </a:lnTo>
                  <a:lnTo>
                    <a:pt x="275" y="394"/>
                  </a:lnTo>
                  <a:lnTo>
                    <a:pt x="275" y="392"/>
                  </a:lnTo>
                  <a:lnTo>
                    <a:pt x="273" y="388"/>
                  </a:lnTo>
                  <a:lnTo>
                    <a:pt x="273" y="386"/>
                  </a:lnTo>
                  <a:lnTo>
                    <a:pt x="271" y="384"/>
                  </a:lnTo>
                  <a:lnTo>
                    <a:pt x="271" y="382"/>
                  </a:lnTo>
                  <a:lnTo>
                    <a:pt x="267" y="378"/>
                  </a:lnTo>
                  <a:lnTo>
                    <a:pt x="267" y="376"/>
                  </a:lnTo>
                  <a:lnTo>
                    <a:pt x="263" y="373"/>
                  </a:lnTo>
                  <a:lnTo>
                    <a:pt x="262" y="371"/>
                  </a:lnTo>
                  <a:lnTo>
                    <a:pt x="262" y="369"/>
                  </a:lnTo>
                  <a:lnTo>
                    <a:pt x="246" y="374"/>
                  </a:lnTo>
                  <a:lnTo>
                    <a:pt x="250" y="378"/>
                  </a:lnTo>
                  <a:lnTo>
                    <a:pt x="250" y="380"/>
                  </a:lnTo>
                  <a:lnTo>
                    <a:pt x="252" y="380"/>
                  </a:lnTo>
                  <a:lnTo>
                    <a:pt x="252" y="382"/>
                  </a:lnTo>
                  <a:lnTo>
                    <a:pt x="254" y="384"/>
                  </a:lnTo>
                  <a:lnTo>
                    <a:pt x="254" y="386"/>
                  </a:lnTo>
                  <a:lnTo>
                    <a:pt x="256" y="386"/>
                  </a:lnTo>
                  <a:lnTo>
                    <a:pt x="256" y="388"/>
                  </a:lnTo>
                  <a:lnTo>
                    <a:pt x="258" y="388"/>
                  </a:lnTo>
                  <a:lnTo>
                    <a:pt x="258" y="392"/>
                  </a:lnTo>
                  <a:lnTo>
                    <a:pt x="260" y="392"/>
                  </a:lnTo>
                  <a:lnTo>
                    <a:pt x="260" y="396"/>
                  </a:lnTo>
                  <a:lnTo>
                    <a:pt x="262" y="396"/>
                  </a:lnTo>
                  <a:lnTo>
                    <a:pt x="262" y="399"/>
                  </a:lnTo>
                  <a:lnTo>
                    <a:pt x="263" y="399"/>
                  </a:lnTo>
                  <a:lnTo>
                    <a:pt x="263" y="405"/>
                  </a:lnTo>
                  <a:lnTo>
                    <a:pt x="265" y="405"/>
                  </a:lnTo>
                  <a:lnTo>
                    <a:pt x="265" y="413"/>
                  </a:lnTo>
                  <a:lnTo>
                    <a:pt x="267" y="413"/>
                  </a:lnTo>
                  <a:lnTo>
                    <a:pt x="267" y="440"/>
                  </a:lnTo>
                  <a:lnTo>
                    <a:pt x="265" y="442"/>
                  </a:lnTo>
                  <a:lnTo>
                    <a:pt x="265" y="449"/>
                  </a:lnTo>
                  <a:lnTo>
                    <a:pt x="263" y="451"/>
                  </a:lnTo>
                  <a:lnTo>
                    <a:pt x="263" y="457"/>
                  </a:lnTo>
                  <a:lnTo>
                    <a:pt x="262" y="457"/>
                  </a:lnTo>
                  <a:lnTo>
                    <a:pt x="262" y="461"/>
                  </a:lnTo>
                  <a:lnTo>
                    <a:pt x="260" y="463"/>
                  </a:lnTo>
                  <a:lnTo>
                    <a:pt x="260" y="465"/>
                  </a:lnTo>
                  <a:lnTo>
                    <a:pt x="258" y="467"/>
                  </a:lnTo>
                  <a:lnTo>
                    <a:pt x="258" y="470"/>
                  </a:lnTo>
                  <a:lnTo>
                    <a:pt x="256" y="470"/>
                  </a:lnTo>
                  <a:lnTo>
                    <a:pt x="256" y="472"/>
                  </a:lnTo>
                  <a:lnTo>
                    <a:pt x="254" y="472"/>
                  </a:lnTo>
                  <a:lnTo>
                    <a:pt x="254" y="476"/>
                  </a:lnTo>
                  <a:lnTo>
                    <a:pt x="252" y="476"/>
                  </a:lnTo>
                  <a:lnTo>
                    <a:pt x="252" y="478"/>
                  </a:lnTo>
                  <a:lnTo>
                    <a:pt x="248" y="482"/>
                  </a:lnTo>
                  <a:lnTo>
                    <a:pt x="248" y="484"/>
                  </a:lnTo>
                  <a:lnTo>
                    <a:pt x="244" y="488"/>
                  </a:lnTo>
                  <a:lnTo>
                    <a:pt x="244" y="490"/>
                  </a:lnTo>
                  <a:lnTo>
                    <a:pt x="240" y="493"/>
                  </a:lnTo>
                  <a:lnTo>
                    <a:pt x="240" y="495"/>
                  </a:lnTo>
                  <a:lnTo>
                    <a:pt x="238" y="497"/>
                  </a:lnTo>
                  <a:lnTo>
                    <a:pt x="237" y="497"/>
                  </a:lnTo>
                  <a:lnTo>
                    <a:pt x="237" y="499"/>
                  </a:lnTo>
                  <a:lnTo>
                    <a:pt x="233" y="503"/>
                  </a:lnTo>
                  <a:lnTo>
                    <a:pt x="231" y="505"/>
                  </a:lnTo>
                  <a:lnTo>
                    <a:pt x="231" y="507"/>
                  </a:lnTo>
                  <a:lnTo>
                    <a:pt x="229" y="507"/>
                  </a:lnTo>
                  <a:lnTo>
                    <a:pt x="229" y="509"/>
                  </a:lnTo>
                  <a:lnTo>
                    <a:pt x="227" y="509"/>
                  </a:lnTo>
                  <a:lnTo>
                    <a:pt x="225" y="511"/>
                  </a:lnTo>
                  <a:lnTo>
                    <a:pt x="225" y="513"/>
                  </a:lnTo>
                  <a:lnTo>
                    <a:pt x="223" y="513"/>
                  </a:lnTo>
                  <a:lnTo>
                    <a:pt x="219" y="517"/>
                  </a:lnTo>
                  <a:lnTo>
                    <a:pt x="217" y="518"/>
                  </a:lnTo>
                  <a:lnTo>
                    <a:pt x="215" y="518"/>
                  </a:lnTo>
                  <a:lnTo>
                    <a:pt x="215" y="520"/>
                  </a:lnTo>
                  <a:lnTo>
                    <a:pt x="212" y="520"/>
                  </a:lnTo>
                  <a:lnTo>
                    <a:pt x="212" y="522"/>
                  </a:lnTo>
                  <a:lnTo>
                    <a:pt x="208" y="522"/>
                  </a:lnTo>
                  <a:lnTo>
                    <a:pt x="208" y="524"/>
                  </a:lnTo>
                  <a:lnTo>
                    <a:pt x="188" y="524"/>
                  </a:lnTo>
                  <a:lnTo>
                    <a:pt x="187" y="522"/>
                  </a:lnTo>
                  <a:lnTo>
                    <a:pt x="181" y="522"/>
                  </a:lnTo>
                  <a:lnTo>
                    <a:pt x="179" y="520"/>
                  </a:lnTo>
                  <a:lnTo>
                    <a:pt x="177" y="520"/>
                  </a:lnTo>
                  <a:lnTo>
                    <a:pt x="175" y="518"/>
                  </a:lnTo>
                  <a:lnTo>
                    <a:pt x="171" y="518"/>
                  </a:lnTo>
                  <a:lnTo>
                    <a:pt x="171" y="517"/>
                  </a:lnTo>
                  <a:lnTo>
                    <a:pt x="167" y="517"/>
                  </a:lnTo>
                  <a:lnTo>
                    <a:pt x="165" y="515"/>
                  </a:lnTo>
                  <a:lnTo>
                    <a:pt x="163" y="515"/>
                  </a:lnTo>
                  <a:lnTo>
                    <a:pt x="160" y="511"/>
                  </a:lnTo>
                  <a:lnTo>
                    <a:pt x="158" y="511"/>
                  </a:lnTo>
                  <a:lnTo>
                    <a:pt x="154" y="507"/>
                  </a:lnTo>
                  <a:lnTo>
                    <a:pt x="152" y="507"/>
                  </a:lnTo>
                  <a:lnTo>
                    <a:pt x="152" y="505"/>
                  </a:lnTo>
                  <a:lnTo>
                    <a:pt x="150" y="505"/>
                  </a:lnTo>
                  <a:lnTo>
                    <a:pt x="150" y="503"/>
                  </a:lnTo>
                  <a:lnTo>
                    <a:pt x="146" y="499"/>
                  </a:lnTo>
                  <a:lnTo>
                    <a:pt x="146" y="497"/>
                  </a:lnTo>
                  <a:lnTo>
                    <a:pt x="144" y="495"/>
                  </a:lnTo>
                  <a:lnTo>
                    <a:pt x="144" y="493"/>
                  </a:lnTo>
                  <a:lnTo>
                    <a:pt x="142" y="492"/>
                  </a:lnTo>
                  <a:lnTo>
                    <a:pt x="142" y="444"/>
                  </a:lnTo>
                  <a:lnTo>
                    <a:pt x="140" y="444"/>
                  </a:lnTo>
                  <a:lnTo>
                    <a:pt x="140" y="436"/>
                  </a:lnTo>
                  <a:lnTo>
                    <a:pt x="138" y="434"/>
                  </a:lnTo>
                  <a:lnTo>
                    <a:pt x="138" y="430"/>
                  </a:lnTo>
                  <a:lnTo>
                    <a:pt x="136" y="428"/>
                  </a:lnTo>
                  <a:lnTo>
                    <a:pt x="136" y="426"/>
                  </a:lnTo>
                  <a:lnTo>
                    <a:pt x="135" y="424"/>
                  </a:lnTo>
                  <a:lnTo>
                    <a:pt x="135" y="421"/>
                  </a:lnTo>
                  <a:lnTo>
                    <a:pt x="133" y="421"/>
                  </a:lnTo>
                  <a:lnTo>
                    <a:pt x="133" y="419"/>
                  </a:lnTo>
                  <a:lnTo>
                    <a:pt x="131" y="417"/>
                  </a:lnTo>
                  <a:lnTo>
                    <a:pt x="131" y="415"/>
                  </a:lnTo>
                  <a:lnTo>
                    <a:pt x="129" y="413"/>
                  </a:lnTo>
                  <a:lnTo>
                    <a:pt x="129" y="411"/>
                  </a:lnTo>
                  <a:lnTo>
                    <a:pt x="127" y="409"/>
                  </a:lnTo>
                  <a:lnTo>
                    <a:pt x="127" y="407"/>
                  </a:lnTo>
                  <a:lnTo>
                    <a:pt x="125" y="405"/>
                  </a:lnTo>
                  <a:lnTo>
                    <a:pt x="125" y="403"/>
                  </a:lnTo>
                  <a:lnTo>
                    <a:pt x="123" y="403"/>
                  </a:lnTo>
                  <a:lnTo>
                    <a:pt x="123" y="401"/>
                  </a:lnTo>
                  <a:lnTo>
                    <a:pt x="119" y="397"/>
                  </a:lnTo>
                  <a:lnTo>
                    <a:pt x="119" y="396"/>
                  </a:lnTo>
                  <a:lnTo>
                    <a:pt x="117" y="394"/>
                  </a:lnTo>
                  <a:lnTo>
                    <a:pt x="117" y="392"/>
                  </a:lnTo>
                  <a:lnTo>
                    <a:pt x="113" y="388"/>
                  </a:lnTo>
                  <a:lnTo>
                    <a:pt x="113" y="386"/>
                  </a:lnTo>
                  <a:lnTo>
                    <a:pt x="111" y="384"/>
                  </a:lnTo>
                  <a:lnTo>
                    <a:pt x="111" y="382"/>
                  </a:lnTo>
                  <a:lnTo>
                    <a:pt x="110" y="382"/>
                  </a:lnTo>
                  <a:lnTo>
                    <a:pt x="110" y="380"/>
                  </a:lnTo>
                  <a:lnTo>
                    <a:pt x="106" y="376"/>
                  </a:lnTo>
                  <a:lnTo>
                    <a:pt x="106" y="374"/>
                  </a:lnTo>
                  <a:lnTo>
                    <a:pt x="102" y="371"/>
                  </a:lnTo>
                  <a:lnTo>
                    <a:pt x="102" y="369"/>
                  </a:lnTo>
                  <a:lnTo>
                    <a:pt x="100" y="367"/>
                  </a:lnTo>
                  <a:lnTo>
                    <a:pt x="98" y="363"/>
                  </a:lnTo>
                  <a:lnTo>
                    <a:pt x="96" y="361"/>
                  </a:lnTo>
                  <a:lnTo>
                    <a:pt x="96" y="359"/>
                  </a:lnTo>
                  <a:lnTo>
                    <a:pt x="92" y="355"/>
                  </a:lnTo>
                  <a:lnTo>
                    <a:pt x="88" y="351"/>
                  </a:lnTo>
                  <a:lnTo>
                    <a:pt x="88" y="349"/>
                  </a:lnTo>
                  <a:lnTo>
                    <a:pt x="86" y="348"/>
                  </a:lnTo>
                  <a:lnTo>
                    <a:pt x="85" y="344"/>
                  </a:lnTo>
                  <a:lnTo>
                    <a:pt x="81" y="340"/>
                  </a:lnTo>
                  <a:lnTo>
                    <a:pt x="77" y="336"/>
                  </a:lnTo>
                  <a:lnTo>
                    <a:pt x="75" y="332"/>
                  </a:lnTo>
                  <a:lnTo>
                    <a:pt x="75" y="330"/>
                  </a:lnTo>
                  <a:lnTo>
                    <a:pt x="71" y="326"/>
                  </a:lnTo>
                  <a:lnTo>
                    <a:pt x="69" y="323"/>
                  </a:lnTo>
                  <a:lnTo>
                    <a:pt x="65" y="319"/>
                  </a:lnTo>
                  <a:lnTo>
                    <a:pt x="63" y="317"/>
                  </a:lnTo>
                  <a:lnTo>
                    <a:pt x="61" y="313"/>
                  </a:lnTo>
                  <a:lnTo>
                    <a:pt x="58" y="309"/>
                  </a:lnTo>
                  <a:lnTo>
                    <a:pt x="56" y="305"/>
                  </a:lnTo>
                  <a:lnTo>
                    <a:pt x="56" y="303"/>
                  </a:lnTo>
                  <a:lnTo>
                    <a:pt x="54" y="301"/>
                  </a:lnTo>
                  <a:lnTo>
                    <a:pt x="52" y="298"/>
                  </a:lnTo>
                  <a:lnTo>
                    <a:pt x="48" y="294"/>
                  </a:lnTo>
                  <a:lnTo>
                    <a:pt x="46" y="292"/>
                  </a:lnTo>
                  <a:lnTo>
                    <a:pt x="46" y="288"/>
                  </a:lnTo>
                  <a:lnTo>
                    <a:pt x="42" y="284"/>
                  </a:lnTo>
                  <a:lnTo>
                    <a:pt x="40" y="280"/>
                  </a:lnTo>
                  <a:lnTo>
                    <a:pt x="40" y="278"/>
                  </a:lnTo>
                  <a:lnTo>
                    <a:pt x="38" y="277"/>
                  </a:lnTo>
                  <a:lnTo>
                    <a:pt x="36" y="273"/>
                  </a:lnTo>
                  <a:lnTo>
                    <a:pt x="36" y="271"/>
                  </a:lnTo>
                  <a:lnTo>
                    <a:pt x="35" y="269"/>
                  </a:lnTo>
                  <a:lnTo>
                    <a:pt x="35" y="265"/>
                  </a:lnTo>
                  <a:lnTo>
                    <a:pt x="33" y="261"/>
                  </a:lnTo>
                  <a:lnTo>
                    <a:pt x="33" y="259"/>
                  </a:lnTo>
                  <a:lnTo>
                    <a:pt x="31" y="255"/>
                  </a:lnTo>
                  <a:lnTo>
                    <a:pt x="31" y="253"/>
                  </a:lnTo>
                  <a:lnTo>
                    <a:pt x="29" y="252"/>
                  </a:lnTo>
                  <a:lnTo>
                    <a:pt x="29" y="248"/>
                  </a:lnTo>
                  <a:lnTo>
                    <a:pt x="27" y="246"/>
                  </a:lnTo>
                  <a:lnTo>
                    <a:pt x="27" y="242"/>
                  </a:lnTo>
                  <a:lnTo>
                    <a:pt x="25" y="240"/>
                  </a:lnTo>
                  <a:lnTo>
                    <a:pt x="25" y="234"/>
                  </a:lnTo>
                  <a:lnTo>
                    <a:pt x="23" y="232"/>
                  </a:lnTo>
                  <a:lnTo>
                    <a:pt x="23" y="228"/>
                  </a:lnTo>
                  <a:lnTo>
                    <a:pt x="21" y="227"/>
                  </a:lnTo>
                  <a:lnTo>
                    <a:pt x="21" y="217"/>
                  </a:lnTo>
                  <a:lnTo>
                    <a:pt x="19" y="215"/>
                  </a:lnTo>
                  <a:lnTo>
                    <a:pt x="19" y="209"/>
                  </a:lnTo>
                  <a:lnTo>
                    <a:pt x="17" y="205"/>
                  </a:lnTo>
                  <a:lnTo>
                    <a:pt x="17" y="198"/>
                  </a:lnTo>
                  <a:lnTo>
                    <a:pt x="15" y="194"/>
                  </a:lnTo>
                  <a:lnTo>
                    <a:pt x="15" y="180"/>
                  </a:lnTo>
                  <a:lnTo>
                    <a:pt x="13" y="179"/>
                  </a:lnTo>
                  <a:lnTo>
                    <a:pt x="13" y="138"/>
                  </a:lnTo>
                  <a:lnTo>
                    <a:pt x="15" y="138"/>
                  </a:lnTo>
                  <a:lnTo>
                    <a:pt x="15" y="125"/>
                  </a:lnTo>
                  <a:lnTo>
                    <a:pt x="17" y="123"/>
                  </a:lnTo>
                  <a:lnTo>
                    <a:pt x="17" y="117"/>
                  </a:lnTo>
                  <a:lnTo>
                    <a:pt x="19" y="113"/>
                  </a:lnTo>
                  <a:lnTo>
                    <a:pt x="19" y="109"/>
                  </a:lnTo>
                  <a:lnTo>
                    <a:pt x="21" y="108"/>
                  </a:lnTo>
                  <a:lnTo>
                    <a:pt x="21" y="102"/>
                  </a:lnTo>
                  <a:lnTo>
                    <a:pt x="23" y="100"/>
                  </a:lnTo>
                  <a:lnTo>
                    <a:pt x="23" y="96"/>
                  </a:lnTo>
                  <a:lnTo>
                    <a:pt x="25" y="94"/>
                  </a:lnTo>
                  <a:lnTo>
                    <a:pt x="25" y="92"/>
                  </a:lnTo>
                  <a:lnTo>
                    <a:pt x="27" y="90"/>
                  </a:lnTo>
                  <a:lnTo>
                    <a:pt x="27" y="86"/>
                  </a:lnTo>
                  <a:lnTo>
                    <a:pt x="29" y="84"/>
                  </a:lnTo>
                  <a:lnTo>
                    <a:pt x="29" y="83"/>
                  </a:lnTo>
                  <a:lnTo>
                    <a:pt x="31" y="81"/>
                  </a:lnTo>
                  <a:lnTo>
                    <a:pt x="31" y="79"/>
                  </a:lnTo>
                  <a:lnTo>
                    <a:pt x="33" y="77"/>
                  </a:lnTo>
                  <a:lnTo>
                    <a:pt x="33" y="75"/>
                  </a:lnTo>
                  <a:lnTo>
                    <a:pt x="35" y="73"/>
                  </a:lnTo>
                  <a:lnTo>
                    <a:pt x="35" y="71"/>
                  </a:lnTo>
                  <a:lnTo>
                    <a:pt x="38" y="67"/>
                  </a:lnTo>
                  <a:lnTo>
                    <a:pt x="38" y="65"/>
                  </a:lnTo>
                  <a:lnTo>
                    <a:pt x="40" y="63"/>
                  </a:lnTo>
                  <a:lnTo>
                    <a:pt x="40" y="61"/>
                  </a:lnTo>
                  <a:lnTo>
                    <a:pt x="42" y="61"/>
                  </a:lnTo>
                  <a:lnTo>
                    <a:pt x="44" y="60"/>
                  </a:lnTo>
                  <a:lnTo>
                    <a:pt x="44" y="58"/>
                  </a:lnTo>
                  <a:lnTo>
                    <a:pt x="48" y="54"/>
                  </a:lnTo>
                  <a:lnTo>
                    <a:pt x="48" y="52"/>
                  </a:lnTo>
                  <a:lnTo>
                    <a:pt x="50" y="52"/>
                  </a:lnTo>
                  <a:lnTo>
                    <a:pt x="54" y="48"/>
                  </a:lnTo>
                  <a:lnTo>
                    <a:pt x="56" y="46"/>
                  </a:lnTo>
                  <a:lnTo>
                    <a:pt x="58" y="46"/>
                  </a:lnTo>
                  <a:lnTo>
                    <a:pt x="58" y="44"/>
                  </a:lnTo>
                  <a:lnTo>
                    <a:pt x="60" y="42"/>
                  </a:lnTo>
                  <a:lnTo>
                    <a:pt x="61" y="42"/>
                  </a:lnTo>
                  <a:lnTo>
                    <a:pt x="63" y="40"/>
                  </a:lnTo>
                  <a:lnTo>
                    <a:pt x="65" y="40"/>
                  </a:lnTo>
                  <a:lnTo>
                    <a:pt x="65" y="38"/>
                  </a:lnTo>
                  <a:lnTo>
                    <a:pt x="67" y="38"/>
                  </a:lnTo>
                  <a:lnTo>
                    <a:pt x="69" y="36"/>
                  </a:lnTo>
                  <a:lnTo>
                    <a:pt x="71" y="36"/>
                  </a:lnTo>
                  <a:lnTo>
                    <a:pt x="73" y="35"/>
                  </a:lnTo>
                  <a:lnTo>
                    <a:pt x="75" y="35"/>
                  </a:lnTo>
                  <a:lnTo>
                    <a:pt x="77" y="33"/>
                  </a:lnTo>
                  <a:lnTo>
                    <a:pt x="79" y="33"/>
                  </a:lnTo>
                  <a:lnTo>
                    <a:pt x="81" y="31"/>
                  </a:lnTo>
                  <a:lnTo>
                    <a:pt x="85" y="31"/>
                  </a:lnTo>
                  <a:lnTo>
                    <a:pt x="86" y="29"/>
                  </a:lnTo>
                  <a:lnTo>
                    <a:pt x="94" y="29"/>
                  </a:lnTo>
                  <a:lnTo>
                    <a:pt x="96" y="27"/>
                  </a:lnTo>
                  <a:lnTo>
                    <a:pt x="102" y="27"/>
                  </a:lnTo>
                  <a:lnTo>
                    <a:pt x="104" y="25"/>
                  </a:lnTo>
                  <a:lnTo>
                    <a:pt x="117" y="25"/>
                  </a:lnTo>
                  <a:lnTo>
                    <a:pt x="119" y="23"/>
                  </a:lnTo>
                  <a:lnTo>
                    <a:pt x="150" y="23"/>
                  </a:lnTo>
                  <a:lnTo>
                    <a:pt x="152" y="25"/>
                  </a:lnTo>
                  <a:lnTo>
                    <a:pt x="162" y="25"/>
                  </a:lnTo>
                  <a:lnTo>
                    <a:pt x="163" y="27"/>
                  </a:lnTo>
                  <a:lnTo>
                    <a:pt x="169" y="27"/>
                  </a:lnTo>
                  <a:lnTo>
                    <a:pt x="173" y="29"/>
                  </a:lnTo>
                  <a:lnTo>
                    <a:pt x="177" y="29"/>
                  </a:lnTo>
                  <a:lnTo>
                    <a:pt x="179" y="31"/>
                  </a:lnTo>
                  <a:lnTo>
                    <a:pt x="181" y="31"/>
                  </a:lnTo>
                  <a:lnTo>
                    <a:pt x="183" y="33"/>
                  </a:lnTo>
                  <a:lnTo>
                    <a:pt x="188" y="33"/>
                  </a:lnTo>
                  <a:lnTo>
                    <a:pt x="190" y="35"/>
                  </a:lnTo>
                  <a:lnTo>
                    <a:pt x="192" y="35"/>
                  </a:lnTo>
                  <a:lnTo>
                    <a:pt x="194" y="36"/>
                  </a:lnTo>
                  <a:lnTo>
                    <a:pt x="196" y="36"/>
                  </a:lnTo>
                  <a:lnTo>
                    <a:pt x="200" y="38"/>
                  </a:lnTo>
                  <a:lnTo>
                    <a:pt x="202" y="38"/>
                  </a:lnTo>
                  <a:lnTo>
                    <a:pt x="204" y="40"/>
                  </a:lnTo>
                  <a:lnTo>
                    <a:pt x="206" y="40"/>
                  </a:lnTo>
                  <a:lnTo>
                    <a:pt x="208" y="42"/>
                  </a:lnTo>
                  <a:lnTo>
                    <a:pt x="210" y="42"/>
                  </a:lnTo>
                  <a:lnTo>
                    <a:pt x="213" y="46"/>
                  </a:lnTo>
                  <a:lnTo>
                    <a:pt x="217" y="46"/>
                  </a:lnTo>
                  <a:lnTo>
                    <a:pt x="219" y="48"/>
                  </a:lnTo>
                  <a:lnTo>
                    <a:pt x="221" y="48"/>
                  </a:lnTo>
                  <a:lnTo>
                    <a:pt x="223" y="50"/>
                  </a:lnTo>
                  <a:lnTo>
                    <a:pt x="225" y="50"/>
                  </a:lnTo>
                  <a:lnTo>
                    <a:pt x="227" y="52"/>
                  </a:lnTo>
                  <a:lnTo>
                    <a:pt x="229" y="52"/>
                  </a:lnTo>
                  <a:lnTo>
                    <a:pt x="231" y="54"/>
                  </a:lnTo>
                  <a:lnTo>
                    <a:pt x="233" y="54"/>
                  </a:lnTo>
                  <a:lnTo>
                    <a:pt x="233" y="56"/>
                  </a:lnTo>
                  <a:lnTo>
                    <a:pt x="235" y="56"/>
                  </a:lnTo>
                  <a:lnTo>
                    <a:pt x="237" y="58"/>
                  </a:lnTo>
                  <a:lnTo>
                    <a:pt x="238" y="58"/>
                  </a:lnTo>
                  <a:lnTo>
                    <a:pt x="240" y="60"/>
                  </a:lnTo>
                  <a:lnTo>
                    <a:pt x="242" y="60"/>
                  </a:lnTo>
                  <a:lnTo>
                    <a:pt x="242" y="61"/>
                  </a:lnTo>
                  <a:lnTo>
                    <a:pt x="244" y="61"/>
                  </a:lnTo>
                  <a:lnTo>
                    <a:pt x="246" y="63"/>
                  </a:lnTo>
                  <a:lnTo>
                    <a:pt x="248" y="63"/>
                  </a:lnTo>
                  <a:lnTo>
                    <a:pt x="248" y="65"/>
                  </a:lnTo>
                  <a:lnTo>
                    <a:pt x="250" y="65"/>
                  </a:lnTo>
                  <a:lnTo>
                    <a:pt x="254" y="69"/>
                  </a:lnTo>
                  <a:lnTo>
                    <a:pt x="256" y="69"/>
                  </a:lnTo>
                  <a:lnTo>
                    <a:pt x="256" y="71"/>
                  </a:lnTo>
                  <a:lnTo>
                    <a:pt x="258" y="71"/>
                  </a:lnTo>
                  <a:lnTo>
                    <a:pt x="262" y="75"/>
                  </a:lnTo>
                  <a:lnTo>
                    <a:pt x="265" y="79"/>
                  </a:lnTo>
                  <a:lnTo>
                    <a:pt x="267" y="79"/>
                  </a:lnTo>
                  <a:lnTo>
                    <a:pt x="267" y="81"/>
                  </a:lnTo>
                  <a:lnTo>
                    <a:pt x="269" y="83"/>
                  </a:lnTo>
                  <a:lnTo>
                    <a:pt x="269" y="84"/>
                  </a:lnTo>
                  <a:lnTo>
                    <a:pt x="271" y="84"/>
                  </a:lnTo>
                  <a:lnTo>
                    <a:pt x="271" y="86"/>
                  </a:lnTo>
                  <a:lnTo>
                    <a:pt x="273" y="88"/>
                  </a:lnTo>
                  <a:lnTo>
                    <a:pt x="273" y="90"/>
                  </a:lnTo>
                  <a:lnTo>
                    <a:pt x="275" y="90"/>
                  </a:lnTo>
                  <a:lnTo>
                    <a:pt x="275" y="96"/>
                  </a:lnTo>
                  <a:lnTo>
                    <a:pt x="277" y="96"/>
                  </a:lnTo>
                  <a:lnTo>
                    <a:pt x="277" y="104"/>
                  </a:lnTo>
                  <a:lnTo>
                    <a:pt x="296" y="10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sp>
          <p:nvSpPr>
            <p:cNvPr id="11287" name="AutoShape 23"/>
            <p:cNvSpPr>
              <a:spLocks/>
            </p:cNvSpPr>
            <p:nvPr/>
          </p:nvSpPr>
          <p:spPr bwMode="auto">
            <a:xfrm>
              <a:off x="2736" y="2594"/>
              <a:ext cx="216" cy="259"/>
            </a:xfrm>
            <a:custGeom>
              <a:avLst/>
              <a:gdLst>
                <a:gd name="T0" fmla="*/ 46 w 216"/>
                <a:gd name="T1" fmla="*/ 194 h 259"/>
                <a:gd name="T2" fmla="*/ 39 w 216"/>
                <a:gd name="T3" fmla="*/ 178 h 259"/>
                <a:gd name="T4" fmla="*/ 31 w 216"/>
                <a:gd name="T5" fmla="*/ 157 h 259"/>
                <a:gd name="T6" fmla="*/ 23 w 216"/>
                <a:gd name="T7" fmla="*/ 130 h 259"/>
                <a:gd name="T8" fmla="*/ 15 w 216"/>
                <a:gd name="T9" fmla="*/ 90 h 259"/>
                <a:gd name="T10" fmla="*/ 23 w 216"/>
                <a:gd name="T11" fmla="*/ 54 h 259"/>
                <a:gd name="T12" fmla="*/ 33 w 216"/>
                <a:gd name="T13" fmla="*/ 40 h 259"/>
                <a:gd name="T14" fmla="*/ 46 w 216"/>
                <a:gd name="T15" fmla="*/ 31 h 259"/>
                <a:gd name="T16" fmla="*/ 60 w 216"/>
                <a:gd name="T17" fmla="*/ 23 h 259"/>
                <a:gd name="T18" fmla="*/ 98 w 216"/>
                <a:gd name="T19" fmla="*/ 23 h 259"/>
                <a:gd name="T20" fmla="*/ 123 w 216"/>
                <a:gd name="T21" fmla="*/ 31 h 259"/>
                <a:gd name="T22" fmla="*/ 137 w 216"/>
                <a:gd name="T23" fmla="*/ 38 h 259"/>
                <a:gd name="T24" fmla="*/ 152 w 216"/>
                <a:gd name="T25" fmla="*/ 48 h 259"/>
                <a:gd name="T26" fmla="*/ 162 w 216"/>
                <a:gd name="T27" fmla="*/ 56 h 259"/>
                <a:gd name="T28" fmla="*/ 171 w 216"/>
                <a:gd name="T29" fmla="*/ 71 h 259"/>
                <a:gd name="T30" fmla="*/ 181 w 216"/>
                <a:gd name="T31" fmla="*/ 86 h 259"/>
                <a:gd name="T32" fmla="*/ 189 w 216"/>
                <a:gd name="T33" fmla="*/ 102 h 259"/>
                <a:gd name="T34" fmla="*/ 196 w 216"/>
                <a:gd name="T35" fmla="*/ 123 h 259"/>
                <a:gd name="T36" fmla="*/ 204 w 216"/>
                <a:gd name="T37" fmla="*/ 178 h 259"/>
                <a:gd name="T38" fmla="*/ 192 w 216"/>
                <a:gd name="T39" fmla="*/ 196 h 259"/>
                <a:gd name="T40" fmla="*/ 181 w 216"/>
                <a:gd name="T41" fmla="*/ 184 h 259"/>
                <a:gd name="T42" fmla="*/ 171 w 216"/>
                <a:gd name="T43" fmla="*/ 173 h 259"/>
                <a:gd name="T44" fmla="*/ 162 w 216"/>
                <a:gd name="T45" fmla="*/ 165 h 259"/>
                <a:gd name="T46" fmla="*/ 123 w 216"/>
                <a:gd name="T47" fmla="*/ 169 h 259"/>
                <a:gd name="T48" fmla="*/ 116 w 216"/>
                <a:gd name="T49" fmla="*/ 180 h 259"/>
                <a:gd name="T50" fmla="*/ 119 w 216"/>
                <a:gd name="T51" fmla="*/ 207 h 259"/>
                <a:gd name="T52" fmla="*/ 127 w 216"/>
                <a:gd name="T53" fmla="*/ 221 h 259"/>
                <a:gd name="T54" fmla="*/ 135 w 216"/>
                <a:gd name="T55" fmla="*/ 234 h 259"/>
                <a:gd name="T56" fmla="*/ 142 w 216"/>
                <a:gd name="T57" fmla="*/ 248 h 259"/>
                <a:gd name="T58" fmla="*/ 156 w 216"/>
                <a:gd name="T59" fmla="*/ 250 h 259"/>
                <a:gd name="T60" fmla="*/ 148 w 216"/>
                <a:gd name="T61" fmla="*/ 236 h 259"/>
                <a:gd name="T62" fmla="*/ 141 w 216"/>
                <a:gd name="T63" fmla="*/ 221 h 259"/>
                <a:gd name="T64" fmla="*/ 133 w 216"/>
                <a:gd name="T65" fmla="*/ 205 h 259"/>
                <a:gd name="T66" fmla="*/ 135 w 216"/>
                <a:gd name="T67" fmla="*/ 186 h 259"/>
                <a:gd name="T68" fmla="*/ 160 w 216"/>
                <a:gd name="T69" fmla="*/ 190 h 259"/>
                <a:gd name="T70" fmla="*/ 167 w 216"/>
                <a:gd name="T71" fmla="*/ 200 h 259"/>
                <a:gd name="T72" fmla="*/ 175 w 216"/>
                <a:gd name="T73" fmla="*/ 211 h 259"/>
                <a:gd name="T74" fmla="*/ 187 w 216"/>
                <a:gd name="T75" fmla="*/ 223 h 259"/>
                <a:gd name="T76" fmla="*/ 202 w 216"/>
                <a:gd name="T77" fmla="*/ 226 h 259"/>
                <a:gd name="T78" fmla="*/ 210 w 216"/>
                <a:gd name="T79" fmla="*/ 211 h 259"/>
                <a:gd name="T80" fmla="*/ 214 w 216"/>
                <a:gd name="T81" fmla="*/ 161 h 259"/>
                <a:gd name="T82" fmla="*/ 206 w 216"/>
                <a:gd name="T83" fmla="*/ 104 h 259"/>
                <a:gd name="T84" fmla="*/ 196 w 216"/>
                <a:gd name="T85" fmla="*/ 75 h 259"/>
                <a:gd name="T86" fmla="*/ 189 w 216"/>
                <a:gd name="T87" fmla="*/ 61 h 259"/>
                <a:gd name="T88" fmla="*/ 177 w 216"/>
                <a:gd name="T89" fmla="*/ 44 h 259"/>
                <a:gd name="T90" fmla="*/ 158 w 216"/>
                <a:gd name="T91" fmla="*/ 25 h 259"/>
                <a:gd name="T92" fmla="*/ 144 w 216"/>
                <a:gd name="T93" fmla="*/ 15 h 259"/>
                <a:gd name="T94" fmla="*/ 129 w 216"/>
                <a:gd name="T95" fmla="*/ 8 h 259"/>
                <a:gd name="T96" fmla="*/ 83 w 216"/>
                <a:gd name="T97" fmla="*/ 0 h 259"/>
                <a:gd name="T98" fmla="*/ 44 w 216"/>
                <a:gd name="T99" fmla="*/ 8 h 259"/>
                <a:gd name="T100" fmla="*/ 29 w 216"/>
                <a:gd name="T101" fmla="*/ 17 h 259"/>
                <a:gd name="T102" fmla="*/ 15 w 216"/>
                <a:gd name="T103" fmla="*/ 34 h 259"/>
                <a:gd name="T104" fmla="*/ 6 w 216"/>
                <a:gd name="T105" fmla="*/ 56 h 259"/>
                <a:gd name="T106" fmla="*/ 2 w 216"/>
                <a:gd name="T107" fmla="*/ 98 h 259"/>
                <a:gd name="T108" fmla="*/ 10 w 216"/>
                <a:gd name="T109" fmla="*/ 138 h 259"/>
                <a:gd name="T110" fmla="*/ 17 w 216"/>
                <a:gd name="T111" fmla="*/ 163 h 259"/>
                <a:gd name="T112" fmla="*/ 25 w 216"/>
                <a:gd name="T113" fmla="*/ 184 h 259"/>
                <a:gd name="T114" fmla="*/ 33 w 216"/>
                <a:gd name="T115" fmla="*/ 202 h 259"/>
                <a:gd name="T116" fmla="*/ 40 w 216"/>
                <a:gd name="T117" fmla="*/ 217 h 2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
                <a:gd name="T178" fmla="*/ 0 h 259"/>
                <a:gd name="T179" fmla="*/ 216 w 216"/>
                <a:gd name="T180" fmla="*/ 259 h 25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 h="259">
                  <a:moveTo>
                    <a:pt x="54" y="205"/>
                  </a:moveTo>
                  <a:lnTo>
                    <a:pt x="52" y="203"/>
                  </a:lnTo>
                  <a:lnTo>
                    <a:pt x="52" y="202"/>
                  </a:lnTo>
                  <a:lnTo>
                    <a:pt x="50" y="200"/>
                  </a:lnTo>
                  <a:lnTo>
                    <a:pt x="50" y="198"/>
                  </a:lnTo>
                  <a:lnTo>
                    <a:pt x="48" y="198"/>
                  </a:lnTo>
                  <a:lnTo>
                    <a:pt x="48" y="196"/>
                  </a:lnTo>
                  <a:lnTo>
                    <a:pt x="46" y="194"/>
                  </a:lnTo>
                  <a:lnTo>
                    <a:pt x="46" y="192"/>
                  </a:lnTo>
                  <a:lnTo>
                    <a:pt x="44" y="190"/>
                  </a:lnTo>
                  <a:lnTo>
                    <a:pt x="44" y="188"/>
                  </a:lnTo>
                  <a:lnTo>
                    <a:pt x="42" y="188"/>
                  </a:lnTo>
                  <a:lnTo>
                    <a:pt x="42" y="184"/>
                  </a:lnTo>
                  <a:lnTo>
                    <a:pt x="40" y="184"/>
                  </a:lnTo>
                  <a:lnTo>
                    <a:pt x="40" y="180"/>
                  </a:lnTo>
                  <a:lnTo>
                    <a:pt x="39" y="178"/>
                  </a:lnTo>
                  <a:lnTo>
                    <a:pt x="39" y="177"/>
                  </a:lnTo>
                  <a:lnTo>
                    <a:pt x="37" y="175"/>
                  </a:lnTo>
                  <a:lnTo>
                    <a:pt x="37" y="171"/>
                  </a:lnTo>
                  <a:lnTo>
                    <a:pt x="35" y="171"/>
                  </a:lnTo>
                  <a:lnTo>
                    <a:pt x="35" y="165"/>
                  </a:lnTo>
                  <a:lnTo>
                    <a:pt x="33" y="165"/>
                  </a:lnTo>
                  <a:lnTo>
                    <a:pt x="33" y="159"/>
                  </a:lnTo>
                  <a:lnTo>
                    <a:pt x="31" y="157"/>
                  </a:lnTo>
                  <a:lnTo>
                    <a:pt x="31" y="152"/>
                  </a:lnTo>
                  <a:lnTo>
                    <a:pt x="29" y="150"/>
                  </a:lnTo>
                  <a:lnTo>
                    <a:pt x="29" y="148"/>
                  </a:lnTo>
                  <a:lnTo>
                    <a:pt x="27" y="146"/>
                  </a:lnTo>
                  <a:lnTo>
                    <a:pt x="27" y="140"/>
                  </a:lnTo>
                  <a:lnTo>
                    <a:pt x="25" y="138"/>
                  </a:lnTo>
                  <a:lnTo>
                    <a:pt x="25" y="132"/>
                  </a:lnTo>
                  <a:lnTo>
                    <a:pt x="23" y="130"/>
                  </a:lnTo>
                  <a:lnTo>
                    <a:pt x="23" y="125"/>
                  </a:lnTo>
                  <a:lnTo>
                    <a:pt x="21" y="123"/>
                  </a:lnTo>
                  <a:lnTo>
                    <a:pt x="21" y="117"/>
                  </a:lnTo>
                  <a:lnTo>
                    <a:pt x="19" y="113"/>
                  </a:lnTo>
                  <a:lnTo>
                    <a:pt x="19" y="105"/>
                  </a:lnTo>
                  <a:lnTo>
                    <a:pt x="17" y="104"/>
                  </a:lnTo>
                  <a:lnTo>
                    <a:pt x="17" y="92"/>
                  </a:lnTo>
                  <a:lnTo>
                    <a:pt x="15" y="90"/>
                  </a:lnTo>
                  <a:lnTo>
                    <a:pt x="15" y="71"/>
                  </a:lnTo>
                  <a:lnTo>
                    <a:pt x="17" y="69"/>
                  </a:lnTo>
                  <a:lnTo>
                    <a:pt x="17" y="63"/>
                  </a:lnTo>
                  <a:lnTo>
                    <a:pt x="19" y="63"/>
                  </a:lnTo>
                  <a:lnTo>
                    <a:pt x="19" y="57"/>
                  </a:lnTo>
                  <a:lnTo>
                    <a:pt x="21" y="57"/>
                  </a:lnTo>
                  <a:lnTo>
                    <a:pt x="21" y="56"/>
                  </a:lnTo>
                  <a:lnTo>
                    <a:pt x="23" y="54"/>
                  </a:lnTo>
                  <a:lnTo>
                    <a:pt x="23" y="52"/>
                  </a:lnTo>
                  <a:lnTo>
                    <a:pt x="27" y="48"/>
                  </a:lnTo>
                  <a:lnTo>
                    <a:pt x="27" y="46"/>
                  </a:lnTo>
                  <a:lnTo>
                    <a:pt x="29" y="46"/>
                  </a:lnTo>
                  <a:lnTo>
                    <a:pt x="29" y="44"/>
                  </a:lnTo>
                  <a:lnTo>
                    <a:pt x="31" y="44"/>
                  </a:lnTo>
                  <a:lnTo>
                    <a:pt x="33" y="42"/>
                  </a:lnTo>
                  <a:lnTo>
                    <a:pt x="33" y="40"/>
                  </a:lnTo>
                  <a:lnTo>
                    <a:pt x="35" y="40"/>
                  </a:lnTo>
                  <a:lnTo>
                    <a:pt x="35" y="38"/>
                  </a:lnTo>
                  <a:lnTo>
                    <a:pt x="37" y="38"/>
                  </a:lnTo>
                  <a:lnTo>
                    <a:pt x="40" y="34"/>
                  </a:lnTo>
                  <a:lnTo>
                    <a:pt x="42" y="34"/>
                  </a:lnTo>
                  <a:lnTo>
                    <a:pt x="42" y="33"/>
                  </a:lnTo>
                  <a:lnTo>
                    <a:pt x="44" y="33"/>
                  </a:lnTo>
                  <a:lnTo>
                    <a:pt x="46" y="31"/>
                  </a:lnTo>
                  <a:lnTo>
                    <a:pt x="48" y="31"/>
                  </a:lnTo>
                  <a:lnTo>
                    <a:pt x="48" y="29"/>
                  </a:lnTo>
                  <a:lnTo>
                    <a:pt x="50" y="29"/>
                  </a:lnTo>
                  <a:lnTo>
                    <a:pt x="52" y="27"/>
                  </a:lnTo>
                  <a:lnTo>
                    <a:pt x="54" y="27"/>
                  </a:lnTo>
                  <a:lnTo>
                    <a:pt x="56" y="25"/>
                  </a:lnTo>
                  <a:lnTo>
                    <a:pt x="60" y="25"/>
                  </a:lnTo>
                  <a:lnTo>
                    <a:pt x="60" y="23"/>
                  </a:lnTo>
                  <a:lnTo>
                    <a:pt x="65" y="23"/>
                  </a:lnTo>
                  <a:lnTo>
                    <a:pt x="65" y="21"/>
                  </a:lnTo>
                  <a:lnTo>
                    <a:pt x="75" y="21"/>
                  </a:lnTo>
                  <a:lnTo>
                    <a:pt x="75" y="19"/>
                  </a:lnTo>
                  <a:lnTo>
                    <a:pt x="87" y="19"/>
                  </a:lnTo>
                  <a:lnTo>
                    <a:pt x="89" y="21"/>
                  </a:lnTo>
                  <a:lnTo>
                    <a:pt x="96" y="21"/>
                  </a:lnTo>
                  <a:lnTo>
                    <a:pt x="98" y="23"/>
                  </a:lnTo>
                  <a:lnTo>
                    <a:pt x="106" y="23"/>
                  </a:lnTo>
                  <a:lnTo>
                    <a:pt x="108" y="25"/>
                  </a:lnTo>
                  <a:lnTo>
                    <a:pt x="110" y="25"/>
                  </a:lnTo>
                  <a:lnTo>
                    <a:pt x="112" y="27"/>
                  </a:lnTo>
                  <a:lnTo>
                    <a:pt x="116" y="27"/>
                  </a:lnTo>
                  <a:lnTo>
                    <a:pt x="117" y="29"/>
                  </a:lnTo>
                  <a:lnTo>
                    <a:pt x="121" y="29"/>
                  </a:lnTo>
                  <a:lnTo>
                    <a:pt x="123" y="31"/>
                  </a:lnTo>
                  <a:lnTo>
                    <a:pt x="125" y="31"/>
                  </a:lnTo>
                  <a:lnTo>
                    <a:pt x="125" y="33"/>
                  </a:lnTo>
                  <a:lnTo>
                    <a:pt x="129" y="33"/>
                  </a:lnTo>
                  <a:lnTo>
                    <a:pt x="131" y="34"/>
                  </a:lnTo>
                  <a:lnTo>
                    <a:pt x="133" y="34"/>
                  </a:lnTo>
                  <a:lnTo>
                    <a:pt x="135" y="36"/>
                  </a:lnTo>
                  <a:lnTo>
                    <a:pt x="137" y="36"/>
                  </a:lnTo>
                  <a:lnTo>
                    <a:pt x="137" y="38"/>
                  </a:lnTo>
                  <a:lnTo>
                    <a:pt x="141" y="38"/>
                  </a:lnTo>
                  <a:lnTo>
                    <a:pt x="144" y="42"/>
                  </a:lnTo>
                  <a:lnTo>
                    <a:pt x="146" y="42"/>
                  </a:lnTo>
                  <a:lnTo>
                    <a:pt x="146" y="44"/>
                  </a:lnTo>
                  <a:lnTo>
                    <a:pt x="148" y="44"/>
                  </a:lnTo>
                  <a:lnTo>
                    <a:pt x="150" y="46"/>
                  </a:lnTo>
                  <a:lnTo>
                    <a:pt x="152" y="46"/>
                  </a:lnTo>
                  <a:lnTo>
                    <a:pt x="152" y="48"/>
                  </a:lnTo>
                  <a:lnTo>
                    <a:pt x="154" y="48"/>
                  </a:lnTo>
                  <a:lnTo>
                    <a:pt x="156" y="50"/>
                  </a:lnTo>
                  <a:lnTo>
                    <a:pt x="156" y="52"/>
                  </a:lnTo>
                  <a:lnTo>
                    <a:pt x="158" y="52"/>
                  </a:lnTo>
                  <a:lnTo>
                    <a:pt x="158" y="54"/>
                  </a:lnTo>
                  <a:lnTo>
                    <a:pt x="160" y="54"/>
                  </a:lnTo>
                  <a:lnTo>
                    <a:pt x="160" y="56"/>
                  </a:lnTo>
                  <a:lnTo>
                    <a:pt x="162" y="56"/>
                  </a:lnTo>
                  <a:lnTo>
                    <a:pt x="164" y="57"/>
                  </a:lnTo>
                  <a:lnTo>
                    <a:pt x="164" y="59"/>
                  </a:lnTo>
                  <a:lnTo>
                    <a:pt x="166" y="59"/>
                  </a:lnTo>
                  <a:lnTo>
                    <a:pt x="166" y="61"/>
                  </a:lnTo>
                  <a:lnTo>
                    <a:pt x="169" y="65"/>
                  </a:lnTo>
                  <a:lnTo>
                    <a:pt x="169" y="67"/>
                  </a:lnTo>
                  <a:lnTo>
                    <a:pt x="171" y="67"/>
                  </a:lnTo>
                  <a:lnTo>
                    <a:pt x="171" y="71"/>
                  </a:lnTo>
                  <a:lnTo>
                    <a:pt x="173" y="71"/>
                  </a:lnTo>
                  <a:lnTo>
                    <a:pt x="173" y="73"/>
                  </a:lnTo>
                  <a:lnTo>
                    <a:pt x="177" y="77"/>
                  </a:lnTo>
                  <a:lnTo>
                    <a:pt x="177" y="81"/>
                  </a:lnTo>
                  <a:lnTo>
                    <a:pt x="179" y="81"/>
                  </a:lnTo>
                  <a:lnTo>
                    <a:pt x="179" y="82"/>
                  </a:lnTo>
                  <a:lnTo>
                    <a:pt x="181" y="84"/>
                  </a:lnTo>
                  <a:lnTo>
                    <a:pt x="181" y="86"/>
                  </a:lnTo>
                  <a:lnTo>
                    <a:pt x="183" y="88"/>
                  </a:lnTo>
                  <a:lnTo>
                    <a:pt x="183" y="90"/>
                  </a:lnTo>
                  <a:lnTo>
                    <a:pt x="185" y="92"/>
                  </a:lnTo>
                  <a:lnTo>
                    <a:pt x="185" y="94"/>
                  </a:lnTo>
                  <a:lnTo>
                    <a:pt x="187" y="96"/>
                  </a:lnTo>
                  <a:lnTo>
                    <a:pt x="187" y="98"/>
                  </a:lnTo>
                  <a:lnTo>
                    <a:pt x="189" y="100"/>
                  </a:lnTo>
                  <a:lnTo>
                    <a:pt x="189" y="102"/>
                  </a:lnTo>
                  <a:lnTo>
                    <a:pt x="191" y="104"/>
                  </a:lnTo>
                  <a:lnTo>
                    <a:pt x="191" y="105"/>
                  </a:lnTo>
                  <a:lnTo>
                    <a:pt x="192" y="107"/>
                  </a:lnTo>
                  <a:lnTo>
                    <a:pt x="192" y="111"/>
                  </a:lnTo>
                  <a:lnTo>
                    <a:pt x="194" y="111"/>
                  </a:lnTo>
                  <a:lnTo>
                    <a:pt x="194" y="115"/>
                  </a:lnTo>
                  <a:lnTo>
                    <a:pt x="196" y="117"/>
                  </a:lnTo>
                  <a:lnTo>
                    <a:pt x="196" y="123"/>
                  </a:lnTo>
                  <a:lnTo>
                    <a:pt x="198" y="125"/>
                  </a:lnTo>
                  <a:lnTo>
                    <a:pt x="198" y="130"/>
                  </a:lnTo>
                  <a:lnTo>
                    <a:pt x="200" y="130"/>
                  </a:lnTo>
                  <a:lnTo>
                    <a:pt x="200" y="140"/>
                  </a:lnTo>
                  <a:lnTo>
                    <a:pt x="202" y="142"/>
                  </a:lnTo>
                  <a:lnTo>
                    <a:pt x="202" y="155"/>
                  </a:lnTo>
                  <a:lnTo>
                    <a:pt x="204" y="157"/>
                  </a:lnTo>
                  <a:lnTo>
                    <a:pt x="204" y="178"/>
                  </a:lnTo>
                  <a:lnTo>
                    <a:pt x="202" y="180"/>
                  </a:lnTo>
                  <a:lnTo>
                    <a:pt x="202" y="194"/>
                  </a:lnTo>
                  <a:lnTo>
                    <a:pt x="200" y="194"/>
                  </a:lnTo>
                  <a:lnTo>
                    <a:pt x="200" y="202"/>
                  </a:lnTo>
                  <a:lnTo>
                    <a:pt x="194" y="202"/>
                  </a:lnTo>
                  <a:lnTo>
                    <a:pt x="194" y="200"/>
                  </a:lnTo>
                  <a:lnTo>
                    <a:pt x="192" y="198"/>
                  </a:lnTo>
                  <a:lnTo>
                    <a:pt x="192" y="196"/>
                  </a:lnTo>
                  <a:lnTo>
                    <a:pt x="191" y="196"/>
                  </a:lnTo>
                  <a:lnTo>
                    <a:pt x="191" y="194"/>
                  </a:lnTo>
                  <a:lnTo>
                    <a:pt x="189" y="194"/>
                  </a:lnTo>
                  <a:lnTo>
                    <a:pt x="189" y="192"/>
                  </a:lnTo>
                  <a:lnTo>
                    <a:pt x="185" y="188"/>
                  </a:lnTo>
                  <a:lnTo>
                    <a:pt x="183" y="186"/>
                  </a:lnTo>
                  <a:lnTo>
                    <a:pt x="183" y="184"/>
                  </a:lnTo>
                  <a:lnTo>
                    <a:pt x="181" y="184"/>
                  </a:lnTo>
                  <a:lnTo>
                    <a:pt x="181" y="182"/>
                  </a:lnTo>
                  <a:lnTo>
                    <a:pt x="179" y="182"/>
                  </a:lnTo>
                  <a:lnTo>
                    <a:pt x="179" y="180"/>
                  </a:lnTo>
                  <a:lnTo>
                    <a:pt x="177" y="180"/>
                  </a:lnTo>
                  <a:lnTo>
                    <a:pt x="177" y="178"/>
                  </a:lnTo>
                  <a:lnTo>
                    <a:pt x="173" y="175"/>
                  </a:lnTo>
                  <a:lnTo>
                    <a:pt x="173" y="173"/>
                  </a:lnTo>
                  <a:lnTo>
                    <a:pt x="171" y="173"/>
                  </a:lnTo>
                  <a:lnTo>
                    <a:pt x="171" y="171"/>
                  </a:lnTo>
                  <a:lnTo>
                    <a:pt x="169" y="171"/>
                  </a:lnTo>
                  <a:lnTo>
                    <a:pt x="169" y="169"/>
                  </a:lnTo>
                  <a:lnTo>
                    <a:pt x="167" y="169"/>
                  </a:lnTo>
                  <a:lnTo>
                    <a:pt x="167" y="167"/>
                  </a:lnTo>
                  <a:lnTo>
                    <a:pt x="166" y="167"/>
                  </a:lnTo>
                  <a:lnTo>
                    <a:pt x="164" y="165"/>
                  </a:lnTo>
                  <a:lnTo>
                    <a:pt x="162" y="165"/>
                  </a:lnTo>
                  <a:lnTo>
                    <a:pt x="160" y="163"/>
                  </a:lnTo>
                  <a:lnTo>
                    <a:pt x="135" y="163"/>
                  </a:lnTo>
                  <a:lnTo>
                    <a:pt x="135" y="165"/>
                  </a:lnTo>
                  <a:lnTo>
                    <a:pt x="129" y="165"/>
                  </a:lnTo>
                  <a:lnTo>
                    <a:pt x="129" y="167"/>
                  </a:lnTo>
                  <a:lnTo>
                    <a:pt x="127" y="167"/>
                  </a:lnTo>
                  <a:lnTo>
                    <a:pt x="127" y="169"/>
                  </a:lnTo>
                  <a:lnTo>
                    <a:pt x="123" y="169"/>
                  </a:lnTo>
                  <a:lnTo>
                    <a:pt x="123" y="171"/>
                  </a:lnTo>
                  <a:lnTo>
                    <a:pt x="121" y="171"/>
                  </a:lnTo>
                  <a:lnTo>
                    <a:pt x="121" y="173"/>
                  </a:lnTo>
                  <a:lnTo>
                    <a:pt x="119" y="175"/>
                  </a:lnTo>
                  <a:lnTo>
                    <a:pt x="119" y="177"/>
                  </a:lnTo>
                  <a:lnTo>
                    <a:pt x="117" y="177"/>
                  </a:lnTo>
                  <a:lnTo>
                    <a:pt x="117" y="180"/>
                  </a:lnTo>
                  <a:lnTo>
                    <a:pt x="116" y="180"/>
                  </a:lnTo>
                  <a:lnTo>
                    <a:pt x="116" y="188"/>
                  </a:lnTo>
                  <a:lnTo>
                    <a:pt x="114" y="188"/>
                  </a:lnTo>
                  <a:lnTo>
                    <a:pt x="114" y="194"/>
                  </a:lnTo>
                  <a:lnTo>
                    <a:pt x="116" y="196"/>
                  </a:lnTo>
                  <a:lnTo>
                    <a:pt x="116" y="202"/>
                  </a:lnTo>
                  <a:lnTo>
                    <a:pt x="117" y="203"/>
                  </a:lnTo>
                  <a:lnTo>
                    <a:pt x="117" y="205"/>
                  </a:lnTo>
                  <a:lnTo>
                    <a:pt x="119" y="207"/>
                  </a:lnTo>
                  <a:lnTo>
                    <a:pt x="119" y="209"/>
                  </a:lnTo>
                  <a:lnTo>
                    <a:pt x="121" y="211"/>
                  </a:lnTo>
                  <a:lnTo>
                    <a:pt x="121" y="213"/>
                  </a:lnTo>
                  <a:lnTo>
                    <a:pt x="123" y="213"/>
                  </a:lnTo>
                  <a:lnTo>
                    <a:pt x="123" y="217"/>
                  </a:lnTo>
                  <a:lnTo>
                    <a:pt x="125" y="217"/>
                  </a:lnTo>
                  <a:lnTo>
                    <a:pt x="125" y="219"/>
                  </a:lnTo>
                  <a:lnTo>
                    <a:pt x="127" y="221"/>
                  </a:lnTo>
                  <a:lnTo>
                    <a:pt x="127" y="223"/>
                  </a:lnTo>
                  <a:lnTo>
                    <a:pt x="129" y="223"/>
                  </a:lnTo>
                  <a:lnTo>
                    <a:pt x="129" y="226"/>
                  </a:lnTo>
                  <a:lnTo>
                    <a:pt x="131" y="226"/>
                  </a:lnTo>
                  <a:lnTo>
                    <a:pt x="131" y="228"/>
                  </a:lnTo>
                  <a:lnTo>
                    <a:pt x="133" y="230"/>
                  </a:lnTo>
                  <a:lnTo>
                    <a:pt x="133" y="232"/>
                  </a:lnTo>
                  <a:lnTo>
                    <a:pt x="135" y="234"/>
                  </a:lnTo>
                  <a:lnTo>
                    <a:pt x="135" y="236"/>
                  </a:lnTo>
                  <a:lnTo>
                    <a:pt x="137" y="236"/>
                  </a:lnTo>
                  <a:lnTo>
                    <a:pt x="137" y="240"/>
                  </a:lnTo>
                  <a:lnTo>
                    <a:pt x="139" y="240"/>
                  </a:lnTo>
                  <a:lnTo>
                    <a:pt x="139" y="244"/>
                  </a:lnTo>
                  <a:lnTo>
                    <a:pt x="141" y="244"/>
                  </a:lnTo>
                  <a:lnTo>
                    <a:pt x="141" y="246"/>
                  </a:lnTo>
                  <a:lnTo>
                    <a:pt x="142" y="248"/>
                  </a:lnTo>
                  <a:lnTo>
                    <a:pt x="142" y="250"/>
                  </a:lnTo>
                  <a:lnTo>
                    <a:pt x="144" y="251"/>
                  </a:lnTo>
                  <a:lnTo>
                    <a:pt x="144" y="253"/>
                  </a:lnTo>
                  <a:lnTo>
                    <a:pt x="146" y="253"/>
                  </a:lnTo>
                  <a:lnTo>
                    <a:pt x="146" y="257"/>
                  </a:lnTo>
                  <a:lnTo>
                    <a:pt x="148" y="257"/>
                  </a:lnTo>
                  <a:lnTo>
                    <a:pt x="148" y="259"/>
                  </a:lnTo>
                  <a:lnTo>
                    <a:pt x="156" y="250"/>
                  </a:lnTo>
                  <a:lnTo>
                    <a:pt x="156" y="248"/>
                  </a:lnTo>
                  <a:lnTo>
                    <a:pt x="154" y="248"/>
                  </a:lnTo>
                  <a:lnTo>
                    <a:pt x="154" y="246"/>
                  </a:lnTo>
                  <a:lnTo>
                    <a:pt x="152" y="244"/>
                  </a:lnTo>
                  <a:lnTo>
                    <a:pt x="152" y="242"/>
                  </a:lnTo>
                  <a:lnTo>
                    <a:pt x="150" y="240"/>
                  </a:lnTo>
                  <a:lnTo>
                    <a:pt x="150" y="238"/>
                  </a:lnTo>
                  <a:lnTo>
                    <a:pt x="148" y="236"/>
                  </a:lnTo>
                  <a:lnTo>
                    <a:pt x="148" y="234"/>
                  </a:lnTo>
                  <a:lnTo>
                    <a:pt x="146" y="234"/>
                  </a:lnTo>
                  <a:lnTo>
                    <a:pt x="146" y="230"/>
                  </a:lnTo>
                  <a:lnTo>
                    <a:pt x="144" y="230"/>
                  </a:lnTo>
                  <a:lnTo>
                    <a:pt x="144" y="226"/>
                  </a:lnTo>
                  <a:lnTo>
                    <a:pt x="142" y="225"/>
                  </a:lnTo>
                  <a:lnTo>
                    <a:pt x="142" y="221"/>
                  </a:lnTo>
                  <a:lnTo>
                    <a:pt x="141" y="221"/>
                  </a:lnTo>
                  <a:lnTo>
                    <a:pt x="141" y="219"/>
                  </a:lnTo>
                  <a:lnTo>
                    <a:pt x="139" y="217"/>
                  </a:lnTo>
                  <a:lnTo>
                    <a:pt x="139" y="213"/>
                  </a:lnTo>
                  <a:lnTo>
                    <a:pt x="137" y="213"/>
                  </a:lnTo>
                  <a:lnTo>
                    <a:pt x="137" y="209"/>
                  </a:lnTo>
                  <a:lnTo>
                    <a:pt x="135" y="209"/>
                  </a:lnTo>
                  <a:lnTo>
                    <a:pt x="135" y="205"/>
                  </a:lnTo>
                  <a:lnTo>
                    <a:pt x="133" y="205"/>
                  </a:lnTo>
                  <a:lnTo>
                    <a:pt x="133" y="202"/>
                  </a:lnTo>
                  <a:lnTo>
                    <a:pt x="131" y="200"/>
                  </a:lnTo>
                  <a:lnTo>
                    <a:pt x="131" y="196"/>
                  </a:lnTo>
                  <a:lnTo>
                    <a:pt x="129" y="196"/>
                  </a:lnTo>
                  <a:lnTo>
                    <a:pt x="129" y="190"/>
                  </a:lnTo>
                  <a:lnTo>
                    <a:pt x="131" y="190"/>
                  </a:lnTo>
                  <a:lnTo>
                    <a:pt x="131" y="186"/>
                  </a:lnTo>
                  <a:lnTo>
                    <a:pt x="135" y="186"/>
                  </a:lnTo>
                  <a:lnTo>
                    <a:pt x="135" y="184"/>
                  </a:lnTo>
                  <a:lnTo>
                    <a:pt x="150" y="184"/>
                  </a:lnTo>
                  <a:lnTo>
                    <a:pt x="150" y="186"/>
                  </a:lnTo>
                  <a:lnTo>
                    <a:pt x="154" y="186"/>
                  </a:lnTo>
                  <a:lnTo>
                    <a:pt x="156" y="188"/>
                  </a:lnTo>
                  <a:lnTo>
                    <a:pt x="158" y="188"/>
                  </a:lnTo>
                  <a:lnTo>
                    <a:pt x="158" y="190"/>
                  </a:lnTo>
                  <a:lnTo>
                    <a:pt x="160" y="190"/>
                  </a:lnTo>
                  <a:lnTo>
                    <a:pt x="160" y="192"/>
                  </a:lnTo>
                  <a:lnTo>
                    <a:pt x="162" y="192"/>
                  </a:lnTo>
                  <a:lnTo>
                    <a:pt x="162" y="194"/>
                  </a:lnTo>
                  <a:lnTo>
                    <a:pt x="164" y="196"/>
                  </a:lnTo>
                  <a:lnTo>
                    <a:pt x="164" y="198"/>
                  </a:lnTo>
                  <a:lnTo>
                    <a:pt x="166" y="198"/>
                  </a:lnTo>
                  <a:lnTo>
                    <a:pt x="166" y="200"/>
                  </a:lnTo>
                  <a:lnTo>
                    <a:pt x="167" y="200"/>
                  </a:lnTo>
                  <a:lnTo>
                    <a:pt x="167" y="202"/>
                  </a:lnTo>
                  <a:lnTo>
                    <a:pt x="169" y="203"/>
                  </a:lnTo>
                  <a:lnTo>
                    <a:pt x="169" y="205"/>
                  </a:lnTo>
                  <a:lnTo>
                    <a:pt x="171" y="205"/>
                  </a:lnTo>
                  <a:lnTo>
                    <a:pt x="171" y="207"/>
                  </a:lnTo>
                  <a:lnTo>
                    <a:pt x="173" y="209"/>
                  </a:lnTo>
                  <a:lnTo>
                    <a:pt x="173" y="211"/>
                  </a:lnTo>
                  <a:lnTo>
                    <a:pt x="175" y="211"/>
                  </a:lnTo>
                  <a:lnTo>
                    <a:pt x="175" y="213"/>
                  </a:lnTo>
                  <a:lnTo>
                    <a:pt x="177" y="213"/>
                  </a:lnTo>
                  <a:lnTo>
                    <a:pt x="177" y="215"/>
                  </a:lnTo>
                  <a:lnTo>
                    <a:pt x="181" y="219"/>
                  </a:lnTo>
                  <a:lnTo>
                    <a:pt x="181" y="221"/>
                  </a:lnTo>
                  <a:lnTo>
                    <a:pt x="183" y="221"/>
                  </a:lnTo>
                  <a:lnTo>
                    <a:pt x="185" y="223"/>
                  </a:lnTo>
                  <a:lnTo>
                    <a:pt x="187" y="223"/>
                  </a:lnTo>
                  <a:lnTo>
                    <a:pt x="187" y="225"/>
                  </a:lnTo>
                  <a:lnTo>
                    <a:pt x="191" y="225"/>
                  </a:lnTo>
                  <a:lnTo>
                    <a:pt x="191" y="226"/>
                  </a:lnTo>
                  <a:lnTo>
                    <a:pt x="194" y="226"/>
                  </a:lnTo>
                  <a:lnTo>
                    <a:pt x="194" y="228"/>
                  </a:lnTo>
                  <a:lnTo>
                    <a:pt x="198" y="228"/>
                  </a:lnTo>
                  <a:lnTo>
                    <a:pt x="198" y="226"/>
                  </a:lnTo>
                  <a:lnTo>
                    <a:pt x="202" y="226"/>
                  </a:lnTo>
                  <a:lnTo>
                    <a:pt x="202" y="225"/>
                  </a:lnTo>
                  <a:lnTo>
                    <a:pt x="204" y="225"/>
                  </a:lnTo>
                  <a:lnTo>
                    <a:pt x="204" y="223"/>
                  </a:lnTo>
                  <a:lnTo>
                    <a:pt x="206" y="223"/>
                  </a:lnTo>
                  <a:lnTo>
                    <a:pt x="206" y="219"/>
                  </a:lnTo>
                  <a:lnTo>
                    <a:pt x="208" y="217"/>
                  </a:lnTo>
                  <a:lnTo>
                    <a:pt x="208" y="213"/>
                  </a:lnTo>
                  <a:lnTo>
                    <a:pt x="210" y="211"/>
                  </a:lnTo>
                  <a:lnTo>
                    <a:pt x="210" y="205"/>
                  </a:lnTo>
                  <a:lnTo>
                    <a:pt x="212" y="203"/>
                  </a:lnTo>
                  <a:lnTo>
                    <a:pt x="212" y="196"/>
                  </a:lnTo>
                  <a:lnTo>
                    <a:pt x="214" y="196"/>
                  </a:lnTo>
                  <a:lnTo>
                    <a:pt x="214" y="180"/>
                  </a:lnTo>
                  <a:lnTo>
                    <a:pt x="216" y="178"/>
                  </a:lnTo>
                  <a:lnTo>
                    <a:pt x="216" y="163"/>
                  </a:lnTo>
                  <a:lnTo>
                    <a:pt x="214" y="161"/>
                  </a:lnTo>
                  <a:lnTo>
                    <a:pt x="214" y="140"/>
                  </a:lnTo>
                  <a:lnTo>
                    <a:pt x="212" y="138"/>
                  </a:lnTo>
                  <a:lnTo>
                    <a:pt x="212" y="127"/>
                  </a:lnTo>
                  <a:lnTo>
                    <a:pt x="210" y="125"/>
                  </a:lnTo>
                  <a:lnTo>
                    <a:pt x="210" y="115"/>
                  </a:lnTo>
                  <a:lnTo>
                    <a:pt x="208" y="113"/>
                  </a:lnTo>
                  <a:lnTo>
                    <a:pt x="208" y="105"/>
                  </a:lnTo>
                  <a:lnTo>
                    <a:pt x="206" y="104"/>
                  </a:lnTo>
                  <a:lnTo>
                    <a:pt x="206" y="100"/>
                  </a:lnTo>
                  <a:lnTo>
                    <a:pt x="204" y="98"/>
                  </a:lnTo>
                  <a:lnTo>
                    <a:pt x="204" y="90"/>
                  </a:lnTo>
                  <a:lnTo>
                    <a:pt x="202" y="88"/>
                  </a:lnTo>
                  <a:lnTo>
                    <a:pt x="202" y="84"/>
                  </a:lnTo>
                  <a:lnTo>
                    <a:pt x="198" y="81"/>
                  </a:lnTo>
                  <a:lnTo>
                    <a:pt x="198" y="77"/>
                  </a:lnTo>
                  <a:lnTo>
                    <a:pt x="196" y="75"/>
                  </a:lnTo>
                  <a:lnTo>
                    <a:pt x="196" y="73"/>
                  </a:lnTo>
                  <a:lnTo>
                    <a:pt x="194" y="71"/>
                  </a:lnTo>
                  <a:lnTo>
                    <a:pt x="194" y="69"/>
                  </a:lnTo>
                  <a:lnTo>
                    <a:pt x="192" y="67"/>
                  </a:lnTo>
                  <a:lnTo>
                    <a:pt x="192" y="65"/>
                  </a:lnTo>
                  <a:lnTo>
                    <a:pt x="191" y="63"/>
                  </a:lnTo>
                  <a:lnTo>
                    <a:pt x="191" y="61"/>
                  </a:lnTo>
                  <a:lnTo>
                    <a:pt x="189" y="61"/>
                  </a:lnTo>
                  <a:lnTo>
                    <a:pt x="187" y="59"/>
                  </a:lnTo>
                  <a:lnTo>
                    <a:pt x="187" y="57"/>
                  </a:lnTo>
                  <a:lnTo>
                    <a:pt x="185" y="56"/>
                  </a:lnTo>
                  <a:lnTo>
                    <a:pt x="185" y="54"/>
                  </a:lnTo>
                  <a:lnTo>
                    <a:pt x="181" y="50"/>
                  </a:lnTo>
                  <a:lnTo>
                    <a:pt x="179" y="48"/>
                  </a:lnTo>
                  <a:lnTo>
                    <a:pt x="179" y="46"/>
                  </a:lnTo>
                  <a:lnTo>
                    <a:pt x="177" y="44"/>
                  </a:lnTo>
                  <a:lnTo>
                    <a:pt x="175" y="44"/>
                  </a:lnTo>
                  <a:lnTo>
                    <a:pt x="175" y="42"/>
                  </a:lnTo>
                  <a:lnTo>
                    <a:pt x="171" y="38"/>
                  </a:lnTo>
                  <a:lnTo>
                    <a:pt x="167" y="34"/>
                  </a:lnTo>
                  <a:lnTo>
                    <a:pt x="167" y="33"/>
                  </a:lnTo>
                  <a:lnTo>
                    <a:pt x="166" y="33"/>
                  </a:lnTo>
                  <a:lnTo>
                    <a:pt x="162" y="29"/>
                  </a:lnTo>
                  <a:lnTo>
                    <a:pt x="158" y="25"/>
                  </a:lnTo>
                  <a:lnTo>
                    <a:pt x="156" y="25"/>
                  </a:lnTo>
                  <a:lnTo>
                    <a:pt x="156" y="23"/>
                  </a:lnTo>
                  <a:lnTo>
                    <a:pt x="154" y="23"/>
                  </a:lnTo>
                  <a:lnTo>
                    <a:pt x="150" y="19"/>
                  </a:lnTo>
                  <a:lnTo>
                    <a:pt x="148" y="19"/>
                  </a:lnTo>
                  <a:lnTo>
                    <a:pt x="148" y="17"/>
                  </a:lnTo>
                  <a:lnTo>
                    <a:pt x="146" y="17"/>
                  </a:lnTo>
                  <a:lnTo>
                    <a:pt x="144" y="15"/>
                  </a:lnTo>
                  <a:lnTo>
                    <a:pt x="142" y="15"/>
                  </a:lnTo>
                  <a:lnTo>
                    <a:pt x="141" y="13"/>
                  </a:lnTo>
                  <a:lnTo>
                    <a:pt x="139" y="13"/>
                  </a:lnTo>
                  <a:lnTo>
                    <a:pt x="139" y="11"/>
                  </a:lnTo>
                  <a:lnTo>
                    <a:pt x="135" y="11"/>
                  </a:lnTo>
                  <a:lnTo>
                    <a:pt x="133" y="9"/>
                  </a:lnTo>
                  <a:lnTo>
                    <a:pt x="131" y="9"/>
                  </a:lnTo>
                  <a:lnTo>
                    <a:pt x="129" y="8"/>
                  </a:lnTo>
                  <a:lnTo>
                    <a:pt x="123" y="8"/>
                  </a:lnTo>
                  <a:lnTo>
                    <a:pt x="121" y="6"/>
                  </a:lnTo>
                  <a:lnTo>
                    <a:pt x="117" y="6"/>
                  </a:lnTo>
                  <a:lnTo>
                    <a:pt x="116" y="4"/>
                  </a:lnTo>
                  <a:lnTo>
                    <a:pt x="108" y="4"/>
                  </a:lnTo>
                  <a:lnTo>
                    <a:pt x="106" y="2"/>
                  </a:lnTo>
                  <a:lnTo>
                    <a:pt x="85" y="2"/>
                  </a:lnTo>
                  <a:lnTo>
                    <a:pt x="83" y="0"/>
                  </a:lnTo>
                  <a:lnTo>
                    <a:pt x="77" y="0"/>
                  </a:lnTo>
                  <a:lnTo>
                    <a:pt x="75" y="2"/>
                  </a:lnTo>
                  <a:lnTo>
                    <a:pt x="58" y="2"/>
                  </a:lnTo>
                  <a:lnTo>
                    <a:pt x="56" y="4"/>
                  </a:lnTo>
                  <a:lnTo>
                    <a:pt x="48" y="4"/>
                  </a:lnTo>
                  <a:lnTo>
                    <a:pt x="46" y="6"/>
                  </a:lnTo>
                  <a:lnTo>
                    <a:pt x="44" y="6"/>
                  </a:lnTo>
                  <a:lnTo>
                    <a:pt x="44" y="8"/>
                  </a:lnTo>
                  <a:lnTo>
                    <a:pt x="40" y="8"/>
                  </a:lnTo>
                  <a:lnTo>
                    <a:pt x="39" y="9"/>
                  </a:lnTo>
                  <a:lnTo>
                    <a:pt x="37" y="9"/>
                  </a:lnTo>
                  <a:lnTo>
                    <a:pt x="33" y="13"/>
                  </a:lnTo>
                  <a:lnTo>
                    <a:pt x="31" y="13"/>
                  </a:lnTo>
                  <a:lnTo>
                    <a:pt x="31" y="15"/>
                  </a:lnTo>
                  <a:lnTo>
                    <a:pt x="29" y="15"/>
                  </a:lnTo>
                  <a:lnTo>
                    <a:pt x="29" y="17"/>
                  </a:lnTo>
                  <a:lnTo>
                    <a:pt x="25" y="21"/>
                  </a:lnTo>
                  <a:lnTo>
                    <a:pt x="23" y="21"/>
                  </a:lnTo>
                  <a:lnTo>
                    <a:pt x="23" y="23"/>
                  </a:lnTo>
                  <a:lnTo>
                    <a:pt x="19" y="27"/>
                  </a:lnTo>
                  <a:lnTo>
                    <a:pt x="19" y="29"/>
                  </a:lnTo>
                  <a:lnTo>
                    <a:pt x="17" y="31"/>
                  </a:lnTo>
                  <a:lnTo>
                    <a:pt x="17" y="33"/>
                  </a:lnTo>
                  <a:lnTo>
                    <a:pt x="15" y="34"/>
                  </a:lnTo>
                  <a:lnTo>
                    <a:pt x="15" y="36"/>
                  </a:lnTo>
                  <a:lnTo>
                    <a:pt x="14" y="36"/>
                  </a:lnTo>
                  <a:lnTo>
                    <a:pt x="14" y="40"/>
                  </a:lnTo>
                  <a:lnTo>
                    <a:pt x="10" y="44"/>
                  </a:lnTo>
                  <a:lnTo>
                    <a:pt x="10" y="48"/>
                  </a:lnTo>
                  <a:lnTo>
                    <a:pt x="8" y="50"/>
                  </a:lnTo>
                  <a:lnTo>
                    <a:pt x="8" y="54"/>
                  </a:lnTo>
                  <a:lnTo>
                    <a:pt x="6" y="56"/>
                  </a:lnTo>
                  <a:lnTo>
                    <a:pt x="6" y="57"/>
                  </a:lnTo>
                  <a:lnTo>
                    <a:pt x="4" y="59"/>
                  </a:lnTo>
                  <a:lnTo>
                    <a:pt x="4" y="67"/>
                  </a:lnTo>
                  <a:lnTo>
                    <a:pt x="2" y="67"/>
                  </a:lnTo>
                  <a:lnTo>
                    <a:pt x="2" y="77"/>
                  </a:lnTo>
                  <a:lnTo>
                    <a:pt x="0" y="77"/>
                  </a:lnTo>
                  <a:lnTo>
                    <a:pt x="0" y="98"/>
                  </a:lnTo>
                  <a:lnTo>
                    <a:pt x="2" y="98"/>
                  </a:lnTo>
                  <a:lnTo>
                    <a:pt x="2" y="111"/>
                  </a:lnTo>
                  <a:lnTo>
                    <a:pt x="4" y="113"/>
                  </a:lnTo>
                  <a:lnTo>
                    <a:pt x="4" y="121"/>
                  </a:lnTo>
                  <a:lnTo>
                    <a:pt x="6" y="121"/>
                  </a:lnTo>
                  <a:lnTo>
                    <a:pt x="6" y="129"/>
                  </a:lnTo>
                  <a:lnTo>
                    <a:pt x="8" y="130"/>
                  </a:lnTo>
                  <a:lnTo>
                    <a:pt x="8" y="136"/>
                  </a:lnTo>
                  <a:lnTo>
                    <a:pt x="10" y="138"/>
                  </a:lnTo>
                  <a:lnTo>
                    <a:pt x="10" y="142"/>
                  </a:lnTo>
                  <a:lnTo>
                    <a:pt x="12" y="144"/>
                  </a:lnTo>
                  <a:lnTo>
                    <a:pt x="12" y="148"/>
                  </a:lnTo>
                  <a:lnTo>
                    <a:pt x="14" y="150"/>
                  </a:lnTo>
                  <a:lnTo>
                    <a:pt x="14" y="155"/>
                  </a:lnTo>
                  <a:lnTo>
                    <a:pt x="15" y="155"/>
                  </a:lnTo>
                  <a:lnTo>
                    <a:pt x="15" y="161"/>
                  </a:lnTo>
                  <a:lnTo>
                    <a:pt x="17" y="163"/>
                  </a:lnTo>
                  <a:lnTo>
                    <a:pt x="17" y="167"/>
                  </a:lnTo>
                  <a:lnTo>
                    <a:pt x="19" y="169"/>
                  </a:lnTo>
                  <a:lnTo>
                    <a:pt x="19" y="171"/>
                  </a:lnTo>
                  <a:lnTo>
                    <a:pt x="21" y="173"/>
                  </a:lnTo>
                  <a:lnTo>
                    <a:pt x="21" y="177"/>
                  </a:lnTo>
                  <a:lnTo>
                    <a:pt x="23" y="178"/>
                  </a:lnTo>
                  <a:lnTo>
                    <a:pt x="23" y="182"/>
                  </a:lnTo>
                  <a:lnTo>
                    <a:pt x="25" y="184"/>
                  </a:lnTo>
                  <a:lnTo>
                    <a:pt x="25" y="188"/>
                  </a:lnTo>
                  <a:lnTo>
                    <a:pt x="27" y="188"/>
                  </a:lnTo>
                  <a:lnTo>
                    <a:pt x="27" y="190"/>
                  </a:lnTo>
                  <a:lnTo>
                    <a:pt x="29" y="192"/>
                  </a:lnTo>
                  <a:lnTo>
                    <a:pt x="29" y="196"/>
                  </a:lnTo>
                  <a:lnTo>
                    <a:pt x="31" y="198"/>
                  </a:lnTo>
                  <a:lnTo>
                    <a:pt x="31" y="200"/>
                  </a:lnTo>
                  <a:lnTo>
                    <a:pt x="33" y="202"/>
                  </a:lnTo>
                  <a:lnTo>
                    <a:pt x="33" y="203"/>
                  </a:lnTo>
                  <a:lnTo>
                    <a:pt x="35" y="205"/>
                  </a:lnTo>
                  <a:lnTo>
                    <a:pt x="35" y="209"/>
                  </a:lnTo>
                  <a:lnTo>
                    <a:pt x="37" y="211"/>
                  </a:lnTo>
                  <a:lnTo>
                    <a:pt x="37" y="213"/>
                  </a:lnTo>
                  <a:lnTo>
                    <a:pt x="39" y="215"/>
                  </a:lnTo>
                  <a:lnTo>
                    <a:pt x="39" y="217"/>
                  </a:lnTo>
                  <a:lnTo>
                    <a:pt x="40" y="217"/>
                  </a:lnTo>
                  <a:lnTo>
                    <a:pt x="40" y="219"/>
                  </a:lnTo>
                  <a:lnTo>
                    <a:pt x="54" y="20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s-ES_tradnl" sz="2400">
                <a:latin typeface="Verdana"/>
              </a:endParaRPr>
            </a:p>
          </p:txBody>
        </p:sp>
      </p:grpSp>
      <p:pic>
        <p:nvPicPr>
          <p:cNvPr id="123915" name="Picture 11" descr="CARTE160"/>
          <p:cNvPicPr>
            <a:picLocks noChangeAspect="1" noChangeArrowheads="1"/>
          </p:cNvPicPr>
          <p:nvPr/>
        </p:nvPicPr>
        <p:blipFill>
          <a:blip r:embed="rId5"/>
          <a:srcRect/>
          <a:stretch>
            <a:fillRect/>
          </a:stretch>
        </p:blipFill>
        <p:spPr bwMode="auto">
          <a:xfrm>
            <a:off x="5862638" y="3943350"/>
            <a:ext cx="762000" cy="382588"/>
          </a:xfrm>
          <a:prstGeom prst="rect">
            <a:avLst/>
          </a:prstGeom>
          <a:noFill/>
        </p:spPr>
      </p:pic>
      <p:pic>
        <p:nvPicPr>
          <p:cNvPr id="123916" name="Picture 12" descr="CMEN209"/>
          <p:cNvPicPr>
            <a:picLocks noChangeAspect="1" noChangeArrowheads="1"/>
          </p:cNvPicPr>
          <p:nvPr/>
        </p:nvPicPr>
        <p:blipFill>
          <a:blip r:embed="rId6"/>
          <a:srcRect/>
          <a:stretch>
            <a:fillRect/>
          </a:stretch>
        </p:blipFill>
        <p:spPr bwMode="auto">
          <a:xfrm>
            <a:off x="6472238" y="4191000"/>
            <a:ext cx="1290637" cy="1362075"/>
          </a:xfrm>
          <a:prstGeom prst="rect">
            <a:avLst/>
          </a:prstGeom>
          <a:noFill/>
        </p:spPr>
      </p:pic>
      <p:grpSp>
        <p:nvGrpSpPr>
          <p:cNvPr id="4" name="Group 9"/>
          <p:cNvGrpSpPr>
            <a:grpSpLocks/>
          </p:cNvGrpSpPr>
          <p:nvPr/>
        </p:nvGrpSpPr>
        <p:grpSpPr bwMode="auto">
          <a:xfrm rot="20784922" flipH="1">
            <a:off x="4572000" y="4343400"/>
            <a:ext cx="1290638" cy="1362075"/>
            <a:chOff x="1680" y="2496"/>
            <a:chExt cx="813" cy="858"/>
          </a:xfrm>
        </p:grpSpPr>
        <p:sp>
          <p:nvSpPr>
            <p:cNvPr id="11282" name="Rectangle 18"/>
            <p:cNvSpPr>
              <a:spLocks noChangeArrowheads="1"/>
            </p:cNvSpPr>
            <p:nvPr/>
          </p:nvSpPr>
          <p:spPr bwMode="auto">
            <a:xfrm>
              <a:off x="1680" y="2496"/>
              <a:ext cx="813" cy="858"/>
            </a:xfrm>
            <a:prstGeom prst="rect">
              <a:avLst/>
            </a:prstGeom>
            <a:noFill/>
            <a:ln w="9525">
              <a:noFill/>
              <a:miter lim="800000"/>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3" name="AutoShape 19"/>
            <p:cNvSpPr>
              <a:spLocks/>
            </p:cNvSpPr>
            <p:nvPr/>
          </p:nvSpPr>
          <p:spPr bwMode="auto">
            <a:xfrm>
              <a:off x="1683" y="2499"/>
              <a:ext cx="807" cy="852"/>
            </a:xfrm>
            <a:custGeom>
              <a:avLst/>
              <a:gdLst>
                <a:gd name="T0" fmla="*/ 489 w 807"/>
                <a:gd name="T1" fmla="*/ 577 h 852"/>
                <a:gd name="T2" fmla="*/ 484 w 807"/>
                <a:gd name="T3" fmla="*/ 557 h 852"/>
                <a:gd name="T4" fmla="*/ 461 w 807"/>
                <a:gd name="T5" fmla="*/ 400 h 852"/>
                <a:gd name="T6" fmla="*/ 395 w 807"/>
                <a:gd name="T7" fmla="*/ 264 h 852"/>
                <a:gd name="T8" fmla="*/ 322 w 807"/>
                <a:gd name="T9" fmla="*/ 264 h 852"/>
                <a:gd name="T10" fmla="*/ 284 w 807"/>
                <a:gd name="T11" fmla="*/ 262 h 852"/>
                <a:gd name="T12" fmla="*/ 275 w 807"/>
                <a:gd name="T13" fmla="*/ 276 h 852"/>
                <a:gd name="T14" fmla="*/ 270 w 807"/>
                <a:gd name="T15" fmla="*/ 277 h 852"/>
                <a:gd name="T16" fmla="*/ 265 w 807"/>
                <a:gd name="T17" fmla="*/ 286 h 852"/>
                <a:gd name="T18" fmla="*/ 249 w 807"/>
                <a:gd name="T19" fmla="*/ 299 h 852"/>
                <a:gd name="T20" fmla="*/ 219 w 807"/>
                <a:gd name="T21" fmla="*/ 303 h 852"/>
                <a:gd name="T22" fmla="*/ 181 w 807"/>
                <a:gd name="T23" fmla="*/ 292 h 852"/>
                <a:gd name="T24" fmla="*/ 110 w 807"/>
                <a:gd name="T25" fmla="*/ 277 h 852"/>
                <a:gd name="T26" fmla="*/ 54 w 807"/>
                <a:gd name="T27" fmla="*/ 260 h 852"/>
                <a:gd name="T28" fmla="*/ 6 w 807"/>
                <a:gd name="T29" fmla="*/ 246 h 852"/>
                <a:gd name="T30" fmla="*/ 3 w 807"/>
                <a:gd name="T31" fmla="*/ 239 h 852"/>
                <a:gd name="T32" fmla="*/ 1 w 807"/>
                <a:gd name="T33" fmla="*/ 220 h 852"/>
                <a:gd name="T34" fmla="*/ 19 w 807"/>
                <a:gd name="T35" fmla="*/ 190 h 852"/>
                <a:gd name="T36" fmla="*/ 55 w 807"/>
                <a:gd name="T37" fmla="*/ 171 h 852"/>
                <a:gd name="T38" fmla="*/ 88 w 807"/>
                <a:gd name="T39" fmla="*/ 169 h 852"/>
                <a:gd name="T40" fmla="*/ 82 w 807"/>
                <a:gd name="T41" fmla="*/ 164 h 852"/>
                <a:gd name="T42" fmla="*/ 72 w 807"/>
                <a:gd name="T43" fmla="*/ 145 h 852"/>
                <a:gd name="T44" fmla="*/ 74 w 807"/>
                <a:gd name="T45" fmla="*/ 116 h 852"/>
                <a:gd name="T46" fmla="*/ 89 w 807"/>
                <a:gd name="T47" fmla="*/ 94 h 852"/>
                <a:gd name="T48" fmla="*/ 109 w 807"/>
                <a:gd name="T49" fmla="*/ 73 h 852"/>
                <a:gd name="T50" fmla="*/ 135 w 807"/>
                <a:gd name="T51" fmla="*/ 50 h 852"/>
                <a:gd name="T52" fmla="*/ 255 w 807"/>
                <a:gd name="T53" fmla="*/ 13 h 852"/>
                <a:gd name="T54" fmla="*/ 260 w 807"/>
                <a:gd name="T55" fmla="*/ 13 h 852"/>
                <a:gd name="T56" fmla="*/ 293 w 807"/>
                <a:gd name="T57" fmla="*/ 29 h 852"/>
                <a:gd name="T58" fmla="*/ 360 w 807"/>
                <a:gd name="T59" fmla="*/ 79 h 852"/>
                <a:gd name="T60" fmla="*/ 406 w 807"/>
                <a:gd name="T61" fmla="*/ 115 h 852"/>
                <a:gd name="T62" fmla="*/ 464 w 807"/>
                <a:gd name="T63" fmla="*/ 161 h 852"/>
                <a:gd name="T64" fmla="*/ 466 w 807"/>
                <a:gd name="T65" fmla="*/ 164 h 852"/>
                <a:gd name="T66" fmla="*/ 485 w 807"/>
                <a:gd name="T67" fmla="*/ 176 h 852"/>
                <a:gd name="T68" fmla="*/ 526 w 807"/>
                <a:gd name="T69" fmla="*/ 204 h 852"/>
                <a:gd name="T70" fmla="*/ 622 w 807"/>
                <a:gd name="T71" fmla="*/ 286 h 852"/>
                <a:gd name="T72" fmla="*/ 733 w 807"/>
                <a:gd name="T73" fmla="*/ 445 h 852"/>
                <a:gd name="T74" fmla="*/ 741 w 807"/>
                <a:gd name="T75" fmla="*/ 469 h 852"/>
                <a:gd name="T76" fmla="*/ 754 w 807"/>
                <a:gd name="T77" fmla="*/ 495 h 852"/>
                <a:gd name="T78" fmla="*/ 770 w 807"/>
                <a:gd name="T79" fmla="*/ 534 h 852"/>
                <a:gd name="T80" fmla="*/ 795 w 807"/>
                <a:gd name="T81" fmla="*/ 626 h 852"/>
                <a:gd name="T82" fmla="*/ 804 w 807"/>
                <a:gd name="T83" fmla="*/ 713 h 852"/>
                <a:gd name="T84" fmla="*/ 807 w 807"/>
                <a:gd name="T85" fmla="*/ 712 h 852"/>
                <a:gd name="T86" fmla="*/ 807 w 807"/>
                <a:gd name="T87" fmla="*/ 705 h 852"/>
                <a:gd name="T88" fmla="*/ 807 w 807"/>
                <a:gd name="T89" fmla="*/ 696 h 852"/>
                <a:gd name="T90" fmla="*/ 806 w 807"/>
                <a:gd name="T91" fmla="*/ 742 h 852"/>
                <a:gd name="T92" fmla="*/ 792 w 807"/>
                <a:gd name="T93" fmla="*/ 795 h 852"/>
                <a:gd name="T94" fmla="*/ 767 w 807"/>
                <a:gd name="T95" fmla="*/ 827 h 852"/>
                <a:gd name="T96" fmla="*/ 702 w 807"/>
                <a:gd name="T97" fmla="*/ 847 h 852"/>
                <a:gd name="T98" fmla="*/ 668 w 807"/>
                <a:gd name="T99" fmla="*/ 852 h 852"/>
                <a:gd name="T100" fmla="*/ 619 w 807"/>
                <a:gd name="T101" fmla="*/ 842 h 852"/>
                <a:gd name="T102" fmla="*/ 545 w 807"/>
                <a:gd name="T103" fmla="*/ 839 h 852"/>
                <a:gd name="T104" fmla="*/ 467 w 807"/>
                <a:gd name="T105" fmla="*/ 838 h 852"/>
                <a:gd name="T106" fmla="*/ 455 w 807"/>
                <a:gd name="T107" fmla="*/ 696 h 8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852"/>
                <a:gd name="T164" fmla="*/ 807 w 807"/>
                <a:gd name="T165" fmla="*/ 852 h 8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852">
                  <a:moveTo>
                    <a:pt x="454" y="612"/>
                  </a:moveTo>
                  <a:lnTo>
                    <a:pt x="458" y="597"/>
                  </a:lnTo>
                  <a:lnTo>
                    <a:pt x="489" y="585"/>
                  </a:lnTo>
                  <a:lnTo>
                    <a:pt x="489" y="582"/>
                  </a:lnTo>
                  <a:lnTo>
                    <a:pt x="489" y="577"/>
                  </a:lnTo>
                  <a:lnTo>
                    <a:pt x="487" y="574"/>
                  </a:lnTo>
                  <a:lnTo>
                    <a:pt x="487" y="569"/>
                  </a:lnTo>
                  <a:lnTo>
                    <a:pt x="486" y="565"/>
                  </a:lnTo>
                  <a:lnTo>
                    <a:pt x="485" y="560"/>
                  </a:lnTo>
                  <a:lnTo>
                    <a:pt x="484" y="557"/>
                  </a:lnTo>
                  <a:lnTo>
                    <a:pt x="483" y="553"/>
                  </a:lnTo>
                  <a:lnTo>
                    <a:pt x="477" y="516"/>
                  </a:lnTo>
                  <a:lnTo>
                    <a:pt x="473" y="478"/>
                  </a:lnTo>
                  <a:lnTo>
                    <a:pt x="467" y="438"/>
                  </a:lnTo>
                  <a:lnTo>
                    <a:pt x="461" y="400"/>
                  </a:lnTo>
                  <a:lnTo>
                    <a:pt x="453" y="362"/>
                  </a:lnTo>
                  <a:lnTo>
                    <a:pt x="442" y="326"/>
                  </a:lnTo>
                  <a:lnTo>
                    <a:pt x="427" y="293"/>
                  </a:lnTo>
                  <a:lnTo>
                    <a:pt x="409" y="262"/>
                  </a:lnTo>
                  <a:lnTo>
                    <a:pt x="395" y="264"/>
                  </a:lnTo>
                  <a:lnTo>
                    <a:pt x="380" y="265"/>
                  </a:lnTo>
                  <a:lnTo>
                    <a:pt x="364" y="266"/>
                  </a:lnTo>
                  <a:lnTo>
                    <a:pt x="350" y="266"/>
                  </a:lnTo>
                  <a:lnTo>
                    <a:pt x="335" y="266"/>
                  </a:lnTo>
                  <a:lnTo>
                    <a:pt x="322" y="264"/>
                  </a:lnTo>
                  <a:lnTo>
                    <a:pt x="307" y="261"/>
                  </a:lnTo>
                  <a:lnTo>
                    <a:pt x="294" y="256"/>
                  </a:lnTo>
                  <a:lnTo>
                    <a:pt x="289" y="258"/>
                  </a:lnTo>
                  <a:lnTo>
                    <a:pt x="286" y="260"/>
                  </a:lnTo>
                  <a:lnTo>
                    <a:pt x="284" y="262"/>
                  </a:lnTo>
                  <a:lnTo>
                    <a:pt x="281" y="266"/>
                  </a:lnTo>
                  <a:lnTo>
                    <a:pt x="279" y="268"/>
                  </a:lnTo>
                  <a:lnTo>
                    <a:pt x="277" y="271"/>
                  </a:lnTo>
                  <a:lnTo>
                    <a:pt x="276" y="274"/>
                  </a:lnTo>
                  <a:lnTo>
                    <a:pt x="275" y="276"/>
                  </a:lnTo>
                  <a:lnTo>
                    <a:pt x="274" y="277"/>
                  </a:lnTo>
                  <a:lnTo>
                    <a:pt x="272" y="277"/>
                  </a:lnTo>
                  <a:lnTo>
                    <a:pt x="271" y="277"/>
                  </a:lnTo>
                  <a:lnTo>
                    <a:pt x="270" y="277"/>
                  </a:lnTo>
                  <a:lnTo>
                    <a:pt x="269" y="277"/>
                  </a:lnTo>
                  <a:lnTo>
                    <a:pt x="267" y="282"/>
                  </a:lnTo>
                  <a:lnTo>
                    <a:pt x="265" y="286"/>
                  </a:lnTo>
                  <a:lnTo>
                    <a:pt x="262" y="289"/>
                  </a:lnTo>
                  <a:lnTo>
                    <a:pt x="259" y="293"/>
                  </a:lnTo>
                  <a:lnTo>
                    <a:pt x="256" y="295"/>
                  </a:lnTo>
                  <a:lnTo>
                    <a:pt x="252" y="297"/>
                  </a:lnTo>
                  <a:lnTo>
                    <a:pt x="249" y="299"/>
                  </a:lnTo>
                  <a:lnTo>
                    <a:pt x="244" y="301"/>
                  </a:lnTo>
                  <a:lnTo>
                    <a:pt x="239" y="302"/>
                  </a:lnTo>
                  <a:lnTo>
                    <a:pt x="232" y="303"/>
                  </a:lnTo>
                  <a:lnTo>
                    <a:pt x="225" y="303"/>
                  </a:lnTo>
                  <a:lnTo>
                    <a:pt x="219" y="303"/>
                  </a:lnTo>
                  <a:lnTo>
                    <a:pt x="212" y="302"/>
                  </a:lnTo>
                  <a:lnTo>
                    <a:pt x="205" y="299"/>
                  </a:lnTo>
                  <a:lnTo>
                    <a:pt x="200" y="295"/>
                  </a:lnTo>
                  <a:lnTo>
                    <a:pt x="194" y="290"/>
                  </a:lnTo>
                  <a:lnTo>
                    <a:pt x="181" y="292"/>
                  </a:lnTo>
                  <a:lnTo>
                    <a:pt x="166" y="290"/>
                  </a:lnTo>
                  <a:lnTo>
                    <a:pt x="152" y="289"/>
                  </a:lnTo>
                  <a:lnTo>
                    <a:pt x="137" y="287"/>
                  </a:lnTo>
                  <a:lnTo>
                    <a:pt x="122" y="283"/>
                  </a:lnTo>
                  <a:lnTo>
                    <a:pt x="110" y="277"/>
                  </a:lnTo>
                  <a:lnTo>
                    <a:pt x="98" y="269"/>
                  </a:lnTo>
                  <a:lnTo>
                    <a:pt x="87" y="259"/>
                  </a:lnTo>
                  <a:lnTo>
                    <a:pt x="77" y="259"/>
                  </a:lnTo>
                  <a:lnTo>
                    <a:pt x="65" y="259"/>
                  </a:lnTo>
                  <a:lnTo>
                    <a:pt x="54" y="260"/>
                  </a:lnTo>
                  <a:lnTo>
                    <a:pt x="43" y="260"/>
                  </a:lnTo>
                  <a:lnTo>
                    <a:pt x="32" y="260"/>
                  </a:lnTo>
                  <a:lnTo>
                    <a:pt x="22" y="258"/>
                  </a:lnTo>
                  <a:lnTo>
                    <a:pt x="14" y="254"/>
                  </a:lnTo>
                  <a:lnTo>
                    <a:pt x="6" y="246"/>
                  </a:lnTo>
                  <a:lnTo>
                    <a:pt x="5" y="245"/>
                  </a:lnTo>
                  <a:lnTo>
                    <a:pt x="4" y="243"/>
                  </a:lnTo>
                  <a:lnTo>
                    <a:pt x="4" y="242"/>
                  </a:lnTo>
                  <a:lnTo>
                    <a:pt x="3" y="241"/>
                  </a:lnTo>
                  <a:lnTo>
                    <a:pt x="3" y="239"/>
                  </a:lnTo>
                  <a:lnTo>
                    <a:pt x="1" y="238"/>
                  </a:lnTo>
                  <a:lnTo>
                    <a:pt x="1" y="236"/>
                  </a:lnTo>
                  <a:lnTo>
                    <a:pt x="0" y="233"/>
                  </a:lnTo>
                  <a:lnTo>
                    <a:pt x="0" y="227"/>
                  </a:lnTo>
                  <a:lnTo>
                    <a:pt x="1" y="220"/>
                  </a:lnTo>
                  <a:lnTo>
                    <a:pt x="4" y="213"/>
                  </a:lnTo>
                  <a:lnTo>
                    <a:pt x="6" y="208"/>
                  </a:lnTo>
                  <a:lnTo>
                    <a:pt x="10" y="201"/>
                  </a:lnTo>
                  <a:lnTo>
                    <a:pt x="14" y="195"/>
                  </a:lnTo>
                  <a:lnTo>
                    <a:pt x="19" y="190"/>
                  </a:lnTo>
                  <a:lnTo>
                    <a:pt x="25" y="184"/>
                  </a:lnTo>
                  <a:lnTo>
                    <a:pt x="32" y="178"/>
                  </a:lnTo>
                  <a:lnTo>
                    <a:pt x="38" y="175"/>
                  </a:lnTo>
                  <a:lnTo>
                    <a:pt x="46" y="172"/>
                  </a:lnTo>
                  <a:lnTo>
                    <a:pt x="55" y="171"/>
                  </a:lnTo>
                  <a:lnTo>
                    <a:pt x="64" y="171"/>
                  </a:lnTo>
                  <a:lnTo>
                    <a:pt x="73" y="171"/>
                  </a:lnTo>
                  <a:lnTo>
                    <a:pt x="81" y="171"/>
                  </a:lnTo>
                  <a:lnTo>
                    <a:pt x="89" y="171"/>
                  </a:lnTo>
                  <a:lnTo>
                    <a:pt x="88" y="169"/>
                  </a:lnTo>
                  <a:lnTo>
                    <a:pt x="87" y="168"/>
                  </a:lnTo>
                  <a:lnTo>
                    <a:pt x="85" y="167"/>
                  </a:lnTo>
                  <a:lnTo>
                    <a:pt x="84" y="166"/>
                  </a:lnTo>
                  <a:lnTo>
                    <a:pt x="83" y="165"/>
                  </a:lnTo>
                  <a:lnTo>
                    <a:pt x="82" y="164"/>
                  </a:lnTo>
                  <a:lnTo>
                    <a:pt x="80" y="162"/>
                  </a:lnTo>
                  <a:lnTo>
                    <a:pt x="79" y="161"/>
                  </a:lnTo>
                  <a:lnTo>
                    <a:pt x="75" y="155"/>
                  </a:lnTo>
                  <a:lnTo>
                    <a:pt x="73" y="150"/>
                  </a:lnTo>
                  <a:lnTo>
                    <a:pt x="72" y="145"/>
                  </a:lnTo>
                  <a:lnTo>
                    <a:pt x="70" y="139"/>
                  </a:lnTo>
                  <a:lnTo>
                    <a:pt x="70" y="134"/>
                  </a:lnTo>
                  <a:lnTo>
                    <a:pt x="70" y="127"/>
                  </a:lnTo>
                  <a:lnTo>
                    <a:pt x="72" y="121"/>
                  </a:lnTo>
                  <a:lnTo>
                    <a:pt x="74" y="116"/>
                  </a:lnTo>
                  <a:lnTo>
                    <a:pt x="78" y="111"/>
                  </a:lnTo>
                  <a:lnTo>
                    <a:pt x="81" y="107"/>
                  </a:lnTo>
                  <a:lnTo>
                    <a:pt x="83" y="103"/>
                  </a:lnTo>
                  <a:lnTo>
                    <a:pt x="87" y="99"/>
                  </a:lnTo>
                  <a:lnTo>
                    <a:pt x="89" y="94"/>
                  </a:lnTo>
                  <a:lnTo>
                    <a:pt x="92" y="90"/>
                  </a:lnTo>
                  <a:lnTo>
                    <a:pt x="96" y="87"/>
                  </a:lnTo>
                  <a:lnTo>
                    <a:pt x="100" y="82"/>
                  </a:lnTo>
                  <a:lnTo>
                    <a:pt x="103" y="78"/>
                  </a:lnTo>
                  <a:lnTo>
                    <a:pt x="109" y="73"/>
                  </a:lnTo>
                  <a:lnTo>
                    <a:pt x="115" y="69"/>
                  </a:lnTo>
                  <a:lnTo>
                    <a:pt x="120" y="64"/>
                  </a:lnTo>
                  <a:lnTo>
                    <a:pt x="126" y="60"/>
                  </a:lnTo>
                  <a:lnTo>
                    <a:pt x="130" y="55"/>
                  </a:lnTo>
                  <a:lnTo>
                    <a:pt x="135" y="50"/>
                  </a:lnTo>
                  <a:lnTo>
                    <a:pt x="138" y="43"/>
                  </a:lnTo>
                  <a:lnTo>
                    <a:pt x="177" y="4"/>
                  </a:lnTo>
                  <a:lnTo>
                    <a:pt x="192" y="0"/>
                  </a:lnTo>
                  <a:lnTo>
                    <a:pt x="241" y="4"/>
                  </a:lnTo>
                  <a:lnTo>
                    <a:pt x="255" y="13"/>
                  </a:lnTo>
                  <a:lnTo>
                    <a:pt x="257" y="13"/>
                  </a:lnTo>
                  <a:lnTo>
                    <a:pt x="258" y="13"/>
                  </a:lnTo>
                  <a:lnTo>
                    <a:pt x="259" y="13"/>
                  </a:lnTo>
                  <a:lnTo>
                    <a:pt x="260" y="13"/>
                  </a:lnTo>
                  <a:lnTo>
                    <a:pt x="261" y="14"/>
                  </a:lnTo>
                  <a:lnTo>
                    <a:pt x="262" y="14"/>
                  </a:lnTo>
                  <a:lnTo>
                    <a:pt x="278" y="22"/>
                  </a:lnTo>
                  <a:lnTo>
                    <a:pt x="293" y="29"/>
                  </a:lnTo>
                  <a:lnTo>
                    <a:pt x="306" y="40"/>
                  </a:lnTo>
                  <a:lnTo>
                    <a:pt x="321" y="49"/>
                  </a:lnTo>
                  <a:lnTo>
                    <a:pt x="334" y="59"/>
                  </a:lnTo>
                  <a:lnTo>
                    <a:pt x="346" y="69"/>
                  </a:lnTo>
                  <a:lnTo>
                    <a:pt x="360" y="79"/>
                  </a:lnTo>
                  <a:lnTo>
                    <a:pt x="374" y="89"/>
                  </a:lnTo>
                  <a:lnTo>
                    <a:pt x="382" y="96"/>
                  </a:lnTo>
                  <a:lnTo>
                    <a:pt x="391" y="101"/>
                  </a:lnTo>
                  <a:lnTo>
                    <a:pt x="399" y="108"/>
                  </a:lnTo>
                  <a:lnTo>
                    <a:pt x="406" y="115"/>
                  </a:lnTo>
                  <a:lnTo>
                    <a:pt x="414" y="122"/>
                  </a:lnTo>
                  <a:lnTo>
                    <a:pt x="421" y="128"/>
                  </a:lnTo>
                  <a:lnTo>
                    <a:pt x="429" y="135"/>
                  </a:lnTo>
                  <a:lnTo>
                    <a:pt x="437" y="140"/>
                  </a:lnTo>
                  <a:lnTo>
                    <a:pt x="464" y="161"/>
                  </a:lnTo>
                  <a:lnTo>
                    <a:pt x="464" y="162"/>
                  </a:lnTo>
                  <a:lnTo>
                    <a:pt x="465" y="163"/>
                  </a:lnTo>
                  <a:lnTo>
                    <a:pt x="466" y="163"/>
                  </a:lnTo>
                  <a:lnTo>
                    <a:pt x="466" y="164"/>
                  </a:lnTo>
                  <a:lnTo>
                    <a:pt x="467" y="164"/>
                  </a:lnTo>
                  <a:lnTo>
                    <a:pt x="468" y="165"/>
                  </a:lnTo>
                  <a:lnTo>
                    <a:pt x="476" y="171"/>
                  </a:lnTo>
                  <a:lnTo>
                    <a:pt x="485" y="176"/>
                  </a:lnTo>
                  <a:lnTo>
                    <a:pt x="493" y="181"/>
                  </a:lnTo>
                  <a:lnTo>
                    <a:pt x="501" y="186"/>
                  </a:lnTo>
                  <a:lnTo>
                    <a:pt x="509" y="192"/>
                  </a:lnTo>
                  <a:lnTo>
                    <a:pt x="517" y="197"/>
                  </a:lnTo>
                  <a:lnTo>
                    <a:pt x="526" y="204"/>
                  </a:lnTo>
                  <a:lnTo>
                    <a:pt x="533" y="212"/>
                  </a:lnTo>
                  <a:lnTo>
                    <a:pt x="557" y="227"/>
                  </a:lnTo>
                  <a:lnTo>
                    <a:pt x="579" y="245"/>
                  </a:lnTo>
                  <a:lnTo>
                    <a:pt x="602" y="265"/>
                  </a:lnTo>
                  <a:lnTo>
                    <a:pt x="622" y="286"/>
                  </a:lnTo>
                  <a:lnTo>
                    <a:pt x="641" y="308"/>
                  </a:lnTo>
                  <a:lnTo>
                    <a:pt x="660" y="332"/>
                  </a:lnTo>
                  <a:lnTo>
                    <a:pt x="677" y="354"/>
                  </a:lnTo>
                  <a:lnTo>
                    <a:pt x="694" y="376"/>
                  </a:lnTo>
                  <a:lnTo>
                    <a:pt x="733" y="445"/>
                  </a:lnTo>
                  <a:lnTo>
                    <a:pt x="734" y="450"/>
                  </a:lnTo>
                  <a:lnTo>
                    <a:pt x="736" y="455"/>
                  </a:lnTo>
                  <a:lnTo>
                    <a:pt x="737" y="460"/>
                  </a:lnTo>
                  <a:lnTo>
                    <a:pt x="738" y="464"/>
                  </a:lnTo>
                  <a:lnTo>
                    <a:pt x="741" y="469"/>
                  </a:lnTo>
                  <a:lnTo>
                    <a:pt x="743" y="473"/>
                  </a:lnTo>
                  <a:lnTo>
                    <a:pt x="745" y="476"/>
                  </a:lnTo>
                  <a:lnTo>
                    <a:pt x="748" y="481"/>
                  </a:lnTo>
                  <a:lnTo>
                    <a:pt x="752" y="489"/>
                  </a:lnTo>
                  <a:lnTo>
                    <a:pt x="754" y="495"/>
                  </a:lnTo>
                  <a:lnTo>
                    <a:pt x="757" y="503"/>
                  </a:lnTo>
                  <a:lnTo>
                    <a:pt x="761" y="510"/>
                  </a:lnTo>
                  <a:lnTo>
                    <a:pt x="764" y="518"/>
                  </a:lnTo>
                  <a:lnTo>
                    <a:pt x="767" y="526"/>
                  </a:lnTo>
                  <a:lnTo>
                    <a:pt x="770" y="534"/>
                  </a:lnTo>
                  <a:lnTo>
                    <a:pt x="771" y="541"/>
                  </a:lnTo>
                  <a:lnTo>
                    <a:pt x="779" y="563"/>
                  </a:lnTo>
                  <a:lnTo>
                    <a:pt x="785" y="584"/>
                  </a:lnTo>
                  <a:lnTo>
                    <a:pt x="791" y="605"/>
                  </a:lnTo>
                  <a:lnTo>
                    <a:pt x="795" y="626"/>
                  </a:lnTo>
                  <a:lnTo>
                    <a:pt x="799" y="649"/>
                  </a:lnTo>
                  <a:lnTo>
                    <a:pt x="801" y="670"/>
                  </a:lnTo>
                  <a:lnTo>
                    <a:pt x="803" y="691"/>
                  </a:lnTo>
                  <a:lnTo>
                    <a:pt x="804" y="712"/>
                  </a:lnTo>
                  <a:lnTo>
                    <a:pt x="804" y="713"/>
                  </a:lnTo>
                  <a:lnTo>
                    <a:pt x="806" y="713"/>
                  </a:lnTo>
                  <a:lnTo>
                    <a:pt x="806" y="712"/>
                  </a:lnTo>
                  <a:lnTo>
                    <a:pt x="807" y="712"/>
                  </a:lnTo>
                  <a:lnTo>
                    <a:pt x="807" y="711"/>
                  </a:lnTo>
                  <a:lnTo>
                    <a:pt x="807" y="709"/>
                  </a:lnTo>
                  <a:lnTo>
                    <a:pt x="807" y="708"/>
                  </a:lnTo>
                  <a:lnTo>
                    <a:pt x="807" y="707"/>
                  </a:lnTo>
                  <a:lnTo>
                    <a:pt x="807" y="705"/>
                  </a:lnTo>
                  <a:lnTo>
                    <a:pt x="807" y="704"/>
                  </a:lnTo>
                  <a:lnTo>
                    <a:pt x="807" y="702"/>
                  </a:lnTo>
                  <a:lnTo>
                    <a:pt x="807" y="700"/>
                  </a:lnTo>
                  <a:lnTo>
                    <a:pt x="807" y="698"/>
                  </a:lnTo>
                  <a:lnTo>
                    <a:pt x="807" y="696"/>
                  </a:lnTo>
                  <a:lnTo>
                    <a:pt x="807" y="698"/>
                  </a:lnTo>
                  <a:lnTo>
                    <a:pt x="807" y="704"/>
                  </a:lnTo>
                  <a:lnTo>
                    <a:pt x="807" y="715"/>
                  </a:lnTo>
                  <a:lnTo>
                    <a:pt x="807" y="727"/>
                  </a:lnTo>
                  <a:lnTo>
                    <a:pt x="806" y="742"/>
                  </a:lnTo>
                  <a:lnTo>
                    <a:pt x="803" y="755"/>
                  </a:lnTo>
                  <a:lnTo>
                    <a:pt x="801" y="769"/>
                  </a:lnTo>
                  <a:lnTo>
                    <a:pt x="799" y="778"/>
                  </a:lnTo>
                  <a:lnTo>
                    <a:pt x="795" y="787"/>
                  </a:lnTo>
                  <a:lnTo>
                    <a:pt x="792" y="795"/>
                  </a:lnTo>
                  <a:lnTo>
                    <a:pt x="789" y="802"/>
                  </a:lnTo>
                  <a:lnTo>
                    <a:pt x="785" y="809"/>
                  </a:lnTo>
                  <a:lnTo>
                    <a:pt x="781" y="816"/>
                  </a:lnTo>
                  <a:lnTo>
                    <a:pt x="775" y="821"/>
                  </a:lnTo>
                  <a:lnTo>
                    <a:pt x="767" y="827"/>
                  </a:lnTo>
                  <a:lnTo>
                    <a:pt x="758" y="831"/>
                  </a:lnTo>
                  <a:lnTo>
                    <a:pt x="746" y="836"/>
                  </a:lnTo>
                  <a:lnTo>
                    <a:pt x="732" y="840"/>
                  </a:lnTo>
                  <a:lnTo>
                    <a:pt x="717" y="844"/>
                  </a:lnTo>
                  <a:lnTo>
                    <a:pt x="702" y="847"/>
                  </a:lnTo>
                  <a:lnTo>
                    <a:pt x="690" y="849"/>
                  </a:lnTo>
                  <a:lnTo>
                    <a:pt x="679" y="851"/>
                  </a:lnTo>
                  <a:lnTo>
                    <a:pt x="672" y="852"/>
                  </a:lnTo>
                  <a:lnTo>
                    <a:pt x="670" y="852"/>
                  </a:lnTo>
                  <a:lnTo>
                    <a:pt x="668" y="852"/>
                  </a:lnTo>
                  <a:lnTo>
                    <a:pt x="661" y="851"/>
                  </a:lnTo>
                  <a:lnTo>
                    <a:pt x="653" y="848"/>
                  </a:lnTo>
                  <a:lnTo>
                    <a:pt x="642" y="846"/>
                  </a:lnTo>
                  <a:lnTo>
                    <a:pt x="631" y="844"/>
                  </a:lnTo>
                  <a:lnTo>
                    <a:pt x="619" y="842"/>
                  </a:lnTo>
                  <a:lnTo>
                    <a:pt x="606" y="839"/>
                  </a:lnTo>
                  <a:lnTo>
                    <a:pt x="596" y="838"/>
                  </a:lnTo>
                  <a:lnTo>
                    <a:pt x="584" y="839"/>
                  </a:lnTo>
                  <a:lnTo>
                    <a:pt x="566" y="839"/>
                  </a:lnTo>
                  <a:lnTo>
                    <a:pt x="545" y="839"/>
                  </a:lnTo>
                  <a:lnTo>
                    <a:pt x="522" y="839"/>
                  </a:lnTo>
                  <a:lnTo>
                    <a:pt x="502" y="839"/>
                  </a:lnTo>
                  <a:lnTo>
                    <a:pt x="484" y="839"/>
                  </a:lnTo>
                  <a:lnTo>
                    <a:pt x="472" y="839"/>
                  </a:lnTo>
                  <a:lnTo>
                    <a:pt x="467" y="838"/>
                  </a:lnTo>
                  <a:lnTo>
                    <a:pt x="466" y="830"/>
                  </a:lnTo>
                  <a:lnTo>
                    <a:pt x="465" y="807"/>
                  </a:lnTo>
                  <a:lnTo>
                    <a:pt x="462" y="773"/>
                  </a:lnTo>
                  <a:lnTo>
                    <a:pt x="458" y="735"/>
                  </a:lnTo>
                  <a:lnTo>
                    <a:pt x="455" y="696"/>
                  </a:lnTo>
                  <a:lnTo>
                    <a:pt x="453" y="662"/>
                  </a:lnTo>
                  <a:lnTo>
                    <a:pt x="451" y="639"/>
                  </a:lnTo>
                  <a:lnTo>
                    <a:pt x="449" y="630"/>
                  </a:lnTo>
                  <a:lnTo>
                    <a:pt x="454" y="612"/>
                  </a:lnTo>
                  <a:close/>
                </a:path>
              </a:pathLst>
            </a:custGeom>
            <a:solidFill>
              <a:srgbClr val="000000"/>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4" name="AutoShape 20"/>
            <p:cNvSpPr>
              <a:spLocks/>
            </p:cNvSpPr>
            <p:nvPr/>
          </p:nvSpPr>
          <p:spPr bwMode="auto">
            <a:xfrm>
              <a:off x="1766" y="2509"/>
              <a:ext cx="712" cy="828"/>
            </a:xfrm>
            <a:custGeom>
              <a:avLst/>
              <a:gdLst>
                <a:gd name="T0" fmla="*/ 679 w 712"/>
                <a:gd name="T1" fmla="*/ 801 h 828"/>
                <a:gd name="T2" fmla="*/ 683 w 712"/>
                <a:gd name="T3" fmla="*/ 798 h 828"/>
                <a:gd name="T4" fmla="*/ 686 w 712"/>
                <a:gd name="T5" fmla="*/ 796 h 828"/>
                <a:gd name="T6" fmla="*/ 711 w 712"/>
                <a:gd name="T7" fmla="*/ 732 h 828"/>
                <a:gd name="T8" fmla="*/ 703 w 712"/>
                <a:gd name="T9" fmla="*/ 618 h 828"/>
                <a:gd name="T10" fmla="*/ 679 w 712"/>
                <a:gd name="T11" fmla="*/ 527 h 828"/>
                <a:gd name="T12" fmla="*/ 627 w 712"/>
                <a:gd name="T13" fmla="*/ 417 h 828"/>
                <a:gd name="T14" fmla="*/ 533 w 712"/>
                <a:gd name="T15" fmla="*/ 282 h 828"/>
                <a:gd name="T16" fmla="*/ 460 w 712"/>
                <a:gd name="T17" fmla="*/ 218 h 828"/>
                <a:gd name="T18" fmla="*/ 393 w 712"/>
                <a:gd name="T19" fmla="*/ 172 h 828"/>
                <a:gd name="T20" fmla="*/ 308 w 712"/>
                <a:gd name="T21" fmla="*/ 106 h 828"/>
                <a:gd name="T22" fmla="*/ 253 w 712"/>
                <a:gd name="T23" fmla="*/ 61 h 828"/>
                <a:gd name="T24" fmla="*/ 215 w 712"/>
                <a:gd name="T25" fmla="*/ 33 h 828"/>
                <a:gd name="T26" fmla="*/ 163 w 712"/>
                <a:gd name="T27" fmla="*/ 7 h 828"/>
                <a:gd name="T28" fmla="*/ 91 w 712"/>
                <a:gd name="T29" fmla="*/ 16 h 828"/>
                <a:gd name="T30" fmla="*/ 18 w 712"/>
                <a:gd name="T31" fmla="*/ 83 h 828"/>
                <a:gd name="T32" fmla="*/ 0 w 712"/>
                <a:gd name="T33" fmla="*/ 126 h 828"/>
                <a:gd name="T34" fmla="*/ 15 w 712"/>
                <a:gd name="T35" fmla="*/ 154 h 828"/>
                <a:gd name="T36" fmla="*/ 24 w 712"/>
                <a:gd name="T37" fmla="*/ 168 h 828"/>
                <a:gd name="T38" fmla="*/ 29 w 712"/>
                <a:gd name="T39" fmla="*/ 148 h 828"/>
                <a:gd name="T40" fmla="*/ 39 w 712"/>
                <a:gd name="T41" fmla="*/ 108 h 828"/>
                <a:gd name="T42" fmla="*/ 43 w 712"/>
                <a:gd name="T43" fmla="*/ 108 h 828"/>
                <a:gd name="T44" fmla="*/ 45 w 712"/>
                <a:gd name="T45" fmla="*/ 125 h 828"/>
                <a:gd name="T46" fmla="*/ 44 w 712"/>
                <a:gd name="T47" fmla="*/ 171 h 828"/>
                <a:gd name="T48" fmla="*/ 53 w 712"/>
                <a:gd name="T49" fmla="*/ 182 h 828"/>
                <a:gd name="T50" fmla="*/ 76 w 712"/>
                <a:gd name="T51" fmla="*/ 139 h 828"/>
                <a:gd name="T52" fmla="*/ 82 w 712"/>
                <a:gd name="T53" fmla="*/ 138 h 828"/>
                <a:gd name="T54" fmla="*/ 85 w 712"/>
                <a:gd name="T55" fmla="*/ 135 h 828"/>
                <a:gd name="T56" fmla="*/ 89 w 712"/>
                <a:gd name="T57" fmla="*/ 127 h 828"/>
                <a:gd name="T58" fmla="*/ 91 w 712"/>
                <a:gd name="T59" fmla="*/ 124 h 828"/>
                <a:gd name="T60" fmla="*/ 95 w 712"/>
                <a:gd name="T61" fmla="*/ 123 h 828"/>
                <a:gd name="T62" fmla="*/ 98 w 712"/>
                <a:gd name="T63" fmla="*/ 125 h 828"/>
                <a:gd name="T64" fmla="*/ 82 w 712"/>
                <a:gd name="T65" fmla="*/ 159 h 828"/>
                <a:gd name="T66" fmla="*/ 62 w 712"/>
                <a:gd name="T67" fmla="*/ 227 h 828"/>
                <a:gd name="T68" fmla="*/ 104 w 712"/>
                <a:gd name="T69" fmla="*/ 260 h 828"/>
                <a:gd name="T70" fmla="*/ 141 w 712"/>
                <a:gd name="T71" fmla="*/ 283 h 828"/>
                <a:gd name="T72" fmla="*/ 163 w 712"/>
                <a:gd name="T73" fmla="*/ 283 h 828"/>
                <a:gd name="T74" fmla="*/ 126 w 712"/>
                <a:gd name="T75" fmla="*/ 241 h 828"/>
                <a:gd name="T76" fmla="*/ 122 w 712"/>
                <a:gd name="T77" fmla="*/ 239 h 828"/>
                <a:gd name="T78" fmla="*/ 130 w 712"/>
                <a:gd name="T79" fmla="*/ 226 h 828"/>
                <a:gd name="T80" fmla="*/ 154 w 712"/>
                <a:gd name="T81" fmla="*/ 216 h 828"/>
                <a:gd name="T82" fmla="*/ 251 w 712"/>
                <a:gd name="T83" fmla="*/ 248 h 828"/>
                <a:gd name="T84" fmla="*/ 319 w 712"/>
                <a:gd name="T85" fmla="*/ 241 h 828"/>
                <a:gd name="T86" fmla="*/ 334 w 712"/>
                <a:gd name="T87" fmla="*/ 241 h 828"/>
                <a:gd name="T88" fmla="*/ 368 w 712"/>
                <a:gd name="T89" fmla="*/ 244 h 828"/>
                <a:gd name="T90" fmla="*/ 390 w 712"/>
                <a:gd name="T91" fmla="*/ 259 h 828"/>
                <a:gd name="T92" fmla="*/ 389 w 712"/>
                <a:gd name="T93" fmla="*/ 261 h 828"/>
                <a:gd name="T94" fmla="*/ 354 w 712"/>
                <a:gd name="T95" fmla="*/ 287 h 828"/>
                <a:gd name="T96" fmla="*/ 398 w 712"/>
                <a:gd name="T97" fmla="*/ 474 h 828"/>
                <a:gd name="T98" fmla="*/ 443 w 712"/>
                <a:gd name="T99" fmla="*/ 641 h 828"/>
                <a:gd name="T100" fmla="*/ 552 w 712"/>
                <a:gd name="T101" fmla="*/ 741 h 828"/>
                <a:gd name="T102" fmla="*/ 552 w 712"/>
                <a:gd name="T103" fmla="*/ 743 h 828"/>
                <a:gd name="T104" fmla="*/ 550 w 712"/>
                <a:gd name="T105" fmla="*/ 745 h 828"/>
                <a:gd name="T106" fmla="*/ 547 w 712"/>
                <a:gd name="T107" fmla="*/ 745 h 828"/>
                <a:gd name="T108" fmla="*/ 458 w 712"/>
                <a:gd name="T109" fmla="*/ 684 h 828"/>
                <a:gd name="T110" fmla="*/ 421 w 712"/>
                <a:gd name="T111" fmla="*/ 621 h 828"/>
                <a:gd name="T112" fmla="*/ 415 w 712"/>
                <a:gd name="T113" fmla="*/ 604 h 828"/>
                <a:gd name="T114" fmla="*/ 397 w 712"/>
                <a:gd name="T115" fmla="*/ 809 h 828"/>
                <a:gd name="T116" fmla="*/ 580 w 712"/>
                <a:gd name="T117" fmla="*/ 828 h 82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2"/>
                <a:gd name="T178" fmla="*/ 0 h 828"/>
                <a:gd name="T179" fmla="*/ 712 w 712"/>
                <a:gd name="T180" fmla="*/ 828 h 82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2" h="828">
                  <a:moveTo>
                    <a:pt x="679" y="804"/>
                  </a:moveTo>
                  <a:lnTo>
                    <a:pt x="679" y="804"/>
                  </a:lnTo>
                  <a:lnTo>
                    <a:pt x="679" y="802"/>
                  </a:lnTo>
                  <a:lnTo>
                    <a:pt x="679" y="801"/>
                  </a:lnTo>
                  <a:lnTo>
                    <a:pt x="680" y="800"/>
                  </a:lnTo>
                  <a:lnTo>
                    <a:pt x="680" y="799"/>
                  </a:lnTo>
                  <a:lnTo>
                    <a:pt x="681" y="799"/>
                  </a:lnTo>
                  <a:lnTo>
                    <a:pt x="682" y="798"/>
                  </a:lnTo>
                  <a:lnTo>
                    <a:pt x="683" y="798"/>
                  </a:lnTo>
                  <a:lnTo>
                    <a:pt x="684" y="798"/>
                  </a:lnTo>
                  <a:lnTo>
                    <a:pt x="684" y="797"/>
                  </a:lnTo>
                  <a:lnTo>
                    <a:pt x="686" y="797"/>
                  </a:lnTo>
                  <a:lnTo>
                    <a:pt x="686" y="796"/>
                  </a:lnTo>
                  <a:lnTo>
                    <a:pt x="687" y="796"/>
                  </a:lnTo>
                  <a:lnTo>
                    <a:pt x="687" y="795"/>
                  </a:lnTo>
                  <a:lnTo>
                    <a:pt x="699" y="776"/>
                  </a:lnTo>
                  <a:lnTo>
                    <a:pt x="707" y="754"/>
                  </a:lnTo>
                  <a:lnTo>
                    <a:pt x="711" y="732"/>
                  </a:lnTo>
                  <a:lnTo>
                    <a:pt x="712" y="709"/>
                  </a:lnTo>
                  <a:lnTo>
                    <a:pt x="711" y="686"/>
                  </a:lnTo>
                  <a:lnTo>
                    <a:pt x="709" y="664"/>
                  </a:lnTo>
                  <a:lnTo>
                    <a:pt x="707" y="640"/>
                  </a:lnTo>
                  <a:lnTo>
                    <a:pt x="703" y="618"/>
                  </a:lnTo>
                  <a:lnTo>
                    <a:pt x="700" y="600"/>
                  </a:lnTo>
                  <a:lnTo>
                    <a:pt x="696" y="581"/>
                  </a:lnTo>
                  <a:lnTo>
                    <a:pt x="691" y="563"/>
                  </a:lnTo>
                  <a:lnTo>
                    <a:pt x="686" y="545"/>
                  </a:lnTo>
                  <a:lnTo>
                    <a:pt x="679" y="527"/>
                  </a:lnTo>
                  <a:lnTo>
                    <a:pt x="672" y="510"/>
                  </a:lnTo>
                  <a:lnTo>
                    <a:pt x="665" y="493"/>
                  </a:lnTo>
                  <a:lnTo>
                    <a:pt x="658" y="478"/>
                  </a:lnTo>
                  <a:lnTo>
                    <a:pt x="643" y="447"/>
                  </a:lnTo>
                  <a:lnTo>
                    <a:pt x="627" y="417"/>
                  </a:lnTo>
                  <a:lnTo>
                    <a:pt x="612" y="389"/>
                  </a:lnTo>
                  <a:lnTo>
                    <a:pt x="594" y="361"/>
                  </a:lnTo>
                  <a:lnTo>
                    <a:pt x="576" y="333"/>
                  </a:lnTo>
                  <a:lnTo>
                    <a:pt x="556" y="307"/>
                  </a:lnTo>
                  <a:lnTo>
                    <a:pt x="533" y="282"/>
                  </a:lnTo>
                  <a:lnTo>
                    <a:pt x="509" y="256"/>
                  </a:lnTo>
                  <a:lnTo>
                    <a:pt x="496" y="245"/>
                  </a:lnTo>
                  <a:lnTo>
                    <a:pt x="484" y="235"/>
                  </a:lnTo>
                  <a:lnTo>
                    <a:pt x="472" y="226"/>
                  </a:lnTo>
                  <a:lnTo>
                    <a:pt x="460" y="218"/>
                  </a:lnTo>
                  <a:lnTo>
                    <a:pt x="448" y="210"/>
                  </a:lnTo>
                  <a:lnTo>
                    <a:pt x="436" y="201"/>
                  </a:lnTo>
                  <a:lnTo>
                    <a:pt x="424" y="193"/>
                  </a:lnTo>
                  <a:lnTo>
                    <a:pt x="411" y="183"/>
                  </a:lnTo>
                  <a:lnTo>
                    <a:pt x="393" y="172"/>
                  </a:lnTo>
                  <a:lnTo>
                    <a:pt x="376" y="159"/>
                  </a:lnTo>
                  <a:lnTo>
                    <a:pt x="359" y="147"/>
                  </a:lnTo>
                  <a:lnTo>
                    <a:pt x="342" y="134"/>
                  </a:lnTo>
                  <a:lnTo>
                    <a:pt x="325" y="120"/>
                  </a:lnTo>
                  <a:lnTo>
                    <a:pt x="308" y="106"/>
                  </a:lnTo>
                  <a:lnTo>
                    <a:pt x="291" y="92"/>
                  </a:lnTo>
                  <a:lnTo>
                    <a:pt x="276" y="79"/>
                  </a:lnTo>
                  <a:lnTo>
                    <a:pt x="268" y="73"/>
                  </a:lnTo>
                  <a:lnTo>
                    <a:pt x="261" y="67"/>
                  </a:lnTo>
                  <a:lnTo>
                    <a:pt x="253" y="61"/>
                  </a:lnTo>
                  <a:lnTo>
                    <a:pt x="245" y="55"/>
                  </a:lnTo>
                  <a:lnTo>
                    <a:pt x="238" y="50"/>
                  </a:lnTo>
                  <a:lnTo>
                    <a:pt x="230" y="44"/>
                  </a:lnTo>
                  <a:lnTo>
                    <a:pt x="222" y="39"/>
                  </a:lnTo>
                  <a:lnTo>
                    <a:pt x="215" y="33"/>
                  </a:lnTo>
                  <a:lnTo>
                    <a:pt x="205" y="27"/>
                  </a:lnTo>
                  <a:lnTo>
                    <a:pt x="195" y="22"/>
                  </a:lnTo>
                  <a:lnTo>
                    <a:pt x="185" y="16"/>
                  </a:lnTo>
                  <a:lnTo>
                    <a:pt x="174" y="12"/>
                  </a:lnTo>
                  <a:lnTo>
                    <a:pt x="163" y="7"/>
                  </a:lnTo>
                  <a:lnTo>
                    <a:pt x="151" y="4"/>
                  </a:lnTo>
                  <a:lnTo>
                    <a:pt x="140" y="2"/>
                  </a:lnTo>
                  <a:lnTo>
                    <a:pt x="129" y="0"/>
                  </a:lnTo>
                  <a:lnTo>
                    <a:pt x="109" y="6"/>
                  </a:lnTo>
                  <a:lnTo>
                    <a:pt x="91" y="16"/>
                  </a:lnTo>
                  <a:lnTo>
                    <a:pt x="75" y="27"/>
                  </a:lnTo>
                  <a:lnTo>
                    <a:pt x="61" y="41"/>
                  </a:lnTo>
                  <a:lnTo>
                    <a:pt x="46" y="54"/>
                  </a:lnTo>
                  <a:lnTo>
                    <a:pt x="33" y="69"/>
                  </a:lnTo>
                  <a:lnTo>
                    <a:pt x="18" y="83"/>
                  </a:lnTo>
                  <a:lnTo>
                    <a:pt x="5" y="97"/>
                  </a:lnTo>
                  <a:lnTo>
                    <a:pt x="1" y="105"/>
                  </a:lnTo>
                  <a:lnTo>
                    <a:pt x="0" y="111"/>
                  </a:lnTo>
                  <a:lnTo>
                    <a:pt x="0" y="119"/>
                  </a:lnTo>
                  <a:lnTo>
                    <a:pt x="0" y="126"/>
                  </a:lnTo>
                  <a:lnTo>
                    <a:pt x="2" y="134"/>
                  </a:lnTo>
                  <a:lnTo>
                    <a:pt x="5" y="139"/>
                  </a:lnTo>
                  <a:lnTo>
                    <a:pt x="8" y="145"/>
                  </a:lnTo>
                  <a:lnTo>
                    <a:pt x="11" y="151"/>
                  </a:lnTo>
                  <a:lnTo>
                    <a:pt x="15" y="154"/>
                  </a:lnTo>
                  <a:lnTo>
                    <a:pt x="16" y="156"/>
                  </a:lnTo>
                  <a:lnTo>
                    <a:pt x="18" y="159"/>
                  </a:lnTo>
                  <a:lnTo>
                    <a:pt x="20" y="162"/>
                  </a:lnTo>
                  <a:lnTo>
                    <a:pt x="22" y="165"/>
                  </a:lnTo>
                  <a:lnTo>
                    <a:pt x="24" y="168"/>
                  </a:lnTo>
                  <a:lnTo>
                    <a:pt x="26" y="171"/>
                  </a:lnTo>
                  <a:lnTo>
                    <a:pt x="29" y="174"/>
                  </a:lnTo>
                  <a:lnTo>
                    <a:pt x="28" y="165"/>
                  </a:lnTo>
                  <a:lnTo>
                    <a:pt x="28" y="157"/>
                  </a:lnTo>
                  <a:lnTo>
                    <a:pt x="29" y="148"/>
                  </a:lnTo>
                  <a:lnTo>
                    <a:pt x="30" y="140"/>
                  </a:lnTo>
                  <a:lnTo>
                    <a:pt x="32" y="131"/>
                  </a:lnTo>
                  <a:lnTo>
                    <a:pt x="34" y="124"/>
                  </a:lnTo>
                  <a:lnTo>
                    <a:pt x="36" y="116"/>
                  </a:lnTo>
                  <a:lnTo>
                    <a:pt x="39" y="108"/>
                  </a:lnTo>
                  <a:lnTo>
                    <a:pt x="41" y="108"/>
                  </a:lnTo>
                  <a:lnTo>
                    <a:pt x="42" y="108"/>
                  </a:lnTo>
                  <a:lnTo>
                    <a:pt x="43" y="108"/>
                  </a:lnTo>
                  <a:lnTo>
                    <a:pt x="44" y="108"/>
                  </a:lnTo>
                  <a:lnTo>
                    <a:pt x="45" y="108"/>
                  </a:lnTo>
                  <a:lnTo>
                    <a:pt x="45" y="116"/>
                  </a:lnTo>
                  <a:lnTo>
                    <a:pt x="45" y="125"/>
                  </a:lnTo>
                  <a:lnTo>
                    <a:pt x="43" y="135"/>
                  </a:lnTo>
                  <a:lnTo>
                    <a:pt x="42" y="144"/>
                  </a:lnTo>
                  <a:lnTo>
                    <a:pt x="41" y="153"/>
                  </a:lnTo>
                  <a:lnTo>
                    <a:pt x="41" y="162"/>
                  </a:lnTo>
                  <a:lnTo>
                    <a:pt x="44" y="171"/>
                  </a:lnTo>
                  <a:lnTo>
                    <a:pt x="48" y="180"/>
                  </a:lnTo>
                  <a:lnTo>
                    <a:pt x="50" y="180"/>
                  </a:lnTo>
                  <a:lnTo>
                    <a:pt x="50" y="181"/>
                  </a:lnTo>
                  <a:lnTo>
                    <a:pt x="51" y="181"/>
                  </a:lnTo>
                  <a:lnTo>
                    <a:pt x="53" y="182"/>
                  </a:lnTo>
                  <a:lnTo>
                    <a:pt x="54" y="182"/>
                  </a:lnTo>
                  <a:lnTo>
                    <a:pt x="55" y="182"/>
                  </a:lnTo>
                  <a:lnTo>
                    <a:pt x="57" y="183"/>
                  </a:lnTo>
                  <a:lnTo>
                    <a:pt x="60" y="182"/>
                  </a:lnTo>
                  <a:lnTo>
                    <a:pt x="76" y="139"/>
                  </a:lnTo>
                  <a:lnTo>
                    <a:pt x="77" y="139"/>
                  </a:lnTo>
                  <a:lnTo>
                    <a:pt x="79" y="139"/>
                  </a:lnTo>
                  <a:lnTo>
                    <a:pt x="80" y="138"/>
                  </a:lnTo>
                  <a:lnTo>
                    <a:pt x="81" y="138"/>
                  </a:lnTo>
                  <a:lnTo>
                    <a:pt x="82" y="138"/>
                  </a:lnTo>
                  <a:lnTo>
                    <a:pt x="83" y="137"/>
                  </a:lnTo>
                  <a:lnTo>
                    <a:pt x="84" y="137"/>
                  </a:lnTo>
                  <a:lnTo>
                    <a:pt x="85" y="136"/>
                  </a:lnTo>
                  <a:lnTo>
                    <a:pt x="85" y="135"/>
                  </a:lnTo>
                  <a:lnTo>
                    <a:pt x="86" y="134"/>
                  </a:lnTo>
                  <a:lnTo>
                    <a:pt x="86" y="131"/>
                  </a:lnTo>
                  <a:lnTo>
                    <a:pt x="88" y="130"/>
                  </a:lnTo>
                  <a:lnTo>
                    <a:pt x="88" y="128"/>
                  </a:lnTo>
                  <a:lnTo>
                    <a:pt x="89" y="127"/>
                  </a:lnTo>
                  <a:lnTo>
                    <a:pt x="90" y="126"/>
                  </a:lnTo>
                  <a:lnTo>
                    <a:pt x="90" y="125"/>
                  </a:lnTo>
                  <a:lnTo>
                    <a:pt x="91" y="125"/>
                  </a:lnTo>
                  <a:lnTo>
                    <a:pt x="91" y="124"/>
                  </a:lnTo>
                  <a:lnTo>
                    <a:pt x="92" y="124"/>
                  </a:lnTo>
                  <a:lnTo>
                    <a:pt x="93" y="124"/>
                  </a:lnTo>
                  <a:lnTo>
                    <a:pt x="93" y="123"/>
                  </a:lnTo>
                  <a:lnTo>
                    <a:pt x="94" y="121"/>
                  </a:lnTo>
                  <a:lnTo>
                    <a:pt x="95" y="123"/>
                  </a:lnTo>
                  <a:lnTo>
                    <a:pt x="97" y="123"/>
                  </a:lnTo>
                  <a:lnTo>
                    <a:pt x="97" y="124"/>
                  </a:lnTo>
                  <a:lnTo>
                    <a:pt x="98" y="124"/>
                  </a:lnTo>
                  <a:lnTo>
                    <a:pt x="98" y="125"/>
                  </a:lnTo>
                  <a:lnTo>
                    <a:pt x="98" y="126"/>
                  </a:lnTo>
                  <a:lnTo>
                    <a:pt x="94" y="137"/>
                  </a:lnTo>
                  <a:lnTo>
                    <a:pt x="89" y="148"/>
                  </a:lnTo>
                  <a:lnTo>
                    <a:pt x="82" y="159"/>
                  </a:lnTo>
                  <a:lnTo>
                    <a:pt x="75" y="172"/>
                  </a:lnTo>
                  <a:lnTo>
                    <a:pt x="69" y="184"/>
                  </a:lnTo>
                  <a:lnTo>
                    <a:pt x="64" y="198"/>
                  </a:lnTo>
                  <a:lnTo>
                    <a:pt x="61" y="212"/>
                  </a:lnTo>
                  <a:lnTo>
                    <a:pt x="62" y="227"/>
                  </a:lnTo>
                  <a:lnTo>
                    <a:pt x="69" y="236"/>
                  </a:lnTo>
                  <a:lnTo>
                    <a:pt x="77" y="244"/>
                  </a:lnTo>
                  <a:lnTo>
                    <a:pt x="86" y="249"/>
                  </a:lnTo>
                  <a:lnTo>
                    <a:pt x="95" y="255"/>
                  </a:lnTo>
                  <a:lnTo>
                    <a:pt x="104" y="260"/>
                  </a:lnTo>
                  <a:lnTo>
                    <a:pt x="113" y="267"/>
                  </a:lnTo>
                  <a:lnTo>
                    <a:pt x="122" y="273"/>
                  </a:lnTo>
                  <a:lnTo>
                    <a:pt x="131" y="280"/>
                  </a:lnTo>
                  <a:lnTo>
                    <a:pt x="136" y="282"/>
                  </a:lnTo>
                  <a:lnTo>
                    <a:pt x="141" y="283"/>
                  </a:lnTo>
                  <a:lnTo>
                    <a:pt x="146" y="284"/>
                  </a:lnTo>
                  <a:lnTo>
                    <a:pt x="150" y="285"/>
                  </a:lnTo>
                  <a:lnTo>
                    <a:pt x="155" y="285"/>
                  </a:lnTo>
                  <a:lnTo>
                    <a:pt x="159" y="284"/>
                  </a:lnTo>
                  <a:lnTo>
                    <a:pt x="163" y="283"/>
                  </a:lnTo>
                  <a:lnTo>
                    <a:pt x="166" y="280"/>
                  </a:lnTo>
                  <a:lnTo>
                    <a:pt x="195" y="247"/>
                  </a:lnTo>
                  <a:lnTo>
                    <a:pt x="161" y="228"/>
                  </a:lnTo>
                  <a:lnTo>
                    <a:pt x="127" y="241"/>
                  </a:lnTo>
                  <a:lnTo>
                    <a:pt x="126" y="241"/>
                  </a:lnTo>
                  <a:lnTo>
                    <a:pt x="125" y="241"/>
                  </a:lnTo>
                  <a:lnTo>
                    <a:pt x="123" y="240"/>
                  </a:lnTo>
                  <a:lnTo>
                    <a:pt x="122" y="240"/>
                  </a:lnTo>
                  <a:lnTo>
                    <a:pt x="122" y="239"/>
                  </a:lnTo>
                  <a:lnTo>
                    <a:pt x="121" y="239"/>
                  </a:lnTo>
                  <a:lnTo>
                    <a:pt x="121" y="238"/>
                  </a:lnTo>
                  <a:lnTo>
                    <a:pt x="122" y="232"/>
                  </a:lnTo>
                  <a:lnTo>
                    <a:pt x="126" y="229"/>
                  </a:lnTo>
                  <a:lnTo>
                    <a:pt x="130" y="226"/>
                  </a:lnTo>
                  <a:lnTo>
                    <a:pt x="135" y="223"/>
                  </a:lnTo>
                  <a:lnTo>
                    <a:pt x="140" y="221"/>
                  </a:lnTo>
                  <a:lnTo>
                    <a:pt x="145" y="219"/>
                  </a:lnTo>
                  <a:lnTo>
                    <a:pt x="149" y="218"/>
                  </a:lnTo>
                  <a:lnTo>
                    <a:pt x="154" y="216"/>
                  </a:lnTo>
                  <a:lnTo>
                    <a:pt x="172" y="223"/>
                  </a:lnTo>
                  <a:lnTo>
                    <a:pt x="191" y="231"/>
                  </a:lnTo>
                  <a:lnTo>
                    <a:pt x="211" y="238"/>
                  </a:lnTo>
                  <a:lnTo>
                    <a:pt x="231" y="244"/>
                  </a:lnTo>
                  <a:lnTo>
                    <a:pt x="251" y="248"/>
                  </a:lnTo>
                  <a:lnTo>
                    <a:pt x="272" y="249"/>
                  </a:lnTo>
                  <a:lnTo>
                    <a:pt x="294" y="248"/>
                  </a:lnTo>
                  <a:lnTo>
                    <a:pt x="315" y="244"/>
                  </a:lnTo>
                  <a:lnTo>
                    <a:pt x="317" y="242"/>
                  </a:lnTo>
                  <a:lnTo>
                    <a:pt x="319" y="241"/>
                  </a:lnTo>
                  <a:lnTo>
                    <a:pt x="322" y="241"/>
                  </a:lnTo>
                  <a:lnTo>
                    <a:pt x="325" y="241"/>
                  </a:lnTo>
                  <a:lnTo>
                    <a:pt x="328" y="241"/>
                  </a:lnTo>
                  <a:lnTo>
                    <a:pt x="331" y="241"/>
                  </a:lnTo>
                  <a:lnTo>
                    <a:pt x="334" y="241"/>
                  </a:lnTo>
                  <a:lnTo>
                    <a:pt x="337" y="240"/>
                  </a:lnTo>
                  <a:lnTo>
                    <a:pt x="344" y="241"/>
                  </a:lnTo>
                  <a:lnTo>
                    <a:pt x="352" y="242"/>
                  </a:lnTo>
                  <a:lnTo>
                    <a:pt x="360" y="242"/>
                  </a:lnTo>
                  <a:lnTo>
                    <a:pt x="368" y="244"/>
                  </a:lnTo>
                  <a:lnTo>
                    <a:pt x="374" y="246"/>
                  </a:lnTo>
                  <a:lnTo>
                    <a:pt x="381" y="249"/>
                  </a:lnTo>
                  <a:lnTo>
                    <a:pt x="385" y="254"/>
                  </a:lnTo>
                  <a:lnTo>
                    <a:pt x="390" y="259"/>
                  </a:lnTo>
                  <a:lnTo>
                    <a:pt x="390" y="260"/>
                  </a:lnTo>
                  <a:lnTo>
                    <a:pt x="389" y="260"/>
                  </a:lnTo>
                  <a:lnTo>
                    <a:pt x="389" y="261"/>
                  </a:lnTo>
                  <a:lnTo>
                    <a:pt x="388" y="261"/>
                  </a:lnTo>
                  <a:lnTo>
                    <a:pt x="387" y="261"/>
                  </a:lnTo>
                  <a:lnTo>
                    <a:pt x="356" y="254"/>
                  </a:lnTo>
                  <a:lnTo>
                    <a:pt x="338" y="254"/>
                  </a:lnTo>
                  <a:lnTo>
                    <a:pt x="354" y="287"/>
                  </a:lnTo>
                  <a:lnTo>
                    <a:pt x="366" y="323"/>
                  </a:lnTo>
                  <a:lnTo>
                    <a:pt x="376" y="360"/>
                  </a:lnTo>
                  <a:lnTo>
                    <a:pt x="384" y="398"/>
                  </a:lnTo>
                  <a:lnTo>
                    <a:pt x="391" y="436"/>
                  </a:lnTo>
                  <a:lnTo>
                    <a:pt x="398" y="474"/>
                  </a:lnTo>
                  <a:lnTo>
                    <a:pt x="403" y="512"/>
                  </a:lnTo>
                  <a:lnTo>
                    <a:pt x="409" y="549"/>
                  </a:lnTo>
                  <a:lnTo>
                    <a:pt x="417" y="583"/>
                  </a:lnTo>
                  <a:lnTo>
                    <a:pt x="428" y="613"/>
                  </a:lnTo>
                  <a:lnTo>
                    <a:pt x="443" y="641"/>
                  </a:lnTo>
                  <a:lnTo>
                    <a:pt x="459" y="666"/>
                  </a:lnTo>
                  <a:lnTo>
                    <a:pt x="480" y="689"/>
                  </a:lnTo>
                  <a:lnTo>
                    <a:pt x="502" y="708"/>
                  </a:lnTo>
                  <a:lnTo>
                    <a:pt x="527" y="726"/>
                  </a:lnTo>
                  <a:lnTo>
                    <a:pt x="552" y="741"/>
                  </a:lnTo>
                  <a:lnTo>
                    <a:pt x="552" y="742"/>
                  </a:lnTo>
                  <a:lnTo>
                    <a:pt x="552" y="743"/>
                  </a:lnTo>
                  <a:lnTo>
                    <a:pt x="551" y="744"/>
                  </a:lnTo>
                  <a:lnTo>
                    <a:pt x="551" y="745"/>
                  </a:lnTo>
                  <a:lnTo>
                    <a:pt x="550" y="745"/>
                  </a:lnTo>
                  <a:lnTo>
                    <a:pt x="549" y="745"/>
                  </a:lnTo>
                  <a:lnTo>
                    <a:pt x="548" y="745"/>
                  </a:lnTo>
                  <a:lnTo>
                    <a:pt x="547" y="745"/>
                  </a:lnTo>
                  <a:lnTo>
                    <a:pt x="488" y="715"/>
                  </a:lnTo>
                  <a:lnTo>
                    <a:pt x="478" y="705"/>
                  </a:lnTo>
                  <a:lnTo>
                    <a:pt x="467" y="694"/>
                  </a:lnTo>
                  <a:lnTo>
                    <a:pt x="458" y="684"/>
                  </a:lnTo>
                  <a:lnTo>
                    <a:pt x="449" y="673"/>
                  </a:lnTo>
                  <a:lnTo>
                    <a:pt x="440" y="661"/>
                  </a:lnTo>
                  <a:lnTo>
                    <a:pt x="432" y="649"/>
                  </a:lnTo>
                  <a:lnTo>
                    <a:pt x="427" y="636"/>
                  </a:lnTo>
                  <a:lnTo>
                    <a:pt x="421" y="621"/>
                  </a:lnTo>
                  <a:lnTo>
                    <a:pt x="419" y="618"/>
                  </a:lnTo>
                  <a:lnTo>
                    <a:pt x="418" y="614"/>
                  </a:lnTo>
                  <a:lnTo>
                    <a:pt x="417" y="611"/>
                  </a:lnTo>
                  <a:lnTo>
                    <a:pt x="416" y="608"/>
                  </a:lnTo>
                  <a:lnTo>
                    <a:pt x="415" y="604"/>
                  </a:lnTo>
                  <a:lnTo>
                    <a:pt x="412" y="601"/>
                  </a:lnTo>
                  <a:lnTo>
                    <a:pt x="411" y="599"/>
                  </a:lnTo>
                  <a:lnTo>
                    <a:pt x="410" y="595"/>
                  </a:lnTo>
                  <a:lnTo>
                    <a:pt x="376" y="599"/>
                  </a:lnTo>
                  <a:lnTo>
                    <a:pt x="397" y="809"/>
                  </a:lnTo>
                  <a:lnTo>
                    <a:pt x="465" y="813"/>
                  </a:lnTo>
                  <a:lnTo>
                    <a:pt x="512" y="817"/>
                  </a:lnTo>
                  <a:lnTo>
                    <a:pt x="542" y="821"/>
                  </a:lnTo>
                  <a:lnTo>
                    <a:pt x="564" y="826"/>
                  </a:lnTo>
                  <a:lnTo>
                    <a:pt x="580" y="828"/>
                  </a:lnTo>
                  <a:lnTo>
                    <a:pt x="602" y="826"/>
                  </a:lnTo>
                  <a:lnTo>
                    <a:pt x="632" y="818"/>
                  </a:lnTo>
                  <a:lnTo>
                    <a:pt x="679" y="804"/>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sp>
          <p:nvSpPr>
            <p:cNvPr id="11285" name="AutoShape 21"/>
            <p:cNvSpPr>
              <a:spLocks/>
            </p:cNvSpPr>
            <p:nvPr/>
          </p:nvSpPr>
          <p:spPr bwMode="auto">
            <a:xfrm>
              <a:off x="1692" y="2677"/>
              <a:ext cx="166" cy="106"/>
            </a:xfrm>
            <a:custGeom>
              <a:avLst/>
              <a:gdLst>
                <a:gd name="T0" fmla="*/ 166 w 166"/>
                <a:gd name="T1" fmla="*/ 101 h 106"/>
                <a:gd name="T2" fmla="*/ 154 w 166"/>
                <a:gd name="T3" fmla="*/ 92 h 106"/>
                <a:gd name="T4" fmla="*/ 140 w 166"/>
                <a:gd name="T5" fmla="*/ 82 h 106"/>
                <a:gd name="T6" fmla="*/ 127 w 166"/>
                <a:gd name="T7" fmla="*/ 72 h 106"/>
                <a:gd name="T8" fmla="*/ 118 w 166"/>
                <a:gd name="T9" fmla="*/ 58 h 106"/>
                <a:gd name="T10" fmla="*/ 118 w 166"/>
                <a:gd name="T11" fmla="*/ 50 h 106"/>
                <a:gd name="T12" fmla="*/ 120 w 166"/>
                <a:gd name="T13" fmla="*/ 42 h 106"/>
                <a:gd name="T14" fmla="*/ 121 w 166"/>
                <a:gd name="T15" fmla="*/ 34 h 106"/>
                <a:gd name="T16" fmla="*/ 120 w 166"/>
                <a:gd name="T17" fmla="*/ 27 h 106"/>
                <a:gd name="T18" fmla="*/ 111 w 166"/>
                <a:gd name="T19" fmla="*/ 23 h 106"/>
                <a:gd name="T20" fmla="*/ 111 w 166"/>
                <a:gd name="T21" fmla="*/ 24 h 106"/>
                <a:gd name="T22" fmla="*/ 110 w 166"/>
                <a:gd name="T23" fmla="*/ 24 h 106"/>
                <a:gd name="T24" fmla="*/ 111 w 166"/>
                <a:gd name="T25" fmla="*/ 25 h 106"/>
                <a:gd name="T26" fmla="*/ 111 w 166"/>
                <a:gd name="T27" fmla="*/ 27 h 106"/>
                <a:gd name="T28" fmla="*/ 110 w 166"/>
                <a:gd name="T29" fmla="*/ 28 h 106"/>
                <a:gd name="T30" fmla="*/ 109 w 166"/>
                <a:gd name="T31" fmla="*/ 30 h 106"/>
                <a:gd name="T32" fmla="*/ 107 w 166"/>
                <a:gd name="T33" fmla="*/ 31 h 106"/>
                <a:gd name="T34" fmla="*/ 101 w 166"/>
                <a:gd name="T35" fmla="*/ 26 h 106"/>
                <a:gd name="T36" fmla="*/ 90 w 166"/>
                <a:gd name="T37" fmla="*/ 16 h 106"/>
                <a:gd name="T38" fmla="*/ 78 w 166"/>
                <a:gd name="T39" fmla="*/ 7 h 106"/>
                <a:gd name="T40" fmla="*/ 62 w 166"/>
                <a:gd name="T41" fmla="*/ 0 h 106"/>
                <a:gd name="T42" fmla="*/ 46 w 166"/>
                <a:gd name="T43" fmla="*/ 0 h 106"/>
                <a:gd name="T44" fmla="*/ 33 w 166"/>
                <a:gd name="T45" fmla="*/ 6 h 106"/>
                <a:gd name="T46" fmla="*/ 20 w 166"/>
                <a:gd name="T47" fmla="*/ 14 h 106"/>
                <a:gd name="T48" fmla="*/ 10 w 166"/>
                <a:gd name="T49" fmla="*/ 24 h 106"/>
                <a:gd name="T50" fmla="*/ 4 w 166"/>
                <a:gd name="T51" fmla="*/ 36 h 106"/>
                <a:gd name="T52" fmla="*/ 1 w 166"/>
                <a:gd name="T53" fmla="*/ 48 h 106"/>
                <a:gd name="T54" fmla="*/ 1 w 166"/>
                <a:gd name="T55" fmla="*/ 58 h 106"/>
                <a:gd name="T56" fmla="*/ 5 w 166"/>
                <a:gd name="T57" fmla="*/ 67 h 106"/>
                <a:gd name="T58" fmla="*/ 18 w 166"/>
                <a:gd name="T59" fmla="*/ 76 h 106"/>
                <a:gd name="T60" fmla="*/ 42 w 166"/>
                <a:gd name="T61" fmla="*/ 76 h 106"/>
                <a:gd name="T62" fmla="*/ 64 w 166"/>
                <a:gd name="T63" fmla="*/ 72 h 106"/>
                <a:gd name="T64" fmla="*/ 87 w 166"/>
                <a:gd name="T65" fmla="*/ 76 h 106"/>
                <a:gd name="T66" fmla="*/ 101 w 166"/>
                <a:gd name="T67" fmla="*/ 88 h 106"/>
                <a:gd name="T68" fmla="*/ 109 w 166"/>
                <a:gd name="T69" fmla="*/ 95 h 106"/>
                <a:gd name="T70" fmla="*/ 117 w 166"/>
                <a:gd name="T71" fmla="*/ 99 h 106"/>
                <a:gd name="T72" fmla="*/ 126 w 166"/>
                <a:gd name="T73" fmla="*/ 104 h 1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6"/>
                <a:gd name="T112" fmla="*/ 0 h 106"/>
                <a:gd name="T113" fmla="*/ 166 w 166"/>
                <a:gd name="T114" fmla="*/ 106 h 1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6" h="106">
                  <a:moveTo>
                    <a:pt x="131" y="106"/>
                  </a:moveTo>
                  <a:lnTo>
                    <a:pt x="166" y="101"/>
                  </a:lnTo>
                  <a:lnTo>
                    <a:pt x="160" y="97"/>
                  </a:lnTo>
                  <a:lnTo>
                    <a:pt x="154" y="92"/>
                  </a:lnTo>
                  <a:lnTo>
                    <a:pt x="147" y="88"/>
                  </a:lnTo>
                  <a:lnTo>
                    <a:pt x="140" y="82"/>
                  </a:lnTo>
                  <a:lnTo>
                    <a:pt x="132" y="78"/>
                  </a:lnTo>
                  <a:lnTo>
                    <a:pt x="127" y="72"/>
                  </a:lnTo>
                  <a:lnTo>
                    <a:pt x="121" y="65"/>
                  </a:lnTo>
                  <a:lnTo>
                    <a:pt x="118" y="58"/>
                  </a:lnTo>
                  <a:lnTo>
                    <a:pt x="118" y="54"/>
                  </a:lnTo>
                  <a:lnTo>
                    <a:pt x="118" y="50"/>
                  </a:lnTo>
                  <a:lnTo>
                    <a:pt x="119" y="46"/>
                  </a:lnTo>
                  <a:lnTo>
                    <a:pt x="120" y="42"/>
                  </a:lnTo>
                  <a:lnTo>
                    <a:pt x="120" y="39"/>
                  </a:lnTo>
                  <a:lnTo>
                    <a:pt x="121" y="34"/>
                  </a:lnTo>
                  <a:lnTo>
                    <a:pt x="120" y="31"/>
                  </a:lnTo>
                  <a:lnTo>
                    <a:pt x="120" y="27"/>
                  </a:lnTo>
                  <a:lnTo>
                    <a:pt x="112" y="23"/>
                  </a:lnTo>
                  <a:lnTo>
                    <a:pt x="111" y="23"/>
                  </a:lnTo>
                  <a:lnTo>
                    <a:pt x="111" y="24"/>
                  </a:lnTo>
                  <a:lnTo>
                    <a:pt x="110" y="24"/>
                  </a:lnTo>
                  <a:lnTo>
                    <a:pt x="111" y="25"/>
                  </a:lnTo>
                  <a:lnTo>
                    <a:pt x="112" y="26"/>
                  </a:lnTo>
                  <a:lnTo>
                    <a:pt x="111" y="27"/>
                  </a:lnTo>
                  <a:lnTo>
                    <a:pt x="110" y="28"/>
                  </a:lnTo>
                  <a:lnTo>
                    <a:pt x="109" y="30"/>
                  </a:lnTo>
                  <a:lnTo>
                    <a:pt x="108" y="30"/>
                  </a:lnTo>
                  <a:lnTo>
                    <a:pt x="107" y="31"/>
                  </a:lnTo>
                  <a:lnTo>
                    <a:pt x="106" y="31"/>
                  </a:lnTo>
                  <a:lnTo>
                    <a:pt x="101" y="26"/>
                  </a:lnTo>
                  <a:lnTo>
                    <a:pt x="96" y="21"/>
                  </a:lnTo>
                  <a:lnTo>
                    <a:pt x="90" y="16"/>
                  </a:lnTo>
                  <a:lnTo>
                    <a:pt x="84" y="11"/>
                  </a:lnTo>
                  <a:lnTo>
                    <a:pt x="78" y="7"/>
                  </a:lnTo>
                  <a:lnTo>
                    <a:pt x="70" y="3"/>
                  </a:lnTo>
                  <a:lnTo>
                    <a:pt x="62" y="0"/>
                  </a:lnTo>
                  <a:lnTo>
                    <a:pt x="54" y="0"/>
                  </a:lnTo>
                  <a:lnTo>
                    <a:pt x="46" y="0"/>
                  </a:lnTo>
                  <a:lnTo>
                    <a:pt x="40" y="3"/>
                  </a:lnTo>
                  <a:lnTo>
                    <a:pt x="33" y="6"/>
                  </a:lnTo>
                  <a:lnTo>
                    <a:pt x="26" y="9"/>
                  </a:lnTo>
                  <a:lnTo>
                    <a:pt x="20" y="14"/>
                  </a:lnTo>
                  <a:lnTo>
                    <a:pt x="15" y="18"/>
                  </a:lnTo>
                  <a:lnTo>
                    <a:pt x="10" y="24"/>
                  </a:lnTo>
                  <a:lnTo>
                    <a:pt x="6" y="31"/>
                  </a:lnTo>
                  <a:lnTo>
                    <a:pt x="4" y="36"/>
                  </a:lnTo>
                  <a:lnTo>
                    <a:pt x="1" y="42"/>
                  </a:lnTo>
                  <a:lnTo>
                    <a:pt x="1" y="48"/>
                  </a:lnTo>
                  <a:lnTo>
                    <a:pt x="0" y="53"/>
                  </a:lnTo>
                  <a:lnTo>
                    <a:pt x="1" y="58"/>
                  </a:lnTo>
                  <a:lnTo>
                    <a:pt x="3" y="62"/>
                  </a:lnTo>
                  <a:lnTo>
                    <a:pt x="5" y="67"/>
                  </a:lnTo>
                  <a:lnTo>
                    <a:pt x="8" y="71"/>
                  </a:lnTo>
                  <a:lnTo>
                    <a:pt x="18" y="76"/>
                  </a:lnTo>
                  <a:lnTo>
                    <a:pt x="29" y="77"/>
                  </a:lnTo>
                  <a:lnTo>
                    <a:pt x="42" y="76"/>
                  </a:lnTo>
                  <a:lnTo>
                    <a:pt x="53" y="73"/>
                  </a:lnTo>
                  <a:lnTo>
                    <a:pt x="64" y="72"/>
                  </a:lnTo>
                  <a:lnTo>
                    <a:pt x="76" y="72"/>
                  </a:lnTo>
                  <a:lnTo>
                    <a:pt x="87" y="76"/>
                  </a:lnTo>
                  <a:lnTo>
                    <a:pt x="97" y="83"/>
                  </a:lnTo>
                  <a:lnTo>
                    <a:pt x="101" y="88"/>
                  </a:lnTo>
                  <a:lnTo>
                    <a:pt x="104" y="91"/>
                  </a:lnTo>
                  <a:lnTo>
                    <a:pt x="109" y="95"/>
                  </a:lnTo>
                  <a:lnTo>
                    <a:pt x="113" y="97"/>
                  </a:lnTo>
                  <a:lnTo>
                    <a:pt x="117" y="99"/>
                  </a:lnTo>
                  <a:lnTo>
                    <a:pt x="121" y="101"/>
                  </a:lnTo>
                  <a:lnTo>
                    <a:pt x="126" y="104"/>
                  </a:lnTo>
                  <a:lnTo>
                    <a:pt x="131" y="106"/>
                  </a:lnTo>
                  <a:close/>
                </a:path>
              </a:pathLst>
            </a:custGeom>
            <a:solidFill>
              <a:srgbClr val="FFD1A8"/>
            </a:solidFill>
            <a:ln w="9525">
              <a:noFill/>
              <a:round/>
              <a:headEnd/>
              <a:tailEnd/>
            </a:ln>
          </p:spPr>
          <p:txBody>
            <a:bodyPr/>
            <a:lstStyle/>
            <a:p>
              <a:pPr fontAlgn="base">
                <a:spcBef>
                  <a:spcPct val="0"/>
                </a:spcBef>
                <a:spcAft>
                  <a:spcPct val="0"/>
                </a:spcAft>
                <a:defRPr/>
              </a:pPr>
              <a:endParaRPr lang="es-ES_tradnl" sz="2400">
                <a:latin typeface="Verdana" pitchFamily="34" charset="0"/>
              </a:endParaRPr>
            </a:p>
          </p:txBody>
        </p:sp>
      </p:grpSp>
      <p:sp>
        <p:nvSpPr>
          <p:cNvPr id="123922" name="Text Box 10"/>
          <p:cNvSpPr txBox="1">
            <a:spLocks noChangeArrowheads="1"/>
          </p:cNvSpPr>
          <p:nvPr/>
        </p:nvSpPr>
        <p:spPr bwMode="auto">
          <a:xfrm>
            <a:off x="381000" y="2805113"/>
            <a:ext cx="1552575"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ojos,</a:t>
            </a:r>
          </a:p>
        </p:txBody>
      </p:sp>
      <p:sp>
        <p:nvSpPr>
          <p:cNvPr id="123923" name="Text Box 11"/>
          <p:cNvSpPr txBox="1">
            <a:spLocks noChangeArrowheads="1"/>
          </p:cNvSpPr>
          <p:nvPr/>
        </p:nvSpPr>
        <p:spPr bwMode="auto">
          <a:xfrm>
            <a:off x="1800225" y="2805113"/>
            <a:ext cx="1636713"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los oídos,</a:t>
            </a:r>
          </a:p>
        </p:txBody>
      </p:sp>
      <p:sp>
        <p:nvSpPr>
          <p:cNvPr id="123924" name="Text Box 12"/>
          <p:cNvSpPr txBox="1">
            <a:spLocks noChangeArrowheads="1"/>
          </p:cNvSpPr>
          <p:nvPr/>
        </p:nvSpPr>
        <p:spPr bwMode="auto">
          <a:xfrm>
            <a:off x="381000" y="3308350"/>
            <a:ext cx="127635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la boca</a:t>
            </a:r>
          </a:p>
        </p:txBody>
      </p:sp>
      <p:sp>
        <p:nvSpPr>
          <p:cNvPr id="123925" name="Text Box 13"/>
          <p:cNvSpPr txBox="1">
            <a:spLocks noChangeArrowheads="1"/>
          </p:cNvSpPr>
          <p:nvPr/>
        </p:nvSpPr>
        <p:spPr bwMode="auto">
          <a:xfrm>
            <a:off x="1647825" y="3308350"/>
            <a:ext cx="2273300" cy="639763"/>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y las manos…</a:t>
            </a:r>
          </a:p>
        </p:txBody>
      </p:sp>
      <p:sp>
        <p:nvSpPr>
          <p:cNvPr id="123926" name="Text Box 14"/>
          <p:cNvSpPr txBox="1">
            <a:spLocks noChangeArrowheads="1"/>
          </p:cNvSpPr>
          <p:nvPr/>
        </p:nvSpPr>
        <p:spPr bwMode="auto">
          <a:xfrm>
            <a:off x="381000" y="3795713"/>
            <a:ext cx="3124200" cy="639762"/>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 de tu ordenador.</a:t>
            </a:r>
          </a:p>
        </p:txBody>
      </p:sp>
      <p:sp>
        <p:nvSpPr>
          <p:cNvPr id="123927" name="Text Box 15"/>
          <p:cNvSpPr txBox="1">
            <a:spLocks noChangeArrowheads="1"/>
          </p:cNvSpPr>
          <p:nvPr/>
        </p:nvSpPr>
        <p:spPr bwMode="auto">
          <a:xfrm>
            <a:off x="381000" y="4832350"/>
            <a:ext cx="4108450" cy="1187450"/>
          </a:xfrm>
          <a:prstGeom prst="rect">
            <a:avLst/>
          </a:prstGeom>
          <a:noFill/>
          <a:ln w="9525">
            <a:noFill/>
            <a:miter lim="800000"/>
            <a:headEnd/>
            <a:tailEnd/>
          </a:ln>
        </p:spPr>
        <p:txBody>
          <a:bodyPr wrap="none">
            <a:spAutoFit/>
          </a:bodyPr>
          <a:lstStyle/>
          <a:p>
            <a:pPr fontAlgn="base">
              <a:lnSpc>
                <a:spcPct val="150000"/>
              </a:lnSpc>
              <a:spcBef>
                <a:spcPct val="0"/>
              </a:spcBef>
              <a:spcAft>
                <a:spcPct val="0"/>
              </a:spcAft>
            </a:pPr>
            <a:r>
              <a:rPr kumimoji="1" lang="es-MX" sz="2400">
                <a:solidFill>
                  <a:srgbClr val="A50021"/>
                </a:solidFill>
                <a:latin typeface="Verdana"/>
              </a:rPr>
              <a:t>Son los componentes con</a:t>
            </a:r>
          </a:p>
          <a:p>
            <a:pPr fontAlgn="base">
              <a:lnSpc>
                <a:spcPct val="150000"/>
              </a:lnSpc>
              <a:spcBef>
                <a:spcPct val="0"/>
              </a:spcBef>
              <a:spcAft>
                <a:spcPct val="0"/>
              </a:spcAft>
            </a:pPr>
            <a:r>
              <a:rPr kumimoji="1" lang="es-MX" sz="2400">
                <a:solidFill>
                  <a:srgbClr val="A50021"/>
                </a:solidFill>
                <a:latin typeface="Verdana"/>
              </a:rPr>
              <a:t>los que tú interactúas.</a:t>
            </a:r>
          </a:p>
        </p:txBody>
      </p:sp>
      <p:sp>
        <p:nvSpPr>
          <p:cNvPr id="11280" name="Text Box 16"/>
          <p:cNvSpPr txBox="1">
            <a:spLocks noChangeArrowheads="1"/>
          </p:cNvSpPr>
          <p:nvPr/>
        </p:nvSpPr>
        <p:spPr bwMode="auto">
          <a:xfrm>
            <a:off x="381000" y="76200"/>
            <a:ext cx="7543800" cy="579438"/>
          </a:xfrm>
          <a:prstGeom prst="rect">
            <a:avLst/>
          </a:prstGeom>
          <a:noFill/>
          <a:ln w="9525">
            <a:noFill/>
            <a:miter lim="800000"/>
            <a:headEnd/>
            <a:tailEnd/>
          </a:ln>
        </p:spPr>
        <p:txBody>
          <a:bodyPr>
            <a:spAutoFit/>
          </a:bodyPr>
          <a:lstStyle/>
          <a:p>
            <a:pPr fontAlgn="base">
              <a:spcBef>
                <a:spcPct val="0"/>
              </a:spcBef>
              <a:spcAft>
                <a:spcPct val="0"/>
              </a:spcAft>
            </a:pPr>
            <a:r>
              <a:rPr kumimoji="1" lang="es-MX" sz="3200">
                <a:solidFill>
                  <a:schemeClr val="tx2"/>
                </a:solidFill>
                <a:latin typeface="Verdana"/>
              </a:rPr>
              <a:t>Tema: Dispositivos de entrada</a:t>
            </a:r>
          </a:p>
        </p:txBody>
      </p:sp>
      <p:sp>
        <p:nvSpPr>
          <p:cNvPr id="11281" name="Text Box 17"/>
          <p:cNvSpPr txBox="1">
            <a:spLocks noChangeArrowheads="1"/>
          </p:cNvSpPr>
          <p:nvPr/>
        </p:nvSpPr>
        <p:spPr bwMode="auto">
          <a:xfrm>
            <a:off x="381000" y="1219200"/>
            <a:ext cx="8305800" cy="457200"/>
          </a:xfrm>
          <a:prstGeom prst="rect">
            <a:avLst/>
          </a:prstGeom>
          <a:noFill/>
          <a:ln w="9525">
            <a:noFill/>
            <a:miter lim="800000"/>
            <a:headEnd/>
            <a:tailEnd/>
          </a:ln>
        </p:spPr>
        <p:txBody>
          <a:bodyPr>
            <a:spAutoFit/>
          </a:bodyPr>
          <a:lstStyle/>
          <a:p>
            <a:pPr algn="ctr" fontAlgn="base">
              <a:spcBef>
                <a:spcPct val="0"/>
              </a:spcBef>
              <a:spcAft>
                <a:spcPct val="0"/>
              </a:spcAft>
            </a:pPr>
            <a:r>
              <a:rPr kumimoji="1" lang="es-MX" sz="2400" b="1">
                <a:solidFill>
                  <a:srgbClr val="A50021"/>
                </a:solidFill>
                <a:latin typeface="Verdana"/>
              </a:rPr>
              <a:t>Interacción entre el usuario y el ordenador</a:t>
            </a:r>
            <a:endParaRPr kumimoji="1" lang="es-MX" sz="2400" b="1">
              <a:solidFill>
                <a:schemeClr val="accent2"/>
              </a:solidFill>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23906"/>
                                        </p:tgtEl>
                                        <p:attrNameLst>
                                          <p:attrName>style.visibility</p:attrName>
                                        </p:attrNameLst>
                                      </p:cBhvr>
                                      <p:to>
                                        <p:strVal val="visible"/>
                                      </p:to>
                                    </p:set>
                                    <p:animEffect transition="in" filter="dissolve">
                                      <p:cBhvr>
                                        <p:cTn id="7" dur="500"/>
                                        <p:tgtEl>
                                          <p:spTgt spid="123906"/>
                                        </p:tgtEl>
                                      </p:cBhvr>
                                    </p:animEffect>
                                  </p:childTnLst>
                                </p:cTn>
                              </p:par>
                            </p:childTnLst>
                          </p:cTn>
                        </p:par>
                        <p:par>
                          <p:cTn id="8" fill="hold">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23922"/>
                                        </p:tgtEl>
                                        <p:attrNameLst>
                                          <p:attrName>style.visibility</p:attrName>
                                        </p:attrNameLst>
                                      </p:cBhvr>
                                      <p:to>
                                        <p:strVal val="visible"/>
                                      </p:to>
                                    </p:set>
                                    <p:animEffect transition="in" filter="dissolve">
                                      <p:cBhvr>
                                        <p:cTn id="11" dur="500"/>
                                        <p:tgtEl>
                                          <p:spTgt spid="123922"/>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23908"/>
                                        </p:tgtEl>
                                        <p:attrNameLst>
                                          <p:attrName>style.visibility</p:attrName>
                                        </p:attrNameLst>
                                      </p:cBhvr>
                                      <p:to>
                                        <p:strVal val="visible"/>
                                      </p:to>
                                    </p:set>
                                    <p:animEffect transition="in" filter="dissolve">
                                      <p:cBhvr>
                                        <p:cTn id="15" dur="500"/>
                                        <p:tgtEl>
                                          <p:spTgt spid="123908"/>
                                        </p:tgtEl>
                                      </p:cBhvr>
                                    </p:animEffect>
                                  </p:childTnLst>
                                </p:cTn>
                              </p:par>
                            </p:childTnLst>
                          </p:cTn>
                        </p:par>
                        <p:par>
                          <p:cTn id="16" fill="hold">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23923"/>
                                        </p:tgtEl>
                                        <p:attrNameLst>
                                          <p:attrName>style.visibility</p:attrName>
                                        </p:attrNameLst>
                                      </p:cBhvr>
                                      <p:to>
                                        <p:strVal val="visible"/>
                                      </p:to>
                                    </p:set>
                                    <p:animEffect transition="in" filter="dissolve">
                                      <p:cBhvr>
                                        <p:cTn id="19" dur="500"/>
                                        <p:tgtEl>
                                          <p:spTgt spid="123923"/>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dissolve">
                                      <p:cBhvr>
                                        <p:cTn id="23" dur="500"/>
                                        <p:tgtEl>
                                          <p:spTgt spid="2"/>
                                        </p:tgtEl>
                                      </p:cBhvr>
                                    </p:animEffect>
                                  </p:childTnLst>
                                </p:cTn>
                              </p:par>
                            </p:childTnLst>
                          </p:cTn>
                        </p:par>
                        <p:par>
                          <p:cTn id="24" fill="hold">
                            <p:stCondLst>
                              <p:cond delay="5500"/>
                            </p:stCondLst>
                            <p:childTnLst>
                              <p:par>
                                <p:cTn id="25" presetID="9"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cTn>
                              </p:par>
                            </p:childTnLst>
                          </p:cTn>
                        </p:par>
                        <p:par>
                          <p:cTn id="28" fill="hold">
                            <p:stCondLst>
                              <p:cond delay="6000"/>
                            </p:stCondLst>
                            <p:childTnLst>
                              <p:par>
                                <p:cTn id="29" presetID="9" presetClass="entr" presetSubtype="0" fill="hold" grpId="0" nodeType="afterEffect">
                                  <p:stCondLst>
                                    <p:cond delay="1000"/>
                                  </p:stCondLst>
                                  <p:childTnLst>
                                    <p:set>
                                      <p:cBhvr>
                                        <p:cTn id="30" dur="1" fill="hold">
                                          <p:stCondLst>
                                            <p:cond delay="0"/>
                                          </p:stCondLst>
                                        </p:cTn>
                                        <p:tgtEl>
                                          <p:spTgt spid="123924"/>
                                        </p:tgtEl>
                                        <p:attrNameLst>
                                          <p:attrName>style.visibility</p:attrName>
                                        </p:attrNameLst>
                                      </p:cBhvr>
                                      <p:to>
                                        <p:strVal val="visible"/>
                                      </p:to>
                                    </p:set>
                                    <p:animEffect transition="in" filter="dissolve">
                                      <p:cBhvr>
                                        <p:cTn id="31" dur="500"/>
                                        <p:tgtEl>
                                          <p:spTgt spid="123924"/>
                                        </p:tgtEl>
                                      </p:cBhvr>
                                    </p:animEffect>
                                  </p:childTnLst>
                                </p:cTn>
                              </p:par>
                            </p:childTnLst>
                          </p:cTn>
                        </p:par>
                        <p:par>
                          <p:cTn id="32" fill="hold">
                            <p:stCondLst>
                              <p:cond delay="7500"/>
                            </p:stCondLst>
                            <p:childTnLst>
                              <p:par>
                                <p:cTn id="33" presetID="9" presetClass="entr" presetSubtype="0" fill="hold" nodeType="afterEffect">
                                  <p:stCondLst>
                                    <p:cond delay="0"/>
                                  </p:stCondLst>
                                  <p:childTnLst>
                                    <p:set>
                                      <p:cBhvr>
                                        <p:cTn id="34" dur="1" fill="hold">
                                          <p:stCondLst>
                                            <p:cond delay="0"/>
                                          </p:stCondLst>
                                        </p:cTn>
                                        <p:tgtEl>
                                          <p:spTgt spid="123915"/>
                                        </p:tgtEl>
                                        <p:attrNameLst>
                                          <p:attrName>style.visibility</p:attrName>
                                        </p:attrNameLst>
                                      </p:cBhvr>
                                      <p:to>
                                        <p:strVal val="visible"/>
                                      </p:to>
                                    </p:set>
                                    <p:animEffect transition="in" filter="dissolve">
                                      <p:cBhvr>
                                        <p:cTn id="35" dur="500"/>
                                        <p:tgtEl>
                                          <p:spTgt spid="123915"/>
                                        </p:tgtEl>
                                      </p:cBhvr>
                                    </p:animEffect>
                                  </p:childTnLst>
                                </p:cTn>
                              </p:par>
                            </p:childTnLst>
                          </p:cTn>
                        </p:par>
                        <p:par>
                          <p:cTn id="36" fill="hold">
                            <p:stCondLst>
                              <p:cond delay="8000"/>
                            </p:stCondLst>
                            <p:childTnLst>
                              <p:par>
                                <p:cTn id="37" presetID="9" presetClass="entr" presetSubtype="0" fill="hold" grpId="0" nodeType="afterEffect">
                                  <p:stCondLst>
                                    <p:cond delay="1000"/>
                                  </p:stCondLst>
                                  <p:childTnLst>
                                    <p:set>
                                      <p:cBhvr>
                                        <p:cTn id="38" dur="1" fill="hold">
                                          <p:stCondLst>
                                            <p:cond delay="0"/>
                                          </p:stCondLst>
                                        </p:cTn>
                                        <p:tgtEl>
                                          <p:spTgt spid="123925"/>
                                        </p:tgtEl>
                                        <p:attrNameLst>
                                          <p:attrName>style.visibility</p:attrName>
                                        </p:attrNameLst>
                                      </p:cBhvr>
                                      <p:to>
                                        <p:strVal val="visible"/>
                                      </p:to>
                                    </p:set>
                                    <p:animEffect transition="in" filter="dissolve">
                                      <p:cBhvr>
                                        <p:cTn id="39" dur="500"/>
                                        <p:tgtEl>
                                          <p:spTgt spid="123925"/>
                                        </p:tgtEl>
                                      </p:cBhvr>
                                    </p:animEffect>
                                  </p:childTnLst>
                                </p:cTn>
                              </p:par>
                            </p:childTnLst>
                          </p:cTn>
                        </p:par>
                        <p:par>
                          <p:cTn id="40" fill="hold">
                            <p:stCondLst>
                              <p:cond delay="9500"/>
                            </p:stCondLst>
                            <p:childTnLst>
                              <p:par>
                                <p:cTn id="41" presetID="9" presetClass="entr" presetSubtype="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dissolve">
                                      <p:cBhvr>
                                        <p:cTn id="43" dur="500"/>
                                        <p:tgtEl>
                                          <p:spTgt spid="4"/>
                                        </p:tgtEl>
                                      </p:cBhvr>
                                    </p:animEffect>
                                  </p:childTnLst>
                                </p:cTn>
                              </p:par>
                            </p:childTnLst>
                          </p:cTn>
                        </p:par>
                        <p:par>
                          <p:cTn id="44" fill="hold">
                            <p:stCondLst>
                              <p:cond delay="10000"/>
                            </p:stCondLst>
                            <p:childTnLst>
                              <p:par>
                                <p:cTn id="45" presetID="9" presetClass="entr" presetSubtype="0" fill="hold" nodeType="afterEffect">
                                  <p:stCondLst>
                                    <p:cond delay="0"/>
                                  </p:stCondLst>
                                  <p:childTnLst>
                                    <p:set>
                                      <p:cBhvr>
                                        <p:cTn id="46" dur="1" fill="hold">
                                          <p:stCondLst>
                                            <p:cond delay="0"/>
                                          </p:stCondLst>
                                        </p:cTn>
                                        <p:tgtEl>
                                          <p:spTgt spid="123916"/>
                                        </p:tgtEl>
                                        <p:attrNameLst>
                                          <p:attrName>style.visibility</p:attrName>
                                        </p:attrNameLst>
                                      </p:cBhvr>
                                      <p:to>
                                        <p:strVal val="visible"/>
                                      </p:to>
                                    </p:set>
                                    <p:animEffect transition="in" filter="dissolve">
                                      <p:cBhvr>
                                        <p:cTn id="47" dur="500"/>
                                        <p:tgtEl>
                                          <p:spTgt spid="123916"/>
                                        </p:tgtEl>
                                      </p:cBhvr>
                                    </p:animEffect>
                                  </p:childTnLst>
                                </p:cTn>
                              </p:par>
                            </p:childTnLst>
                          </p:cTn>
                        </p:par>
                        <p:par>
                          <p:cTn id="48" fill="hold">
                            <p:stCondLst>
                              <p:cond delay="10500"/>
                            </p:stCondLst>
                            <p:childTnLst>
                              <p:par>
                                <p:cTn id="49" presetID="9" presetClass="entr" presetSubtype="0" fill="hold" grpId="0" nodeType="afterEffect">
                                  <p:stCondLst>
                                    <p:cond delay="1000"/>
                                  </p:stCondLst>
                                  <p:childTnLst>
                                    <p:set>
                                      <p:cBhvr>
                                        <p:cTn id="50" dur="1" fill="hold">
                                          <p:stCondLst>
                                            <p:cond delay="0"/>
                                          </p:stCondLst>
                                        </p:cTn>
                                        <p:tgtEl>
                                          <p:spTgt spid="123926"/>
                                        </p:tgtEl>
                                        <p:attrNameLst>
                                          <p:attrName>style.visibility</p:attrName>
                                        </p:attrNameLst>
                                      </p:cBhvr>
                                      <p:to>
                                        <p:strVal val="visible"/>
                                      </p:to>
                                    </p:set>
                                    <p:animEffect transition="in" filter="dissolve">
                                      <p:cBhvr>
                                        <p:cTn id="51" dur="500"/>
                                        <p:tgtEl>
                                          <p:spTgt spid="123926"/>
                                        </p:tgtEl>
                                      </p:cBhvr>
                                    </p:animEffect>
                                  </p:childTnLst>
                                </p:cTn>
                              </p:par>
                            </p:childTnLst>
                          </p:cTn>
                        </p:par>
                        <p:par>
                          <p:cTn id="52" fill="hold">
                            <p:stCondLst>
                              <p:cond delay="12000"/>
                            </p:stCondLst>
                            <p:childTnLst>
                              <p:par>
                                <p:cTn id="53" presetID="12" presetClass="entr" presetSubtype="4" fill="hold" grpId="0" nodeType="afterEffect">
                                  <p:stCondLst>
                                    <p:cond delay="1000"/>
                                  </p:stCondLst>
                                  <p:childTnLst>
                                    <p:set>
                                      <p:cBhvr>
                                        <p:cTn id="54" dur="1" fill="hold">
                                          <p:stCondLst>
                                            <p:cond delay="0"/>
                                          </p:stCondLst>
                                        </p:cTn>
                                        <p:tgtEl>
                                          <p:spTgt spid="123927"/>
                                        </p:tgtEl>
                                        <p:attrNameLst>
                                          <p:attrName>style.visibility</p:attrName>
                                        </p:attrNameLst>
                                      </p:cBhvr>
                                      <p:to>
                                        <p:strVal val="visible"/>
                                      </p:to>
                                    </p:set>
                                    <p:animEffect transition="in" filter="slide(fromBottom)">
                                      <p:cBhvr>
                                        <p:cTn id="55" dur="500"/>
                                        <p:tgtEl>
                                          <p:spTgt spid="123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22" grpId="0" autoUpdateAnimBg="0"/>
      <p:bldP spid="123923" grpId="0" autoUpdateAnimBg="0"/>
      <p:bldP spid="123924" grpId="0" autoUpdateAnimBg="0"/>
      <p:bldP spid="123925" grpId="0" autoUpdateAnimBg="0"/>
      <p:bldP spid="123926" grpId="0" autoUpdateAnimBg="0"/>
      <p:bldP spid="123927" grpId="0" autoUpdateAnimBg="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ayas grises">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Rayas grise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latin typeface="Verdana"/>
          </a:defRPr>
        </a:defPPr>
      </a:lstStyle>
    </a:lnDef>
  </a:objectDefaults>
  <a:extraClrSchemeLst/>
</a:theme>
</file>

<file path=ppt/theme/theme2.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presentaciones\Rayas grises.pot</Template>
  <TotalTime>3464</TotalTime>
  <Words>2537</Words>
  <Application>Microsoft Office PowerPoint</Application>
  <PresentationFormat>Presentación en pantalla (4:3)</PresentationFormat>
  <Paragraphs>385</Paragraphs>
  <Slides>39</Slides>
  <Notes>39</Notes>
  <HiddenSlides>0</HiddenSlides>
  <MMClips>1</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1_Rayas grises</vt:lpstr>
      <vt:lpstr>Equidad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ESTHER GARCIA  LOPEZ</dc:creator>
  <cp:lastModifiedBy>LABORATORIO</cp:lastModifiedBy>
  <cp:revision>128</cp:revision>
  <dcterms:created xsi:type="dcterms:W3CDTF">2001-09-21T17:31:08Z</dcterms:created>
  <dcterms:modified xsi:type="dcterms:W3CDTF">2009-09-17T15:16:17Z</dcterms:modified>
</cp:coreProperties>
</file>