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6683C41-3849-4366-B4D3-F38199FD6F4A}" type="datetimeFigureOut">
              <a:rPr lang="es-ES" smtClean="0"/>
              <a:pPr/>
              <a:t>19/10/2009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1042C9B-3D90-449E-8724-7D04C8FF87D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83C41-3849-4366-B4D3-F38199FD6F4A}" type="datetimeFigureOut">
              <a:rPr lang="es-ES" smtClean="0"/>
              <a:pPr/>
              <a:t>19/10/2009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42C9B-3D90-449E-8724-7D04C8FF87D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Idioma_ingl%C3%A9s" TargetMode="External"/><Relationship Id="rId2" Type="http://schemas.openxmlformats.org/officeDocument/2006/relationships/hyperlink" Target="http://es.wikipedia.org/wiki/Alfabeto_Fon%C3%A9tico_Internacional" TargetMode="External"/><Relationship Id="rId1" Type="http://schemas.openxmlformats.org/officeDocument/2006/relationships/slideLayout" Target="../slideLayouts/slideLayout2.xml"/><Relationship Id="rId4" Type="http://schemas.openxmlformats.org/officeDocument/2006/relationships/hyperlink" Target="http://es.wikipedia.org/wiki/Real_Academia_Espa%C3%B1ola"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s.wikipedia.org/wiki/Utilidad_(inform%C3%A1tica)" TargetMode="External"/><Relationship Id="rId3" Type="http://schemas.openxmlformats.org/officeDocument/2006/relationships/hyperlink" Target="http://es.wikipedia.org/wiki/Sistema_operativo" TargetMode="External"/><Relationship Id="rId7" Type="http://schemas.openxmlformats.org/officeDocument/2006/relationships/hyperlink" Target="http://es.wikipedia.org/wiki/Servidor_inform%C3%A1tico" TargetMode="External"/><Relationship Id="rId2" Type="http://schemas.openxmlformats.org/officeDocument/2006/relationships/hyperlink" Target="http://es.wikipedia.org/wiki/Software_de_sistema" TargetMode="External"/><Relationship Id="rId1" Type="http://schemas.openxmlformats.org/officeDocument/2006/relationships/slideLayout" Target="../slideLayouts/slideLayout2.xml"/><Relationship Id="rId6" Type="http://schemas.openxmlformats.org/officeDocument/2006/relationships/hyperlink" Target="http://es.wikipedia.org/w/index.php?title=Herramientas_de_Correcci%C3%B3n_y_Optimizaci%C3%B3n&amp;action=edit&amp;redlink=1" TargetMode="External"/><Relationship Id="rId5" Type="http://schemas.openxmlformats.org/officeDocument/2006/relationships/hyperlink" Target="http://es.wikipedia.org/wiki/Herramienta_de_diagn%C3%B3stico" TargetMode="External"/><Relationship Id="rId4" Type="http://schemas.openxmlformats.org/officeDocument/2006/relationships/hyperlink" Target="http://es.wikipedia.org/wiki/Controlador_de_dispositivo"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s.wikipedia.org/wiki/Enlazador" TargetMode="External"/><Relationship Id="rId3" Type="http://schemas.openxmlformats.org/officeDocument/2006/relationships/hyperlink" Target="http://es.wikipedia.org/wiki/Programador" TargetMode="External"/><Relationship Id="rId7" Type="http://schemas.openxmlformats.org/officeDocument/2006/relationships/hyperlink" Target="http://es.wikipedia.org/wiki/Int%C3%A9rprete_inform%C3%A1tico" TargetMode="External"/><Relationship Id="rId2" Type="http://schemas.openxmlformats.org/officeDocument/2006/relationships/hyperlink" Target="http://es.wikipedia.org/wiki/Software_de_programaci%C3%B3n" TargetMode="External"/><Relationship Id="rId1" Type="http://schemas.openxmlformats.org/officeDocument/2006/relationships/slideLayout" Target="../slideLayouts/slideLayout2.xml"/><Relationship Id="rId6" Type="http://schemas.openxmlformats.org/officeDocument/2006/relationships/hyperlink" Target="http://es.wikipedia.org/wiki/Compilador" TargetMode="External"/><Relationship Id="rId5" Type="http://schemas.openxmlformats.org/officeDocument/2006/relationships/hyperlink" Target="http://es.wikipedia.org/wiki/Editor_de_texto" TargetMode="External"/><Relationship Id="rId4" Type="http://schemas.openxmlformats.org/officeDocument/2006/relationships/hyperlink" Target="http://es.wikipedia.org/wiki/Lenguaje_de_programaci%C3%B3n" TargetMode="External"/><Relationship Id="rId9" Type="http://schemas.openxmlformats.org/officeDocument/2006/relationships/hyperlink" Target="http://es.wikipedia.org/wiki/Depurado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s.wikipedia.org/wiki/Software_empresarial" TargetMode="External"/><Relationship Id="rId13" Type="http://schemas.openxmlformats.org/officeDocument/2006/relationships/hyperlink" Target="http://es.wikipedia.org/wiki/C%C3%A1lculo_Num%C3%A9rico" TargetMode="External"/><Relationship Id="rId3" Type="http://schemas.openxmlformats.org/officeDocument/2006/relationships/hyperlink" Target="http://es.wikipedia.org/wiki/Sistema_de_control" TargetMode="External"/><Relationship Id="rId7" Type="http://schemas.openxmlformats.org/officeDocument/2006/relationships/hyperlink" Target="http://es.wikipedia.org/wiki/Software_educativo" TargetMode="External"/><Relationship Id="rId12" Type="http://schemas.openxmlformats.org/officeDocument/2006/relationships/hyperlink" Target="http://es.wikipedia.org/wiki/Software_m%C3%A9dico" TargetMode="External"/><Relationship Id="rId2" Type="http://schemas.openxmlformats.org/officeDocument/2006/relationships/hyperlink" Target="http://es.wikipedia.org/wiki/Software_de_aplicaci%C3%B3n" TargetMode="External"/><Relationship Id="rId1" Type="http://schemas.openxmlformats.org/officeDocument/2006/relationships/slideLayout" Target="../slideLayouts/slideLayout2.xml"/><Relationship Id="rId6" Type="http://schemas.openxmlformats.org/officeDocument/2006/relationships/hyperlink" Target="http://es.wikipedia.org/wiki/Aplicaci%C3%B3n_ofim%C3%A1tica" TargetMode="External"/><Relationship Id="rId11" Type="http://schemas.openxmlformats.org/officeDocument/2006/relationships/hyperlink" Target="http://es.wikipedia.org/wiki/Videojuegos" TargetMode="External"/><Relationship Id="rId5" Type="http://schemas.openxmlformats.org/officeDocument/2006/relationships/hyperlink" Target="http://es.wikipedia.org/wiki/Industria" TargetMode="External"/><Relationship Id="rId15" Type="http://schemas.openxmlformats.org/officeDocument/2006/relationships/hyperlink" Target="http://es.wikipedia.org/wiki/Fabricaci%C3%B3n_asistida_por_computadora" TargetMode="External"/><Relationship Id="rId10" Type="http://schemas.openxmlformats.org/officeDocument/2006/relationships/hyperlink" Target="http://es.wikipedia.org/wiki/Telecomunicaciones" TargetMode="External"/><Relationship Id="rId4" Type="http://schemas.openxmlformats.org/officeDocument/2006/relationships/hyperlink" Target="http://es.wikipedia.org/wiki/Automatizaci%C3%B3n" TargetMode="External"/><Relationship Id="rId9" Type="http://schemas.openxmlformats.org/officeDocument/2006/relationships/hyperlink" Target="http://es.wikipedia.org/wiki/Bases_de_datos" TargetMode="External"/><Relationship Id="rId14" Type="http://schemas.openxmlformats.org/officeDocument/2006/relationships/hyperlink" Target="http://es.wikipedia.org/wiki/Dise%C3%B1o_asistido_por_computado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Configuraci%C3%B3n_(inform%C3%A1tica)" TargetMode="External"/><Relationship Id="rId2" Type="http://schemas.openxmlformats.org/officeDocument/2006/relationships/hyperlink" Target="http://es.wikipedia.org/wiki/Instalaci%C3%B3n_de_softwa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s.wikipedia.org/wiki/Mantenimiento_de_softwa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El software</a:t>
            </a:r>
            <a:endParaRPr lang="es-ES" dirty="0"/>
          </a:p>
        </p:txBody>
      </p:sp>
      <p:sp>
        <p:nvSpPr>
          <p:cNvPr id="3" name="2 Subtítulo"/>
          <p:cNvSpPr>
            <a:spLocks noGrp="1"/>
          </p:cNvSpPr>
          <p:nvPr>
            <p:ph type="subTitle" idx="1"/>
          </p:nvPr>
        </p:nvSpPr>
        <p:spPr/>
        <p:txBody>
          <a:bodyPr/>
          <a:lstStyle/>
          <a:p>
            <a:endParaRPr lang="es-ES" dirty="0"/>
          </a:p>
        </p:txBody>
      </p:sp>
      <p:pic>
        <p:nvPicPr>
          <p:cNvPr id="1027" name="Picture 3" descr="C:\Users\ALEX\Pictures\software-logo[1].png"/>
          <p:cNvPicPr>
            <a:picLocks noChangeAspect="1" noChangeArrowheads="1"/>
          </p:cNvPicPr>
          <p:nvPr/>
        </p:nvPicPr>
        <p:blipFill>
          <a:blip r:embed="rId2"/>
          <a:srcRect/>
          <a:stretch>
            <a:fillRect/>
          </a:stretch>
        </p:blipFill>
        <p:spPr bwMode="auto">
          <a:xfrm>
            <a:off x="500034" y="3286124"/>
            <a:ext cx="8429684" cy="328614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software</a:t>
            </a:r>
            <a:endParaRPr lang="es-ES" dirty="0"/>
          </a:p>
        </p:txBody>
      </p:sp>
      <p:sp>
        <p:nvSpPr>
          <p:cNvPr id="3" name="2 Marcador de contenido"/>
          <p:cNvSpPr>
            <a:spLocks noGrp="1"/>
          </p:cNvSpPr>
          <p:nvPr>
            <p:ph idx="1"/>
          </p:nvPr>
        </p:nvSpPr>
        <p:spPr/>
        <p:txBody>
          <a:bodyPr>
            <a:normAutofit lnSpcReduction="10000"/>
          </a:bodyPr>
          <a:lstStyle/>
          <a:p>
            <a:r>
              <a:rPr lang="es-ES" b="1" dirty="0" smtClean="0"/>
              <a:t>Software</a:t>
            </a:r>
            <a:r>
              <a:rPr lang="es-ES" baseline="30000" dirty="0" smtClean="0">
                <a:hlinkClick r:id=""/>
              </a:rPr>
              <a:t>[1]</a:t>
            </a:r>
            <a:r>
              <a:rPr lang="es-ES" dirty="0" smtClean="0"/>
              <a:t> (pronunciación </a:t>
            </a:r>
            <a:r>
              <a:rPr lang="es-ES" dirty="0" smtClean="0">
                <a:hlinkClick r:id="rId2" tooltip="Alfabeto Fonético Internacional"/>
              </a:rPr>
              <a:t>AFI</a:t>
            </a:r>
            <a:r>
              <a:rPr lang="es-ES" dirty="0" smtClean="0"/>
              <a:t>:</a:t>
            </a:r>
            <a:r>
              <a:rPr lang="es-ES" dirty="0"/>
              <a:t>[ˈ</a:t>
            </a:r>
            <a:r>
              <a:rPr lang="es-ES" dirty="0" err="1"/>
              <a:t>sɔft.wɛɻ</a:t>
            </a:r>
            <a:r>
              <a:rPr lang="es-ES" dirty="0"/>
              <a:t>]</a:t>
            </a:r>
            <a:r>
              <a:rPr lang="es-ES" dirty="0" smtClean="0"/>
              <a:t>), palabra proveniente del </a:t>
            </a:r>
            <a:r>
              <a:rPr lang="es-ES" dirty="0" smtClean="0">
                <a:hlinkClick r:id="rId3" tooltip="Idioma inglés"/>
              </a:rPr>
              <a:t>inglés</a:t>
            </a:r>
            <a:r>
              <a:rPr lang="es-ES" dirty="0" smtClean="0"/>
              <a:t> (literalmente: partes blandas o suaves), que en español no posee una traducción adecuada al contexto, por lo cual se la utiliza asiduamente sin traducir y así fue admitida por la </a:t>
            </a:r>
            <a:r>
              <a:rPr lang="es-ES" dirty="0" smtClean="0">
                <a:hlinkClick r:id="rId4" tooltip="Real Academia Española"/>
              </a:rPr>
              <a:t>Real Academia Española</a:t>
            </a:r>
            <a:r>
              <a:rPr lang="es-ES" dirty="0" smtClean="0"/>
              <a:t> (RAE). Aunque no es estrictamente lo mismo, suele sustituirse por expresiones tales como </a:t>
            </a:r>
            <a:r>
              <a:rPr lang="es-ES" i="1" dirty="0" smtClean="0"/>
              <a:t>programas (informáticos)</a:t>
            </a:r>
            <a:r>
              <a:rPr lang="es-ES" dirty="0" smtClean="0"/>
              <a:t> o </a:t>
            </a:r>
            <a:r>
              <a:rPr lang="es-ES" i="1" dirty="0" smtClean="0"/>
              <a:t>aplicaciones (informáticas)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Clasificación del software</a:t>
            </a:r>
            <a:endParaRPr lang="es-ES" dirty="0"/>
          </a:p>
        </p:txBody>
      </p:sp>
      <p:sp>
        <p:nvSpPr>
          <p:cNvPr id="3" name="2 Marcador de contenido"/>
          <p:cNvSpPr>
            <a:spLocks noGrp="1"/>
          </p:cNvSpPr>
          <p:nvPr>
            <p:ph idx="1"/>
          </p:nvPr>
        </p:nvSpPr>
        <p:spPr/>
        <p:txBody>
          <a:bodyPr>
            <a:normAutofit fontScale="70000" lnSpcReduction="20000"/>
          </a:bodyPr>
          <a:lstStyle/>
          <a:p>
            <a:r>
              <a:rPr lang="es-ES" b="1" dirty="0" smtClean="0">
                <a:hlinkClick r:id="rId2" tooltip="Software de sistema"/>
              </a:rPr>
              <a:t>Software de sistema</a:t>
            </a:r>
            <a:r>
              <a:rPr lang="es-ES" b="1" dirty="0" smtClean="0"/>
              <a:t>:</a:t>
            </a:r>
            <a:r>
              <a:rPr lang="es-ES" dirty="0" smtClean="0"/>
              <a:t> Su objetivo es desvincular adecuadamente al usuario y al programador de los detalles de la computadora en particular que se use, aislándolo especialmente del procesamiento referido a las características internas de: memoria, discos, puertos y dispositivos de comunicaciones, impresoras, pantallas, teclados, etc. El software de sistema le procura al usuario y programador adecuadas interfaces de alto nivel, herramientas y utilidades de apoyo que permiten su mantenimiento. Incluye entre otros: </a:t>
            </a:r>
          </a:p>
          <a:p>
            <a:pPr lvl="1"/>
            <a:r>
              <a:rPr lang="es-ES" dirty="0" smtClean="0">
                <a:hlinkClick r:id="rId3" tooltip="Sistema operativo"/>
              </a:rPr>
              <a:t>Sistemas operativos</a:t>
            </a:r>
            <a:endParaRPr lang="es-ES" dirty="0" smtClean="0"/>
          </a:p>
          <a:p>
            <a:pPr lvl="1"/>
            <a:r>
              <a:rPr lang="es-ES" dirty="0" smtClean="0">
                <a:hlinkClick r:id="rId4" tooltip="Controlador de dispositivo"/>
              </a:rPr>
              <a:t>Controladores de dispositivos</a:t>
            </a:r>
            <a:endParaRPr lang="es-ES" dirty="0" smtClean="0"/>
          </a:p>
          <a:p>
            <a:pPr lvl="1"/>
            <a:r>
              <a:rPr lang="es-ES" dirty="0" smtClean="0">
                <a:hlinkClick r:id="rId5" tooltip="Herramienta de diagnóstico"/>
              </a:rPr>
              <a:t>Herramientas de diagnóstico</a:t>
            </a:r>
            <a:endParaRPr lang="es-ES" dirty="0" smtClean="0"/>
          </a:p>
          <a:p>
            <a:pPr lvl="1"/>
            <a:r>
              <a:rPr lang="es-ES" dirty="0" smtClean="0">
                <a:hlinkClick r:id="rId6" tooltip="Herramientas de Corrección y Optimización (aún no redactado)"/>
              </a:rPr>
              <a:t>Herramientas de Corrección y Optimización</a:t>
            </a:r>
            <a:endParaRPr lang="es-ES" dirty="0" smtClean="0"/>
          </a:p>
          <a:p>
            <a:pPr lvl="1"/>
            <a:r>
              <a:rPr lang="es-ES" dirty="0" smtClean="0">
                <a:hlinkClick r:id="rId7" tooltip="Servidor informático"/>
              </a:rPr>
              <a:t>Servidores</a:t>
            </a:r>
            <a:endParaRPr lang="es-ES" dirty="0" smtClean="0"/>
          </a:p>
          <a:p>
            <a:pPr lvl="1"/>
            <a:r>
              <a:rPr lang="es-ES" dirty="0" smtClean="0">
                <a:hlinkClick r:id="rId8" tooltip="Utilidad (informática)"/>
              </a:rPr>
              <a:t>Utilidades</a:t>
            </a:r>
            <a:endParaRPr lang="es-ES"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clasificacion</a:t>
            </a:r>
            <a:endParaRPr lang="es-ES" dirty="0"/>
          </a:p>
        </p:txBody>
      </p:sp>
      <p:sp>
        <p:nvSpPr>
          <p:cNvPr id="3" name="2 Marcador de contenido"/>
          <p:cNvSpPr>
            <a:spLocks noGrp="1"/>
          </p:cNvSpPr>
          <p:nvPr>
            <p:ph idx="1"/>
          </p:nvPr>
        </p:nvSpPr>
        <p:spPr/>
        <p:txBody>
          <a:bodyPr>
            <a:normAutofit fontScale="92500" lnSpcReduction="20000"/>
          </a:bodyPr>
          <a:lstStyle/>
          <a:p>
            <a:r>
              <a:rPr lang="es-ES" b="1" dirty="0" smtClean="0">
                <a:hlinkClick r:id="rId2" tooltip="Software de programación"/>
              </a:rPr>
              <a:t>Software de programación</a:t>
            </a:r>
            <a:r>
              <a:rPr lang="es-ES" b="1" dirty="0" smtClean="0"/>
              <a:t>:</a:t>
            </a:r>
            <a:r>
              <a:rPr lang="es-ES" dirty="0" smtClean="0"/>
              <a:t> Es el conjunto de herramientas que permiten al </a:t>
            </a:r>
            <a:r>
              <a:rPr lang="es-ES" dirty="0" smtClean="0">
                <a:hlinkClick r:id="rId3" tooltip="Programador"/>
              </a:rPr>
              <a:t>programador</a:t>
            </a:r>
            <a:r>
              <a:rPr lang="es-ES" dirty="0" smtClean="0"/>
              <a:t> desarrollar programas informáticos, usando diferentes alternativas y </a:t>
            </a:r>
            <a:r>
              <a:rPr lang="es-ES" dirty="0" smtClean="0">
                <a:hlinkClick r:id="rId4" tooltip="Lenguaje de programación"/>
              </a:rPr>
              <a:t>lenguajes de programación</a:t>
            </a:r>
            <a:r>
              <a:rPr lang="es-ES" dirty="0" smtClean="0"/>
              <a:t>, de una manera práctica. Incluye entre otros: </a:t>
            </a:r>
          </a:p>
          <a:p>
            <a:pPr lvl="1"/>
            <a:r>
              <a:rPr lang="es-ES" dirty="0" smtClean="0">
                <a:hlinkClick r:id="rId5" tooltip="Editor de texto"/>
              </a:rPr>
              <a:t>Editores de texto</a:t>
            </a:r>
            <a:endParaRPr lang="es-ES" dirty="0" smtClean="0"/>
          </a:p>
          <a:p>
            <a:pPr lvl="1"/>
            <a:r>
              <a:rPr lang="es-ES" dirty="0" smtClean="0">
                <a:hlinkClick r:id="rId6" tooltip="Compilador"/>
              </a:rPr>
              <a:t>Compiladores</a:t>
            </a:r>
            <a:endParaRPr lang="es-ES" dirty="0" smtClean="0"/>
          </a:p>
          <a:p>
            <a:pPr lvl="1"/>
            <a:r>
              <a:rPr lang="es-ES" dirty="0" smtClean="0">
                <a:hlinkClick r:id="rId7" tooltip="Intérprete informático"/>
              </a:rPr>
              <a:t>Intérpretes</a:t>
            </a:r>
            <a:endParaRPr lang="es-ES" dirty="0" smtClean="0"/>
          </a:p>
          <a:p>
            <a:pPr lvl="1"/>
            <a:r>
              <a:rPr lang="es-ES" dirty="0" smtClean="0">
                <a:hlinkClick r:id="rId8" tooltip="Enlazador"/>
              </a:rPr>
              <a:t>Enlazadores</a:t>
            </a:r>
            <a:endParaRPr lang="es-ES" dirty="0" smtClean="0"/>
          </a:p>
          <a:p>
            <a:pPr lvl="1"/>
            <a:r>
              <a:rPr lang="es-ES" dirty="0" smtClean="0">
                <a:hlinkClick r:id="rId9" tooltip="Depurador"/>
              </a:rPr>
              <a:t>Depuradores</a:t>
            </a:r>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clasificacion</a:t>
            </a:r>
            <a:endParaRPr lang="es-ES" dirty="0"/>
          </a:p>
        </p:txBody>
      </p:sp>
      <p:sp>
        <p:nvSpPr>
          <p:cNvPr id="3" name="2 Marcador de contenido"/>
          <p:cNvSpPr>
            <a:spLocks noGrp="1"/>
          </p:cNvSpPr>
          <p:nvPr>
            <p:ph idx="1"/>
          </p:nvPr>
        </p:nvSpPr>
        <p:spPr/>
        <p:txBody>
          <a:bodyPr>
            <a:normAutofit fontScale="70000" lnSpcReduction="20000"/>
          </a:bodyPr>
          <a:lstStyle/>
          <a:p>
            <a:r>
              <a:rPr lang="es-ES" b="1" dirty="0" smtClean="0">
                <a:hlinkClick r:id="rId2" tooltip="Software de aplicación"/>
              </a:rPr>
              <a:t>Software de aplicación</a:t>
            </a:r>
            <a:r>
              <a:rPr lang="es-ES" dirty="0" smtClean="0"/>
              <a:t>: Es aquel que permite a los usuarios llevar a cabo una o varias tareas específicas, en cualquier campo de actividad susceptible de ser automatizado o asistido, con especial énfasis en los negocios. Incluye entre otros: </a:t>
            </a:r>
          </a:p>
          <a:p>
            <a:pPr lvl="1"/>
            <a:r>
              <a:rPr lang="es-ES" dirty="0" smtClean="0"/>
              <a:t>Aplicaciones para </a:t>
            </a:r>
            <a:r>
              <a:rPr lang="es-ES" dirty="0" smtClean="0">
                <a:hlinkClick r:id="rId3" tooltip="Sistema de control"/>
              </a:rPr>
              <a:t>Control de sistemas</a:t>
            </a:r>
            <a:r>
              <a:rPr lang="es-ES" dirty="0" smtClean="0"/>
              <a:t> y </a:t>
            </a:r>
            <a:r>
              <a:rPr lang="es-ES" dirty="0" smtClean="0">
                <a:hlinkClick r:id="rId4" tooltip="Automatización"/>
              </a:rPr>
              <a:t>automatización</a:t>
            </a:r>
            <a:r>
              <a:rPr lang="es-ES" dirty="0" smtClean="0"/>
              <a:t> </a:t>
            </a:r>
            <a:r>
              <a:rPr lang="es-ES" dirty="0" smtClean="0">
                <a:hlinkClick r:id="rId5" tooltip="Industria"/>
              </a:rPr>
              <a:t>industrial</a:t>
            </a:r>
            <a:endParaRPr lang="es-ES" dirty="0" smtClean="0"/>
          </a:p>
          <a:p>
            <a:pPr lvl="1"/>
            <a:r>
              <a:rPr lang="es-ES" dirty="0" smtClean="0">
                <a:hlinkClick r:id="rId6" tooltip="Aplicación ofimática"/>
              </a:rPr>
              <a:t>Aplicaciones ofimáticas</a:t>
            </a:r>
            <a:endParaRPr lang="es-ES" dirty="0" smtClean="0"/>
          </a:p>
          <a:p>
            <a:pPr lvl="1"/>
            <a:r>
              <a:rPr lang="es-ES" dirty="0" smtClean="0">
                <a:hlinkClick r:id="rId7" tooltip="Software educativo"/>
              </a:rPr>
              <a:t>Software educativo</a:t>
            </a:r>
            <a:endParaRPr lang="es-ES" dirty="0" smtClean="0"/>
          </a:p>
          <a:p>
            <a:pPr lvl="1"/>
            <a:r>
              <a:rPr lang="es-ES" dirty="0" smtClean="0">
                <a:hlinkClick r:id="rId8" tooltip="Software empresarial"/>
              </a:rPr>
              <a:t>Software empresarial</a:t>
            </a:r>
            <a:endParaRPr lang="es-ES" dirty="0" smtClean="0"/>
          </a:p>
          <a:p>
            <a:pPr lvl="1"/>
            <a:r>
              <a:rPr lang="es-ES" dirty="0" smtClean="0">
                <a:hlinkClick r:id="rId9" tooltip="Bases de datos"/>
              </a:rPr>
              <a:t>Bases de datos</a:t>
            </a:r>
            <a:endParaRPr lang="es-ES" dirty="0" smtClean="0"/>
          </a:p>
          <a:p>
            <a:pPr lvl="1"/>
            <a:r>
              <a:rPr lang="es-ES" dirty="0" smtClean="0">
                <a:hlinkClick r:id="rId10" tooltip="Telecomunicaciones"/>
              </a:rPr>
              <a:t>Telecomunicaciones</a:t>
            </a:r>
            <a:r>
              <a:rPr lang="es-ES" dirty="0" smtClean="0"/>
              <a:t> (p.ej. internet y toda su estructura lógica)</a:t>
            </a:r>
          </a:p>
          <a:p>
            <a:pPr lvl="1"/>
            <a:r>
              <a:rPr lang="es-ES" dirty="0" smtClean="0">
                <a:hlinkClick r:id="rId11" tooltip="Videojuegos"/>
              </a:rPr>
              <a:t>Videojuegos</a:t>
            </a:r>
            <a:endParaRPr lang="es-ES" dirty="0" smtClean="0"/>
          </a:p>
          <a:p>
            <a:pPr lvl="1"/>
            <a:r>
              <a:rPr lang="es-ES" dirty="0" smtClean="0">
                <a:hlinkClick r:id="rId12" tooltip="Software médico"/>
              </a:rPr>
              <a:t>Software médico</a:t>
            </a:r>
            <a:endParaRPr lang="es-ES" dirty="0" smtClean="0"/>
          </a:p>
          <a:p>
            <a:pPr lvl="1"/>
            <a:r>
              <a:rPr lang="es-ES" dirty="0" smtClean="0"/>
              <a:t>Software de </a:t>
            </a:r>
            <a:r>
              <a:rPr lang="es-ES" dirty="0" smtClean="0">
                <a:hlinkClick r:id="rId13" tooltip="Cálculo Numérico"/>
              </a:rPr>
              <a:t>Cálculo Numérico</a:t>
            </a:r>
            <a:r>
              <a:rPr lang="es-ES" dirty="0" smtClean="0"/>
              <a:t> y simbólico.</a:t>
            </a:r>
          </a:p>
          <a:p>
            <a:pPr lvl="1"/>
            <a:r>
              <a:rPr lang="es-ES" dirty="0" smtClean="0"/>
              <a:t>Software de </a:t>
            </a:r>
            <a:r>
              <a:rPr lang="es-ES" dirty="0" smtClean="0">
                <a:hlinkClick r:id="rId14" tooltip="Diseño asistido por computador"/>
              </a:rPr>
              <a:t>Diseño Asistido</a:t>
            </a:r>
            <a:r>
              <a:rPr lang="es-ES" dirty="0" smtClean="0"/>
              <a:t> (CAD)</a:t>
            </a:r>
          </a:p>
          <a:p>
            <a:pPr lvl="1"/>
            <a:r>
              <a:rPr lang="es-ES" dirty="0" smtClean="0"/>
              <a:t>Software de Control Numérico (</a:t>
            </a:r>
            <a:r>
              <a:rPr lang="es-ES" dirty="0" smtClean="0">
                <a:hlinkClick r:id="rId15" tooltip="Fabricación asistida por computadora"/>
              </a:rPr>
              <a:t>CAM</a:t>
            </a:r>
            <a:r>
              <a:rPr lang="es-ES" dirty="0" smtClean="0"/>
              <a:t>)</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Instalacion</a:t>
            </a:r>
            <a:r>
              <a:rPr lang="es-ES" dirty="0" smtClean="0"/>
              <a:t> del software</a:t>
            </a:r>
            <a:endParaRPr lang="es-ES" dirty="0"/>
          </a:p>
        </p:txBody>
      </p:sp>
      <p:sp>
        <p:nvSpPr>
          <p:cNvPr id="3" name="2 Marcador de contenido"/>
          <p:cNvSpPr>
            <a:spLocks noGrp="1"/>
          </p:cNvSpPr>
          <p:nvPr>
            <p:ph idx="1"/>
          </p:nvPr>
        </p:nvSpPr>
        <p:spPr/>
        <p:txBody>
          <a:bodyPr>
            <a:normAutofit lnSpcReduction="10000"/>
          </a:bodyPr>
          <a:lstStyle/>
          <a:p>
            <a:r>
              <a:rPr lang="es-ES" dirty="0" smtClean="0"/>
              <a:t>La </a:t>
            </a:r>
            <a:r>
              <a:rPr lang="es-ES" dirty="0" smtClean="0">
                <a:hlinkClick r:id="rId2" tooltip="Instalación de software"/>
              </a:rPr>
              <a:t>instalación del software</a:t>
            </a:r>
            <a:r>
              <a:rPr lang="es-ES" dirty="0" smtClean="0"/>
              <a:t> es el proceso por el cual los programas desarrollados son transferidos apropiadamente al computador destino, inicializados, y, eventualmente, </a:t>
            </a:r>
            <a:r>
              <a:rPr lang="es-ES" dirty="0" smtClean="0">
                <a:hlinkClick r:id="rId3" tooltip="Configuración (informática)"/>
              </a:rPr>
              <a:t>configurados</a:t>
            </a:r>
            <a:r>
              <a:rPr lang="es-ES" dirty="0" smtClean="0"/>
              <a:t>; todo ello con el propósito de ser ya utilizados por el usuario final. Constituye la etapa final en el desarrollo propiamente dicho del software. Luego de ésta el producto entrará en la fase de funcionamiento y producción, para el que fuera diseñado</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mantenimiento</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El </a:t>
            </a:r>
            <a:r>
              <a:rPr lang="es-ES" dirty="0" smtClean="0">
                <a:hlinkClick r:id="rId2" tooltip="Mantenimiento de software"/>
              </a:rPr>
              <a:t>mantenimiento de software</a:t>
            </a:r>
            <a:r>
              <a:rPr lang="es-ES" dirty="0" smtClean="0"/>
              <a:t> es el proceso de control, mejora y optimización del software ya desarrollado e instalado, que también incluye depuración de errores y defectos que puedan haberse filtrado de la fase de pruebas de control y beta test. Esta fase es la última (antes de iterar, según el modelo empleado) que se aplica al ciclo de vida del desarrollo de software. La fase de mantenimiento es la que viene después de que el software está operativo y en producción.</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486</Words>
  <Application>Microsoft Office PowerPoint</Application>
  <PresentationFormat>Presentación en pantalla (4:3)</PresentationFormat>
  <Paragraphs>35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El software</vt:lpstr>
      <vt:lpstr>El software</vt:lpstr>
      <vt:lpstr>Clasificación del software</vt:lpstr>
      <vt:lpstr>clasificacion</vt:lpstr>
      <vt:lpstr>clasificacion</vt:lpstr>
      <vt:lpstr>Instalacion del software</vt:lpstr>
      <vt:lpstr>mantenimiento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software</dc:title>
  <dc:creator>ALEX</dc:creator>
  <cp:lastModifiedBy>ALEX</cp:lastModifiedBy>
  <cp:revision>3</cp:revision>
  <dcterms:created xsi:type="dcterms:W3CDTF">2009-10-06T15:26:33Z</dcterms:created>
  <dcterms:modified xsi:type="dcterms:W3CDTF">2009-10-19T13:29:40Z</dcterms:modified>
</cp:coreProperties>
</file>