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4" r:id="rId2"/>
    <p:sldId id="257" r:id="rId3"/>
    <p:sldId id="265" r:id="rId4"/>
    <p:sldId id="258" r:id="rId5"/>
    <p:sldId id="259" r:id="rId6"/>
    <p:sldId id="260" r:id="rId7"/>
    <p:sldId id="261" r:id="rId8"/>
    <p:sldId id="262" r:id="rId9"/>
    <p:sldId id="263"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81339F-5F3F-41E1-A558-DA2CA40C06D3}" type="datetimeFigureOut">
              <a:rPr lang="es-ES" smtClean="0"/>
              <a:t>08/10/2009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73F75-92B2-4454-AB13-BD64CF4FF9FC}"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FB73F75-92B2-4454-AB13-BD64CF4FF9FC}" type="slidenum">
              <a:rPr lang="es-ES" smtClean="0"/>
              <a:t>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92B8F7BD-B2F7-4832-A64B-D3EAAF01FD1C}" type="datetimeFigureOut">
              <a:rPr lang="es-ES" smtClean="0"/>
              <a:t>08/10/2009</a:t>
            </a:fld>
            <a:endParaRPr lang="es-ES"/>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6595F0B-4A11-4F3A-A17E-54C70F751D81}" type="slidenum">
              <a:rPr lang="es-ES" smtClean="0"/>
              <a:t>‹Nº›</a:t>
            </a:fld>
            <a:endParaRPr lang="es-ES"/>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C6595F0B-4A11-4F3A-A17E-54C70F751D8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C6595F0B-4A11-4F3A-A17E-54C70F751D8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C6595F0B-4A11-4F3A-A17E-54C70F751D81}"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92B8F7BD-B2F7-4832-A64B-D3EAAF01FD1C}" type="datetimeFigureOut">
              <a:rPr lang="es-ES" smtClean="0"/>
              <a:t>08/10/2009</a:t>
            </a:fld>
            <a:endParaRPr lang="es-ES"/>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6595F0B-4A11-4F3A-A17E-54C70F751D81}" type="slidenum">
              <a:rPr lang="es-ES" smtClean="0"/>
              <a:t>‹Nº›</a:t>
            </a:fld>
            <a:endParaRPr lang="es-ES"/>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C6595F0B-4A11-4F3A-A17E-54C70F751D81}" type="slidenum">
              <a:rPr lang="es-ES" smtClean="0"/>
              <a:t>‹Nº›</a:t>
            </a:fld>
            <a:endParaRPr lang="es-ES"/>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C6595F0B-4A11-4F3A-A17E-54C70F751D81}"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C6595F0B-4A11-4F3A-A17E-54C70F751D81}" type="slidenum">
              <a:rPr lang="es-ES" smtClean="0"/>
              <a:t>‹Nº›</a:t>
            </a:fld>
            <a:endParaRPr lang="es-ES"/>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2B8F7BD-B2F7-4832-A64B-D3EAAF01FD1C}" type="datetimeFigureOut">
              <a:rPr lang="es-ES" smtClean="0"/>
              <a:t>08/10/2009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C6595F0B-4A11-4F3A-A17E-54C70F751D8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92B8F7BD-B2F7-4832-A64B-D3EAAF01FD1C}" type="datetimeFigureOut">
              <a:rPr lang="es-ES" smtClean="0"/>
              <a:t>08/10/2009</a:t>
            </a:fld>
            <a:endParaRPr lang="es-ES"/>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6595F0B-4A11-4F3A-A17E-54C70F751D81}" type="slidenum">
              <a:rPr lang="es-ES" smtClean="0"/>
              <a:t>‹Nº›</a:t>
            </a:fld>
            <a:endParaRPr lang="es-ES"/>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92B8F7BD-B2F7-4832-A64B-D3EAAF01FD1C}" type="datetimeFigureOut">
              <a:rPr lang="es-ES" smtClean="0"/>
              <a:t>08/10/2009</a:t>
            </a:fld>
            <a:endParaRPr lang="es-ES"/>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6595F0B-4A11-4F3A-A17E-54C70F751D81}" type="slidenum">
              <a:rPr lang="es-ES" smtClean="0"/>
              <a:t>‹Nº›</a:t>
            </a:fld>
            <a:endParaRPr lang="es-ES"/>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ES"/>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92B8F7BD-B2F7-4832-A64B-D3EAAF01FD1C}" type="datetimeFigureOut">
              <a:rPr lang="es-ES" smtClean="0"/>
              <a:t>08/10/2009</a:t>
            </a:fld>
            <a:endParaRPr lang="es-ES"/>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6595F0B-4A11-4F3A-A17E-54C70F751D81}" type="slidenum">
              <a:rPr lang="es-ES" smtClean="0"/>
              <a:t>‹Nº›</a:t>
            </a:fld>
            <a:endParaRPr lang="es-ES"/>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Ordenador" TargetMode="External"/><Relationship Id="rId2" Type="http://schemas.openxmlformats.org/officeDocument/2006/relationships/hyperlink" Target="http://es.wikipedia.org/wiki/Perif%C3%A9rico" TargetMode="External"/><Relationship Id="rId1" Type="http://schemas.openxmlformats.org/officeDocument/2006/relationships/slideLayout" Target="../slideLayouts/slideLayout2.xml"/><Relationship Id="rId6" Type="http://schemas.openxmlformats.org/officeDocument/2006/relationships/hyperlink" Target="http://es.wikipedia.org/wiki/L%C3%A1ser" TargetMode="External"/><Relationship Id="rId5" Type="http://schemas.openxmlformats.org/officeDocument/2006/relationships/hyperlink" Target="http://es.wikipedia.org/wiki/Cartuchos_de_tinta" TargetMode="External"/><Relationship Id="rId4" Type="http://schemas.openxmlformats.org/officeDocument/2006/relationships/hyperlink" Target="http://es.wikipedia.org/wiki/Pape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Impresora_l%C3%A1s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es.wikipedia.org/wiki/Xerograf%C3%ADa" TargetMode="External"/><Relationship Id="rId4" Type="http://schemas.openxmlformats.org/officeDocument/2006/relationships/hyperlink" Target="http://es.wikipedia.org/wiki/T%C3%B3ne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es.wikipedia.org/wiki/Impresora_de_inyecci%C3%B3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Codificaci%C3%B3n_de_caracteres" TargetMode="External"/><Relationship Id="rId2" Type="http://schemas.openxmlformats.org/officeDocument/2006/relationships/hyperlink" Target="http://es.wikipedia.org/wiki/Velocidad" TargetMode="External"/><Relationship Id="rId1" Type="http://schemas.openxmlformats.org/officeDocument/2006/relationships/slideLayout" Target="../slideLayouts/slideLayout2.xml"/><Relationship Id="rId5" Type="http://schemas.openxmlformats.org/officeDocument/2006/relationships/hyperlink" Target="http://es.wikipedia.org/w/index.php?title=Monocrom%C3%A1ticos&amp;action=edit&amp;redlink=1" TargetMode="External"/><Relationship Id="rId4" Type="http://schemas.openxmlformats.org/officeDocument/2006/relationships/hyperlink" Target="http://es.wikipedia.org/wiki/Market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impresora</a:t>
            </a:r>
            <a:endParaRPr lang="es-ES" dirty="0"/>
          </a:p>
        </p:txBody>
      </p:sp>
      <p:pic>
        <p:nvPicPr>
          <p:cNvPr id="2050" name="Picture 2" descr="C:\Users\ALEX\Pictures\impresora-epson-c79-1[1].jpg"/>
          <p:cNvPicPr>
            <a:picLocks noGrp="1" noChangeAspect="1" noChangeArrowheads="1"/>
          </p:cNvPicPr>
          <p:nvPr>
            <p:ph idx="1"/>
          </p:nvPr>
        </p:nvPicPr>
        <p:blipFill>
          <a:blip r:embed="rId2"/>
          <a:stretch>
            <a:fillRect/>
          </a:stretch>
        </p:blipFill>
        <p:spPr bwMode="auto">
          <a:xfrm>
            <a:off x="1177528" y="1646238"/>
            <a:ext cx="6788943" cy="45259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¿Qué es la impresora?</a:t>
            </a:r>
            <a:endParaRPr lang="es-ES" dirty="0"/>
          </a:p>
        </p:txBody>
      </p:sp>
      <p:sp>
        <p:nvSpPr>
          <p:cNvPr id="3" name="2 Marcador de contenido"/>
          <p:cNvSpPr>
            <a:spLocks noGrp="1"/>
          </p:cNvSpPr>
          <p:nvPr>
            <p:ph idx="1"/>
          </p:nvPr>
        </p:nvSpPr>
        <p:spPr/>
        <p:txBody>
          <a:bodyPr/>
          <a:lstStyle/>
          <a:p>
            <a:r>
              <a:rPr lang="es-ES" dirty="0" smtClean="0"/>
              <a:t>Una </a:t>
            </a:r>
            <a:r>
              <a:rPr lang="es-ES" b="1" dirty="0" smtClean="0"/>
              <a:t>impresora</a:t>
            </a:r>
            <a:r>
              <a:rPr lang="es-ES" dirty="0" smtClean="0"/>
              <a:t> es un </a:t>
            </a:r>
            <a:r>
              <a:rPr lang="es-ES" dirty="0" smtClean="0">
                <a:hlinkClick r:id="rId2" tooltip="Periférico"/>
              </a:rPr>
              <a:t>periférico</a:t>
            </a:r>
            <a:r>
              <a:rPr lang="es-ES" dirty="0" smtClean="0"/>
              <a:t> de </a:t>
            </a:r>
            <a:r>
              <a:rPr lang="es-ES" dirty="0" smtClean="0">
                <a:hlinkClick r:id="rId3" tooltip="Ordenador"/>
              </a:rPr>
              <a:t>ordenador</a:t>
            </a:r>
            <a:r>
              <a:rPr lang="es-ES" dirty="0" smtClean="0"/>
              <a:t> que permite producir una copia permanente de textos o gráficos de documentos almacenados en formato electrónico, imprimiéndolos en medios físicos, normalmente en </a:t>
            </a:r>
            <a:r>
              <a:rPr lang="es-ES" dirty="0" smtClean="0">
                <a:hlinkClick r:id="rId4" tooltip="Papel"/>
              </a:rPr>
              <a:t>papel</a:t>
            </a:r>
            <a:r>
              <a:rPr lang="es-ES" dirty="0" smtClean="0"/>
              <a:t> o transparencias, utilizando </a:t>
            </a:r>
            <a:r>
              <a:rPr lang="es-ES" dirty="0" smtClean="0">
                <a:hlinkClick r:id="rId5" tooltip="Cartuchos de tinta"/>
              </a:rPr>
              <a:t>cartuchos de tinta</a:t>
            </a:r>
            <a:r>
              <a:rPr lang="es-ES" dirty="0" smtClean="0"/>
              <a:t> o tecnología </a:t>
            </a:r>
            <a:r>
              <a:rPr lang="es-ES" dirty="0" smtClean="0">
                <a:hlinkClick r:id="rId6" tooltip="Láser"/>
              </a:rPr>
              <a:t>láser</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Métodos de impresión </a:t>
            </a:r>
            <a:endParaRPr lang="es-ES" dirty="0"/>
          </a:p>
        </p:txBody>
      </p:sp>
      <p:pic>
        <p:nvPicPr>
          <p:cNvPr id="3074" name="Picture 2" descr="C:\Users\ALEX\Pictures\6RECAMKULLECAX1NZJ9CAHR132RCA66TEPFCA3R161UCADCRMECCAI0OB3ACAAV4L33CAD11PQXCAICSUJJCAE9JG80CAFH9E8ZCAUMO4C5CAQTP1MQCATHJSMWCAF42WXJCAM5JFN5CAU5T345CAI22JFX.jpg"/>
          <p:cNvPicPr>
            <a:picLocks noGrp="1" noChangeAspect="1" noChangeArrowheads="1"/>
          </p:cNvPicPr>
          <p:nvPr>
            <p:ph idx="1"/>
          </p:nvPr>
        </p:nvPicPr>
        <p:blipFill>
          <a:blip r:embed="rId2"/>
          <a:srcRect/>
          <a:stretch>
            <a:fillRect/>
          </a:stretch>
        </p:blipFill>
        <p:spPr bwMode="auto">
          <a:xfrm>
            <a:off x="857224" y="2714620"/>
            <a:ext cx="3429024" cy="3786214"/>
          </a:xfrm>
          <a:prstGeom prst="rect">
            <a:avLst/>
          </a:prstGeom>
          <a:noFill/>
        </p:spPr>
      </p:pic>
      <p:pic>
        <p:nvPicPr>
          <p:cNvPr id="3075" name="Picture 3" descr="C:\Users\ALEX\Pictures\NZGCA6Y1EDZCA8L2XSBCA9UKC2LCAQWC94ICA9NRX01CA57GM1ZCAE4X22BCAD01X77CAST3SIICAEZRN6LCA9GVE10CAKC9JT7CAZIHMMFCADRBHPACA3XPMCMCALDEG4RCA934Q37CA4YXGXOCA112U4W.jpg"/>
          <p:cNvPicPr>
            <a:picLocks noChangeAspect="1" noChangeArrowheads="1"/>
          </p:cNvPicPr>
          <p:nvPr/>
        </p:nvPicPr>
        <p:blipFill>
          <a:blip r:embed="rId3"/>
          <a:srcRect/>
          <a:stretch>
            <a:fillRect/>
          </a:stretch>
        </p:blipFill>
        <p:spPr bwMode="auto">
          <a:xfrm>
            <a:off x="4500562" y="1714488"/>
            <a:ext cx="2857520" cy="235745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Métodos de impresión</a:t>
            </a:r>
            <a:endParaRPr lang="es-ES" dirty="0"/>
          </a:p>
        </p:txBody>
      </p:sp>
      <p:sp>
        <p:nvSpPr>
          <p:cNvPr id="3" name="2 Marcador de contenido"/>
          <p:cNvSpPr>
            <a:spLocks noGrp="1"/>
          </p:cNvSpPr>
          <p:nvPr>
            <p:ph idx="1"/>
          </p:nvPr>
        </p:nvSpPr>
        <p:spPr/>
        <p:txBody>
          <a:bodyPr>
            <a:normAutofit lnSpcReduction="10000"/>
          </a:bodyPr>
          <a:lstStyle/>
          <a:p>
            <a:r>
              <a:rPr lang="es-ES" dirty="0" smtClean="0"/>
              <a:t>La elección del motor de impresión tiene un efecto substancial en los trabajos a los que una impresora esta destinada. Hay diferentes tecnologías que tienen diferentes niveles de calidad de imagen, velocidad de impresión, coste, ruido y además, algunas tecnologías son inapropiadas para ciertos tipos de medios físicos (como papel carbón o transparencias</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tóner</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Las </a:t>
            </a:r>
            <a:r>
              <a:rPr lang="es-ES" dirty="0" smtClean="0">
                <a:hlinkClick r:id="rId3" tooltip="Impresora láser"/>
              </a:rPr>
              <a:t>impresoras de láser</a:t>
            </a:r>
            <a:r>
              <a:rPr lang="es-ES" dirty="0" smtClean="0"/>
              <a:t> e impresoras térmicas utilizan este método para adherir </a:t>
            </a:r>
            <a:r>
              <a:rPr lang="es-ES" dirty="0" smtClean="0">
                <a:hlinkClick r:id="rId4" tooltip="Tóner"/>
              </a:rPr>
              <a:t>tóner</a:t>
            </a:r>
            <a:r>
              <a:rPr lang="es-ES" dirty="0" smtClean="0"/>
              <a:t> al medio. Trabajan utilizando el principio </a:t>
            </a:r>
            <a:r>
              <a:rPr lang="es-ES" i="1" dirty="0" smtClean="0">
                <a:hlinkClick r:id="rId5" tooltip="Xerografía"/>
              </a:rPr>
              <a:t>Xerografía</a:t>
            </a:r>
            <a:r>
              <a:rPr lang="es-ES" dirty="0" smtClean="0"/>
              <a:t> que está funcionando en la mayoría de las fotocopiadoras: adhiriendo tóner a un tambor de impresión sensible a la luz, y utilizando electricidad estática para transferir el tóner al medio de impresión al cual se une gracias al calor y la presión. Las impresoras láser son conocidas por su impresión de alta calidad, buena velocidad de impresión y su bajo costo por copia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Inyección de tinta</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Las </a:t>
            </a:r>
            <a:r>
              <a:rPr lang="es-ES" dirty="0" smtClean="0">
                <a:hlinkClick r:id="rId2" tooltip="Impresora de inyección"/>
              </a:rPr>
              <a:t>impresoras de inyección de tinta</a:t>
            </a:r>
            <a:r>
              <a:rPr lang="es-ES" dirty="0" smtClean="0"/>
              <a:t> (</a:t>
            </a:r>
            <a:r>
              <a:rPr lang="es-ES" i="1" dirty="0" err="1" smtClean="0"/>
              <a:t>Ink</a:t>
            </a:r>
            <a:r>
              <a:rPr lang="es-ES" i="1" dirty="0" smtClean="0"/>
              <a:t> Jet</a:t>
            </a:r>
            <a:r>
              <a:rPr lang="es-ES" dirty="0" smtClean="0"/>
              <a:t>) rocían hacia el medio cantidades muy pequeñas de tinta, usualmente unos picolitros. Para aplicaciones de color incluyendo impresión de fotos, los métodos de chorro de tinta son los dominantes, ya que las impresoras de alta calidad son poco costosas de producir. Virtualmente todas las impresoras de inyección son dispositivos a color; algunas, conocidas como impresoras fotográficas, incluyen pigmentos extra para una mejor reproducción de la gama de colores necesaria para la impresión de fotografías de alta calidad (y son adicionalmente capaces de imprimir en papel fotográfico, en contraposición al papel normal de oficina).</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velocidad</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La </a:t>
            </a:r>
            <a:r>
              <a:rPr lang="es-ES" dirty="0" smtClean="0">
                <a:hlinkClick r:id="rId2" tooltip="Velocidad"/>
              </a:rPr>
              <a:t>velocidad</a:t>
            </a:r>
            <a:r>
              <a:rPr lang="es-ES" dirty="0" smtClean="0"/>
              <a:t> de las primeras impresoras se medía en unidad de </a:t>
            </a:r>
            <a:r>
              <a:rPr lang="es-ES" dirty="0" smtClean="0">
                <a:hlinkClick r:id="rId3" tooltip="Codificación de caracteres"/>
              </a:rPr>
              <a:t>caracteres</a:t>
            </a:r>
            <a:r>
              <a:rPr lang="es-ES" dirty="0" smtClean="0"/>
              <a:t> por segundo. Las impresoras más modernas son medidas en páginas por minuto. Estas medidas se usan principalmente como una herramienta de </a:t>
            </a:r>
            <a:r>
              <a:rPr lang="es-ES" dirty="0" smtClean="0">
                <a:hlinkClick r:id="rId4" tooltip="Marketing"/>
              </a:rPr>
              <a:t>marketing</a:t>
            </a:r>
            <a:r>
              <a:rPr lang="es-ES" dirty="0" smtClean="0"/>
              <a:t> y no están bien estandarizadas. Normalmente la medida páginas por minuto se refiere a documentos </a:t>
            </a:r>
            <a:r>
              <a:rPr lang="es-ES" dirty="0" smtClean="0">
                <a:hlinkClick r:id="rId5" tooltip="Monocromáticos (aún no redactado)"/>
              </a:rPr>
              <a:t>monocromáticos</a:t>
            </a:r>
            <a:r>
              <a:rPr lang="es-ES" dirty="0" smtClean="0"/>
              <a:t> más que a documentos con dibujos densos que normalmente se imprimen mucho más lento.</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cartuchos</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En el caso de las impresoras láser, la vida útil del cartucho depende de la cantidad de tóner que contenga y cuando el tóner se agota, el cartucho debe ser reemplazado. En el caso de que el cartucho y el OPC (órgano sensible </a:t>
            </a:r>
            <a:r>
              <a:rPr lang="es-ES" dirty="0" err="1" smtClean="0"/>
              <a:t>fotoconductivo</a:t>
            </a:r>
            <a:r>
              <a:rPr lang="es-ES" dirty="0" smtClean="0"/>
              <a:t>) se encuentren en compartimentos separados, cuando se agota el tóner sólo se reemplaza el cartucho, pero en el caso de que el OPC esté dentro del cartucho se deben cambiar ambos, aumentando considerablemente el gasto. La situación es más crítica en el caso de las impresoras láser a color</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tinta</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Existen dos tipos de tinta para impresoras:</a:t>
            </a:r>
          </a:p>
          <a:p>
            <a:r>
              <a:rPr lang="es-ES" dirty="0" smtClean="0"/>
              <a:t>Tinta penetrante de secado lento: Se utiliza principalmente para impresoras monocromáticas.</a:t>
            </a:r>
          </a:p>
          <a:p>
            <a:r>
              <a:rPr lang="es-ES" dirty="0" smtClean="0"/>
              <a:t>Tinta de secado rápido: Se usa en impresoras a color, ya que en estas impresoras, se mezclan tintas de distintos colores y éstas se tienen que secar rápidamente para evitar la distorsión.</a:t>
            </a:r>
          </a:p>
          <a:p>
            <a:r>
              <a:rPr lang="es-ES" dirty="0" smtClean="0"/>
              <a:t>El objetivo de todo fabricante de tintas para impresoras es que sus tintas puedan imprimir sobre cualquier medio y para ello desarrollan casi diariamente nuevos tipos de tinta con composiciones químicas diferentes.</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TotalTime>
  <Words>585</Words>
  <Application>Microsoft Office PowerPoint</Application>
  <PresentationFormat>Presentación en pantalla (4:3)</PresentationFormat>
  <Paragraphs>20</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Fundición</vt:lpstr>
      <vt:lpstr>La impresora</vt:lpstr>
      <vt:lpstr>¿Qué es la impresora?</vt:lpstr>
      <vt:lpstr>Métodos de impresión </vt:lpstr>
      <vt:lpstr>Métodos de impresión</vt:lpstr>
      <vt:lpstr>tóner</vt:lpstr>
      <vt:lpstr>Inyección de tinta</vt:lpstr>
      <vt:lpstr>velocidad</vt:lpstr>
      <vt:lpstr>cartuchos</vt:lpstr>
      <vt:lpstr>tinta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impresora</dc:title>
  <dc:creator>ALEX</dc:creator>
  <cp:lastModifiedBy>ALEX</cp:lastModifiedBy>
  <cp:revision>2</cp:revision>
  <dcterms:created xsi:type="dcterms:W3CDTF">2009-10-08T15:01:56Z</dcterms:created>
  <dcterms:modified xsi:type="dcterms:W3CDTF">2009-10-08T15:13:08Z</dcterms:modified>
</cp:coreProperties>
</file>