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66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7BEDE078-C7F2-4678-B114-0E4FE71DC7D6}" type="datetimeFigureOut">
              <a:rPr lang="es-ES" smtClean="0"/>
              <a:t>20/10/2009</a:t>
            </a:fld>
            <a:endParaRPr lang="es-ES" dirty="0"/>
          </a:p>
        </p:txBody>
      </p:sp>
      <p:sp>
        <p:nvSpPr>
          <p:cNvPr id="19" name="18 Marcador de pie de página"/>
          <p:cNvSpPr>
            <a:spLocks noGrp="1"/>
          </p:cNvSpPr>
          <p:nvPr>
            <p:ph type="ftr" sz="quarter" idx="11"/>
          </p:nvPr>
        </p:nvSpPr>
        <p:spPr/>
        <p:txBody>
          <a:bodyPr/>
          <a:lstStyle/>
          <a:p>
            <a:endParaRPr lang="es-ES" dirty="0"/>
          </a:p>
        </p:txBody>
      </p:sp>
      <p:sp>
        <p:nvSpPr>
          <p:cNvPr id="27" name="26 Marcador de número de diapositiva"/>
          <p:cNvSpPr>
            <a:spLocks noGrp="1"/>
          </p:cNvSpPr>
          <p:nvPr>
            <p:ph type="sldNum" sz="quarter" idx="12"/>
          </p:nvPr>
        </p:nvSpPr>
        <p:spPr/>
        <p:txBody>
          <a:bodyPr/>
          <a:lstStyle/>
          <a:p>
            <a:fld id="{7EB97701-22E5-4F5A-8A8C-3464D749F07E}" type="slidenum">
              <a:rPr lang="es-ES" smtClean="0"/>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BEDE078-C7F2-4678-B114-0E4FE71DC7D6}" type="datetimeFigureOut">
              <a:rPr lang="es-ES" smtClean="0"/>
              <a:t>20/10/2009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7EB97701-22E5-4F5A-8A8C-3464D749F07E}" type="slidenum">
              <a:rPr lang="es-ES" smtClean="0"/>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BEDE078-C7F2-4678-B114-0E4FE71DC7D6}" type="datetimeFigureOut">
              <a:rPr lang="es-ES" smtClean="0"/>
              <a:t>20/10/2009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7EB97701-22E5-4F5A-8A8C-3464D749F07E}" type="slidenum">
              <a:rPr lang="es-ES" smtClean="0"/>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BEDE078-C7F2-4678-B114-0E4FE71DC7D6}" type="datetimeFigureOut">
              <a:rPr lang="es-ES" smtClean="0"/>
              <a:t>20/10/2009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7EB97701-22E5-4F5A-8A8C-3464D749F07E}" type="slidenum">
              <a:rPr lang="es-ES" smtClean="0"/>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7BEDE078-C7F2-4678-B114-0E4FE71DC7D6}" type="datetimeFigureOut">
              <a:rPr lang="es-ES" smtClean="0"/>
              <a:t>20/10/2009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7EB97701-22E5-4F5A-8A8C-3464D749F07E}" type="slidenum">
              <a:rPr lang="es-ES" smtClean="0"/>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7BEDE078-C7F2-4678-B114-0E4FE71DC7D6}" type="datetimeFigureOut">
              <a:rPr lang="es-ES" smtClean="0"/>
              <a:t>20/10/2009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7EB97701-22E5-4F5A-8A8C-3464D749F07E}" type="slidenum">
              <a:rPr lang="es-ES" smtClean="0"/>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7BEDE078-C7F2-4678-B114-0E4FE71DC7D6}" type="datetimeFigureOut">
              <a:rPr lang="es-ES" smtClean="0"/>
              <a:t>20/10/2009</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7EB97701-22E5-4F5A-8A8C-3464D749F07E}" type="slidenum">
              <a:rPr lang="es-ES" smtClean="0"/>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7BEDE078-C7F2-4678-B114-0E4FE71DC7D6}" type="datetimeFigureOut">
              <a:rPr lang="es-ES" smtClean="0"/>
              <a:t>20/10/2009</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7EB97701-22E5-4F5A-8A8C-3464D749F07E}" type="slidenum">
              <a:rPr lang="es-ES" smtClean="0"/>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BEDE078-C7F2-4678-B114-0E4FE71DC7D6}" type="datetimeFigureOut">
              <a:rPr lang="es-ES" smtClean="0"/>
              <a:t>20/10/2009</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7EB97701-22E5-4F5A-8A8C-3464D749F07E}" type="slidenum">
              <a:rPr lang="es-ES" smtClean="0"/>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7BEDE078-C7F2-4678-B114-0E4FE71DC7D6}" type="datetimeFigureOut">
              <a:rPr lang="es-ES" smtClean="0"/>
              <a:t>20/10/2009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7EB97701-22E5-4F5A-8A8C-3464D749F07E}" type="slidenum">
              <a:rPr lang="es-ES" smtClean="0"/>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7BEDE078-C7F2-4678-B114-0E4FE71DC7D6}" type="datetimeFigureOut">
              <a:rPr lang="es-ES" smtClean="0"/>
              <a:t>20/10/2009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a:xfrm>
            <a:off x="8077200" y="6356350"/>
            <a:ext cx="609600" cy="365125"/>
          </a:xfrm>
        </p:spPr>
        <p:txBody>
          <a:bodyPr/>
          <a:lstStyle/>
          <a:p>
            <a:fld id="{7EB97701-22E5-4F5A-8A8C-3464D749F07E}" type="slidenum">
              <a:rPr lang="es-ES" smtClean="0"/>
              <a:t>‹Nº›</a:t>
            </a:fld>
            <a:endParaRPr lang="es-ES" dirty="0"/>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BEDE078-C7F2-4678-B114-0E4FE71DC7D6}" type="datetimeFigureOut">
              <a:rPr lang="es-ES" smtClean="0"/>
              <a:t>20/10/2009</a:t>
            </a:fld>
            <a:endParaRPr lang="es-ES" dirty="0"/>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dirty="0"/>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EB97701-22E5-4F5A-8A8C-3464D749F07E}" type="slidenum">
              <a:rPr lang="es-ES" smtClean="0"/>
              <a:t>‹Nº›</a:t>
            </a:fld>
            <a:endParaRPr lang="es-ES" dirty="0"/>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monografias.com/trabajos11/metods/metods.shtml" TargetMode="External"/><Relationship Id="rId3" Type="http://schemas.openxmlformats.org/officeDocument/2006/relationships/hyperlink" Target="http://www.monografias.com/trabajos15/computadoras/computadoras.shtml" TargetMode="External"/><Relationship Id="rId7" Type="http://schemas.openxmlformats.org/officeDocument/2006/relationships/hyperlink" Target="http://www.monografias.com/trabajos5/losperif/losperif2.shtml" TargetMode="External"/><Relationship Id="rId2" Type="http://schemas.openxmlformats.org/officeDocument/2006/relationships/hyperlink" Target="http://www.monografias.com/trabajos5/resudeimp/resudeimp.shtml" TargetMode="External"/><Relationship Id="rId1" Type="http://schemas.openxmlformats.org/officeDocument/2006/relationships/slideLayout" Target="../slideLayouts/slideLayout1.xml"/><Relationship Id="rId6" Type="http://schemas.openxmlformats.org/officeDocument/2006/relationships/hyperlink" Target="http://www.monografias.com/trabajos11/trimpres/trimpres.shtml" TargetMode="External"/><Relationship Id="rId11" Type="http://schemas.openxmlformats.org/officeDocument/2006/relationships/hyperlink" Target="http://www.monografias.com/trabajos11/norma/norma.shtml" TargetMode="External"/><Relationship Id="rId5" Type="http://schemas.openxmlformats.org/officeDocument/2006/relationships/hyperlink" Target="http://www.monografias.com/trabajos5/recicla/recicla.shtml" TargetMode="External"/><Relationship Id="rId10" Type="http://schemas.openxmlformats.org/officeDocument/2006/relationships/hyperlink" Target="http://www.monografias.com/trabajos12/desorgan/desorgan.shtml" TargetMode="External"/><Relationship Id="rId4" Type="http://schemas.openxmlformats.org/officeDocument/2006/relationships/hyperlink" Target="http://www.monografias.com/trabajos7/sisinf/sisinf.shtml" TargetMode="External"/><Relationship Id="rId9" Type="http://schemas.openxmlformats.org/officeDocument/2006/relationships/hyperlink" Target="http://www.monografias.com/trabajos10/tarin/tarin.shtml"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www.monografias.com/trabajos11/trimpres/trimpres.shtml" TargetMode="External"/><Relationship Id="rId3" Type="http://schemas.openxmlformats.org/officeDocument/2006/relationships/hyperlink" Target="http://www.monografias.com/trabajos11/estadi/estadi.shtml" TargetMode="External"/><Relationship Id="rId7" Type="http://schemas.openxmlformats.org/officeDocument/2006/relationships/hyperlink" Target="http://www.monografias.com/trabajos15/computadoras/computadoras.shtml" TargetMode="External"/><Relationship Id="rId2" Type="http://schemas.openxmlformats.org/officeDocument/2006/relationships/hyperlink" Target="http://www.monografias.com/trabajos13/cinemat/cinemat2.shtml" TargetMode="External"/><Relationship Id="rId1" Type="http://schemas.openxmlformats.org/officeDocument/2006/relationships/slideLayout" Target="../slideLayouts/slideLayout2.xml"/><Relationship Id="rId6" Type="http://schemas.openxmlformats.org/officeDocument/2006/relationships/hyperlink" Target="http://www.monografias.com/trabajos7/caes/caes.shtml" TargetMode="External"/><Relationship Id="rId5" Type="http://schemas.openxmlformats.org/officeDocument/2006/relationships/hyperlink" Target="http://www.monografias.com/trabajos6/meti/meti.shtml" TargetMode="External"/><Relationship Id="rId10" Type="http://schemas.openxmlformats.org/officeDocument/2006/relationships/hyperlink" Target="http://www.monografias.com/trabajos14/nuevmicro/nuevmicro.shtml" TargetMode="External"/><Relationship Id="rId4" Type="http://schemas.openxmlformats.org/officeDocument/2006/relationships/hyperlink" Target="http://www.monografias.com/trabajos11/conge/conge.shtml" TargetMode="External"/><Relationship Id="rId9" Type="http://schemas.openxmlformats.org/officeDocument/2006/relationships/hyperlink" Target="http://www.monografias.com/trabajos5/oriespa/oriespa.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00100" y="1714488"/>
            <a:ext cx="7143800" cy="4093428"/>
          </a:xfrm>
          <a:prstGeom prst="rect">
            <a:avLst/>
          </a:prstGeom>
        </p:spPr>
        <p:txBody>
          <a:bodyPr wrap="square">
            <a:spAutoFit/>
          </a:bodyPr>
          <a:lstStyle/>
          <a:p>
            <a:r>
              <a:rPr lang="es-ES" sz="2000" b="1" dirty="0" smtClean="0">
                <a:solidFill>
                  <a:schemeClr val="bg1"/>
                </a:solidFill>
              </a:rPr>
              <a:t>Impresora</a:t>
            </a:r>
          </a:p>
          <a:p>
            <a:r>
              <a:rPr lang="es-ES" sz="2000" dirty="0" smtClean="0"/>
              <a:t>Como indica su nombre, la </a:t>
            </a:r>
            <a:r>
              <a:rPr lang="es-ES" sz="2000" dirty="0" smtClean="0">
                <a:hlinkClick r:id="rId2"/>
              </a:rPr>
              <a:t>impresora</a:t>
            </a:r>
            <a:r>
              <a:rPr lang="es-ES" sz="2000" dirty="0" smtClean="0"/>
              <a:t> es el periférico que </a:t>
            </a:r>
            <a:r>
              <a:rPr lang="es-ES" sz="2000" dirty="0" smtClean="0">
                <a:hlinkClick r:id="rId3"/>
              </a:rPr>
              <a:t>la computadora</a:t>
            </a:r>
            <a:r>
              <a:rPr lang="es-ES" sz="2000" dirty="0" smtClean="0"/>
              <a:t> utiliza para presentar </a:t>
            </a:r>
            <a:r>
              <a:rPr lang="es-ES" sz="2000" dirty="0" smtClean="0">
                <a:hlinkClick r:id="rId4"/>
              </a:rPr>
              <a:t>información</a:t>
            </a:r>
            <a:r>
              <a:rPr lang="es-ES" sz="2000" dirty="0" smtClean="0"/>
              <a:t> impresa en </a:t>
            </a:r>
            <a:r>
              <a:rPr lang="es-ES" sz="2000" dirty="0" smtClean="0">
                <a:hlinkClick r:id="rId5"/>
              </a:rPr>
              <a:t>papel</a:t>
            </a:r>
            <a:r>
              <a:rPr lang="es-ES" sz="2000" dirty="0" smtClean="0"/>
              <a:t> u otro medio. Las primeras </a:t>
            </a:r>
            <a:r>
              <a:rPr lang="es-ES" sz="2000" dirty="0" smtClean="0">
                <a:hlinkClick r:id="rId6"/>
              </a:rPr>
              <a:t>impresoras</a:t>
            </a:r>
            <a:r>
              <a:rPr lang="es-ES" sz="2000" dirty="0" smtClean="0"/>
              <a:t> nacieron muchos años antes que la PC e incluso antes que los </a:t>
            </a:r>
            <a:r>
              <a:rPr lang="es-ES" sz="2000" dirty="0" smtClean="0">
                <a:hlinkClick r:id="rId7"/>
              </a:rPr>
              <a:t>monitores</a:t>
            </a:r>
            <a:r>
              <a:rPr lang="es-ES" sz="2000" dirty="0" smtClean="0"/>
              <a:t> (el otro dispositivo de salida por excelencia), siendo durante años el </a:t>
            </a:r>
            <a:r>
              <a:rPr lang="es-ES" sz="2000" dirty="0" smtClean="0">
                <a:hlinkClick r:id="rId8"/>
              </a:rPr>
              <a:t>método</a:t>
            </a:r>
            <a:r>
              <a:rPr lang="es-ES" sz="2000" dirty="0" smtClean="0"/>
              <a:t> más usual para presentar los resultados de los cálculos en aquellas primitivas </a:t>
            </a:r>
            <a:r>
              <a:rPr lang="es-ES" sz="2000" dirty="0" smtClean="0">
                <a:hlinkClick r:id="rId3"/>
              </a:rPr>
              <a:t>computadoras</a:t>
            </a:r>
            <a:r>
              <a:rPr lang="es-ES" sz="2000" dirty="0" smtClean="0"/>
              <a:t>, que previamente usaban </a:t>
            </a:r>
            <a:r>
              <a:rPr lang="es-ES" sz="2000" dirty="0" smtClean="0">
                <a:hlinkClick r:id="rId9"/>
              </a:rPr>
              <a:t>tarjetas</a:t>
            </a:r>
            <a:r>
              <a:rPr lang="es-ES" sz="2000" dirty="0" smtClean="0"/>
              <a:t> y cintas perforadas.</a:t>
            </a:r>
            <a:r>
              <a:rPr lang="es-ES" sz="2000" b="1" dirty="0" smtClean="0"/>
              <a:t> </a:t>
            </a:r>
          </a:p>
          <a:p>
            <a:r>
              <a:rPr lang="es-ES" sz="2000" b="1" dirty="0" smtClean="0">
                <a:solidFill>
                  <a:schemeClr val="bg1"/>
                </a:solidFill>
              </a:rPr>
              <a:t>Conceptos básicos</a:t>
            </a:r>
          </a:p>
          <a:p>
            <a:r>
              <a:rPr lang="es-ES" sz="2000" dirty="0" smtClean="0"/>
              <a:t>Definiremos aquí conceptos que serán usados con frecuencia durante el </a:t>
            </a:r>
            <a:r>
              <a:rPr lang="es-ES" sz="2000" dirty="0" smtClean="0">
                <a:hlinkClick r:id="rId10"/>
              </a:rPr>
              <a:t>desarrollo</a:t>
            </a:r>
            <a:r>
              <a:rPr lang="es-ES" sz="2000" dirty="0" smtClean="0"/>
              <a:t> de la </a:t>
            </a:r>
            <a:r>
              <a:rPr lang="es-ES" sz="2000" dirty="0" smtClean="0">
                <a:hlinkClick r:id="rId11"/>
              </a:rPr>
              <a:t>investigación</a:t>
            </a:r>
            <a:r>
              <a:rPr lang="es-ES" sz="2000" dirty="0" smtClean="0"/>
              <a:t>.</a:t>
            </a:r>
          </a:p>
          <a:p>
            <a:endParaRPr lang="es-E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642918"/>
            <a:ext cx="8229600" cy="4389120"/>
          </a:xfrm>
        </p:spPr>
        <p:txBody>
          <a:bodyPr>
            <a:noAutofit/>
          </a:bodyPr>
          <a:lstStyle/>
          <a:p>
            <a:r>
              <a:rPr lang="es-ES" sz="1800" b="1" dirty="0" smtClean="0"/>
              <a:t>Velocidad</a:t>
            </a:r>
          </a:p>
          <a:p>
            <a:r>
              <a:rPr lang="es-ES" sz="1800" dirty="0" smtClean="0"/>
              <a:t>La </a:t>
            </a:r>
            <a:r>
              <a:rPr lang="es-ES" sz="1800" dirty="0" smtClean="0">
                <a:hlinkClick r:id="rId2"/>
              </a:rPr>
              <a:t>velocidad</a:t>
            </a:r>
            <a:r>
              <a:rPr lang="es-ES" sz="1800" dirty="0" smtClean="0"/>
              <a:t> de una impresora suele medirse con el parámetro ppm (páginas por minuto), aunque el cálculo es confuso porque no hay una norma oficial que deba ser respetada, nunca se aclara el momento en que se oprime el cronómetro (cuando la impresora toma la primera hoja o cuando se le ordena imprimir), tampoco se especifica la fuente o la complejidad de los </a:t>
            </a:r>
            <a:r>
              <a:rPr lang="es-ES" sz="1800" dirty="0" smtClean="0">
                <a:hlinkClick r:id="rId3"/>
              </a:rPr>
              <a:t>gráficos</a:t>
            </a:r>
            <a:r>
              <a:rPr lang="es-ES" sz="1800" dirty="0" smtClean="0"/>
              <a:t> impresos.</a:t>
            </a:r>
          </a:p>
          <a:p>
            <a:r>
              <a:rPr lang="es-ES" sz="1800" dirty="0" smtClean="0"/>
              <a:t>Como norma, debemos considerar que el número de páginas por minuto que el fabricante dice que su impresora imprime, son páginas con el 5 % de superficie impresa, en la </a:t>
            </a:r>
            <a:r>
              <a:rPr lang="es-ES" sz="1800" dirty="0" smtClean="0">
                <a:hlinkClick r:id="rId4"/>
              </a:rPr>
              <a:t>calidad</a:t>
            </a:r>
            <a:r>
              <a:rPr lang="es-ES" sz="1800" dirty="0" smtClean="0"/>
              <a:t> más baja, sin </a:t>
            </a:r>
            <a:r>
              <a:rPr lang="es-ES" sz="1800" dirty="0" smtClean="0">
                <a:hlinkClick r:id="rId3"/>
              </a:rPr>
              <a:t>gráficos</a:t>
            </a:r>
            <a:r>
              <a:rPr lang="es-ES" sz="1800" dirty="0" smtClean="0"/>
              <a:t> y descontando el </a:t>
            </a:r>
            <a:r>
              <a:rPr lang="es-ES" sz="1800" dirty="0" smtClean="0">
                <a:hlinkClick r:id="rId5"/>
              </a:rPr>
              <a:t>tiempo</a:t>
            </a:r>
            <a:r>
              <a:rPr lang="es-ES" sz="1800" dirty="0" smtClean="0"/>
              <a:t> de </a:t>
            </a:r>
            <a:r>
              <a:rPr lang="es-ES" sz="1800" dirty="0" smtClean="0">
                <a:hlinkClick r:id="rId6"/>
              </a:rPr>
              <a:t>cálculo</a:t>
            </a:r>
            <a:r>
              <a:rPr lang="es-ES" sz="1800" dirty="0" smtClean="0"/>
              <a:t> de la </a:t>
            </a:r>
            <a:r>
              <a:rPr lang="es-ES" sz="1800" dirty="0" smtClean="0">
                <a:hlinkClick r:id="rId7"/>
              </a:rPr>
              <a:t>computadora</a:t>
            </a:r>
            <a:r>
              <a:rPr lang="es-ES" sz="1800" dirty="0" smtClean="0"/>
              <a:t>.</a:t>
            </a:r>
          </a:p>
          <a:p>
            <a:r>
              <a:rPr lang="es-ES" sz="1800" dirty="0" smtClean="0"/>
              <a:t>Otro parámetro que se utiliza es el de </a:t>
            </a:r>
            <a:r>
              <a:rPr lang="es-ES" sz="1800" dirty="0" smtClean="0"/>
              <a:t>cps</a:t>
            </a:r>
            <a:r>
              <a:rPr lang="es-ES" sz="1800" dirty="0" smtClean="0"/>
              <a:t> (caracteres por segundo) adecuado para las </a:t>
            </a:r>
            <a:r>
              <a:rPr lang="es-ES" sz="1800" dirty="0" smtClean="0">
                <a:hlinkClick r:id="rId8"/>
              </a:rPr>
              <a:t>impresoras</a:t>
            </a:r>
            <a:r>
              <a:rPr lang="es-ES" sz="1800" dirty="0" smtClean="0"/>
              <a:t> matriciales que aún se fabrican.</a:t>
            </a:r>
          </a:p>
          <a:p>
            <a:r>
              <a:rPr lang="es-ES" sz="1800" b="1" dirty="0" smtClean="0"/>
              <a:t>Calidad de impresión </a:t>
            </a:r>
          </a:p>
          <a:p>
            <a:r>
              <a:rPr lang="es-ES" sz="1800" dirty="0" smtClean="0"/>
              <a:t>Uno de los determinantes de la calidad de la impresión realizada, es la resolución o cantidad de dpi (</a:t>
            </a:r>
            <a:r>
              <a:rPr lang="es-ES" sz="1800" dirty="0" smtClean="0"/>
              <a:t>dots</a:t>
            </a:r>
            <a:r>
              <a:rPr lang="es-ES" sz="1800" dirty="0" smtClean="0"/>
              <a:t> per </a:t>
            </a:r>
            <a:r>
              <a:rPr lang="es-ES" sz="1800" dirty="0" smtClean="0"/>
              <a:t>inch</a:t>
            </a:r>
            <a:r>
              <a:rPr lang="es-ES" sz="1800" dirty="0" smtClean="0"/>
              <a:t>) o en </a:t>
            </a:r>
            <a:r>
              <a:rPr lang="es-ES" sz="1800" dirty="0" smtClean="0">
                <a:hlinkClick r:id="rId9"/>
              </a:rPr>
              <a:t>español</a:t>
            </a:r>
            <a:r>
              <a:rPr lang="es-ES" sz="1800" dirty="0" smtClean="0"/>
              <a:t>, </a:t>
            </a:r>
            <a:r>
              <a:rPr lang="es-ES" sz="1800" dirty="0" smtClean="0"/>
              <a:t>ppp</a:t>
            </a:r>
            <a:r>
              <a:rPr lang="es-ES" sz="1800" dirty="0" smtClean="0"/>
              <a:t> (puntos por pulgada). Utilizaremos aquí el primero por ser el de uso más extendido. Una resolución de "300 dpi" se refiere a que en cada pulgada (2.54 cm) cuadrada, la impresora puede situar 300 puntos horizontales y 300 verticales. Si nos encontramos con una expresión del tipo "600 x 300 dpi" , el primer </a:t>
            </a:r>
            <a:r>
              <a:rPr lang="es-ES" sz="1800" dirty="0" smtClean="0">
                <a:hlinkClick r:id="rId10"/>
              </a:rPr>
              <a:t>valor</a:t>
            </a:r>
            <a:r>
              <a:rPr lang="es-ES" sz="1800" dirty="0" smtClean="0"/>
              <a:t> se asume a la línea horizontal y el segundo a la vertical.</a:t>
            </a:r>
          </a:p>
          <a:p>
            <a:endParaRPr lang="es-ES" sz="1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TotalTime>
  <Words>350</Words>
  <Application>Microsoft Office PowerPoint</Application>
  <PresentationFormat>Presentación en pantalla (4:3)</PresentationFormat>
  <Paragraphs>10</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Flujo</vt:lpstr>
      <vt:lpstr>Diapositiva 1</vt:lpstr>
      <vt:lpstr>Diapositiva 2</vt:lpstr>
    </vt:vector>
  </TitlesOfParts>
  <Company>BY GP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ALEX</dc:creator>
  <cp:lastModifiedBy>ALEX</cp:lastModifiedBy>
  <cp:revision>1</cp:revision>
  <dcterms:created xsi:type="dcterms:W3CDTF">2009-10-20T15:15:56Z</dcterms:created>
  <dcterms:modified xsi:type="dcterms:W3CDTF">2009-10-20T15:24:08Z</dcterms:modified>
</cp:coreProperties>
</file>