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39"/>
  </p:notesMasterIdLst>
  <p:sldIdLst>
    <p:sldId id="306" r:id="rId2"/>
    <p:sldId id="270" r:id="rId3"/>
    <p:sldId id="333" r:id="rId4"/>
    <p:sldId id="308" r:id="rId5"/>
    <p:sldId id="274" r:id="rId6"/>
    <p:sldId id="310" r:id="rId7"/>
    <p:sldId id="311" r:id="rId8"/>
    <p:sldId id="312" r:id="rId9"/>
    <p:sldId id="334" r:id="rId10"/>
    <p:sldId id="335" r:id="rId11"/>
    <p:sldId id="279" r:id="rId12"/>
    <p:sldId id="280" r:id="rId13"/>
    <p:sldId id="283" r:id="rId14"/>
    <p:sldId id="282" r:id="rId15"/>
    <p:sldId id="313" r:id="rId16"/>
    <p:sldId id="314" r:id="rId17"/>
    <p:sldId id="315" r:id="rId18"/>
    <p:sldId id="284" r:id="rId19"/>
    <p:sldId id="285" r:id="rId20"/>
    <p:sldId id="316" r:id="rId21"/>
    <p:sldId id="317" r:id="rId22"/>
    <p:sldId id="318" r:id="rId23"/>
    <p:sldId id="319" r:id="rId24"/>
    <p:sldId id="320" r:id="rId25"/>
    <p:sldId id="336" r:id="rId26"/>
    <p:sldId id="321" r:id="rId27"/>
    <p:sldId id="322" r:id="rId28"/>
    <p:sldId id="323" r:id="rId29"/>
    <p:sldId id="337" r:id="rId30"/>
    <p:sldId id="324" r:id="rId31"/>
    <p:sldId id="325" r:id="rId32"/>
    <p:sldId id="326" r:id="rId33"/>
    <p:sldId id="328" r:id="rId34"/>
    <p:sldId id="338" r:id="rId35"/>
    <p:sldId id="339" r:id="rId36"/>
    <p:sldId id="329" r:id="rId37"/>
    <p:sldId id="330" r:id="rId38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0000"/>
    <a:srgbClr val="66FF33"/>
    <a:srgbClr val="FF0066"/>
    <a:srgbClr val="0099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5.xml"/><Relationship Id="rId2" Type="http://schemas.openxmlformats.org/officeDocument/2006/relationships/slide" Target="slides/slide34.xml"/><Relationship Id="rId1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C8A7688-27A9-45D2-B5C3-1AB6EF9B45A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95A05-B9AF-4856-94FE-EEB0B8B11FA5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FC0B3-2AF2-4781-8C9C-B71A5F29B6B6}" type="slidenum">
              <a:rPr lang="es-ES_tradnl" smtClean="0"/>
              <a:pPr/>
              <a:t>10</a:t>
            </a:fld>
            <a:endParaRPr lang="es-ES_tradnl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A07AE-74FF-4889-9ECB-8B386AAA43A2}" type="slidenum">
              <a:rPr lang="es-ES_tradnl" smtClean="0"/>
              <a:pPr/>
              <a:t>11</a:t>
            </a:fld>
            <a:endParaRPr lang="es-ES_tradnl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C771A-E49E-4B46-B7AB-76BA59ECBE4D}" type="slidenum">
              <a:rPr lang="es-ES_tradnl" smtClean="0"/>
              <a:pPr/>
              <a:t>12</a:t>
            </a:fld>
            <a:endParaRPr lang="es-ES_tradnl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ACA58-5FDA-4669-8E8E-D0386E6EB00A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La cantidad de RAM en una computadora puede tener un gran efecto</a:t>
            </a:r>
          </a:p>
          <a:p>
            <a:r>
              <a:rPr lang="es-ES_tradnl" smtClean="0"/>
              <a:t>en la velocidad de CPU ya que con mas RAM caben mas programas</a:t>
            </a:r>
          </a:p>
          <a:p>
            <a:r>
              <a:rPr lang="es-ES_tradnl" smtClean="0"/>
              <a:t>y datos lo que implica que hay menos intercambio de datos y progs</a:t>
            </a:r>
          </a:p>
          <a:p>
            <a:r>
              <a:rPr lang="es-ES_tradnl" smtClean="0"/>
              <a:t>entre el disco duro y la memoria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5B238-4576-418F-AB79-2ED17AA9BCC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C7A78-6440-4687-BEBB-DA3E46C3BF0C}" type="slidenum">
              <a:rPr lang="es-ES_tradnl" smtClean="0"/>
              <a:pPr/>
              <a:t>15</a:t>
            </a:fld>
            <a:endParaRPr lang="es-ES_tradnl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22CE3-388D-416A-8532-C4EE68C4EE6B}" type="slidenum">
              <a:rPr lang="es-ES_tradnl" smtClean="0"/>
              <a:pPr/>
              <a:t>16</a:t>
            </a:fld>
            <a:endParaRPr lang="es-ES_tradnl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CB6DC-C24E-4F5E-8FF6-2EE00B2C0C2E}" type="slidenum">
              <a:rPr lang="es-ES_tradnl" smtClean="0"/>
              <a:pPr/>
              <a:t>17</a:t>
            </a:fld>
            <a:endParaRPr lang="es-ES_tradnl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9711D-094D-485C-9883-6CCF1D102D34}" type="slidenum">
              <a:rPr lang="es-ES_tradnl" smtClean="0"/>
              <a:pPr/>
              <a:t>18</a:t>
            </a:fld>
            <a:endParaRPr lang="es-ES_tradnl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3E3D6-0CE9-49DD-B773-6D0D1BF0DE0D}" type="slidenum">
              <a:rPr lang="es-ES_tradnl" smtClean="0"/>
              <a:pPr/>
              <a:t>19</a:t>
            </a:fld>
            <a:endParaRPr lang="es-ES_tradnl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FFC52-8D7D-481A-BD50-40B75736E1A2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3A88F6-CB37-4D57-A8EF-9B46AB219674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747D0-9E16-453E-8D3D-79A349B37C1E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9C4B6-6129-4CE9-97F0-2456AEBA27EE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4228BE-3CAF-4E8C-B23F-9A3CE4C1083B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3CC6C-7AF9-40A1-B5A8-E0E11A3D8398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B0718E-0F67-48B3-9160-0E9C24819058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26BB4-A58C-4ED7-BF56-5677C9D7026E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61CDE-38D4-41DE-A141-6D94513C7477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853AC-BFC5-40CC-A8BD-95E9A42B6715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61EFD-41F7-47AF-80A8-E123F2DE3ABC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561F5-C60C-462D-8AD3-81DA8CC8FDF3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E80F1-D7E9-489F-848F-E015616F4FC6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AD4DC-9FEF-40DC-BAC8-B9F62D1EA5F9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CA0A8-88D9-4EF0-A3E0-C93948BECD99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90C8-C36A-4B1F-8FA7-70FF60673349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4F5F2-A4BC-4753-8079-76B5AC271514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ECDF9-A9E4-4151-BAD5-C40BBDADCC75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3E57B-77D1-4DAF-982D-C23D24D31486}" type="slidenum">
              <a:rPr lang="es-ES_tradnl" smtClean="0"/>
              <a:pPr/>
              <a:t>36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8D79C-FBD5-4586-9DEF-A29E23766626}" type="slidenum">
              <a:rPr lang="es-ES_tradnl" smtClean="0"/>
              <a:pPr/>
              <a:t>37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8FDDA-37B8-4D8A-9B15-C0E4BB02C989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4C11B-F24B-4904-838E-BD3EE8259D09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2E53A-3394-40A9-BEEF-63CA67C05778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461DF9-55DB-4FE9-AEE3-8156FBA3927C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647448-7522-4D11-B7D4-C592701D8A5C}" type="slidenum">
              <a:rPr lang="es-ES_tradnl" smtClean="0"/>
              <a:pPr/>
              <a:t>8</a:t>
            </a:fld>
            <a:endParaRPr lang="es-ES_tradnl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06DFE-E169-4403-8D5A-5BAD28F18DFB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B37245-4764-4B67-85F8-FEB0ECC432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61519-3DE8-47F9-871A-35BFFE6A4EE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DCD71-46CB-433B-B196-B15EDDEAED6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17976-BE42-45E8-A02A-6F7A142B87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48F50466-8F1A-460B-A9E3-DE37B7AA04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5E470-50B5-4250-B818-315EA8F8A24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BBDC7-BAAD-45B7-A2ED-45315F4C628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ADBA6-2247-4B3D-9BED-B6F05A6AD22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5871F-A0D4-432C-B7E2-5D3F3EBFC20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DF2A1-DC8B-4293-8957-32270B1BAC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F4994976-1D95-4170-98E1-D7198358ECF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63F5C88-3BF3-4944-9A8A-9393F9BE34B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LEX\My%20Documents\copia%20lapto\My%20Music\MUSICA%20CLASICA\EL%20BOLERO%20DE%20RABEL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q.com/athome/presariohelp/images/Int13.gi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hyperlink" Target="http://www.meristation.com/hard/+hard/Aceleradoras/Fury/Magnum.jpg" TargetMode="External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www.compaq.com/athome/presariohelp/images/rwint03.gif&amp;imgrefurl=http://www.compaq.com/athome/presariohelp/br/interior/intipc.html&amp;h=300&amp;w=300&amp;prev=/images?q=tarjetas+de+expansi%F3n&amp;svnum=10&amp;hl=es&amp;lr=lang_es&amp;sa=N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9"/>
          <p:cNvSpPr txBox="1">
            <a:spLocks noChangeArrowheads="1"/>
          </p:cNvSpPr>
          <p:nvPr/>
        </p:nvSpPr>
        <p:spPr bwMode="auto">
          <a:xfrm>
            <a:off x="1284288" y="1447800"/>
            <a:ext cx="77073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4000" b="1">
                <a:latin typeface="Tahoma" pitchFamily="34" charset="0"/>
              </a:rPr>
              <a:t>Tema: Componentes físicos de un ordenador (II)</a:t>
            </a:r>
          </a:p>
        </p:txBody>
      </p:sp>
      <p:pic>
        <p:nvPicPr>
          <p:cNvPr id="4099" name="Picture 1035" descr="CMENO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9400" y="4475163"/>
            <a:ext cx="35941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WordArt 1036"/>
          <p:cNvSpPr>
            <a:spLocks noChangeArrowheads="1" noChangeShapeType="1" noTextEdit="1"/>
          </p:cNvSpPr>
          <p:nvPr/>
        </p:nvSpPr>
        <p:spPr bwMode="auto">
          <a:xfrm>
            <a:off x="1450975" y="30384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5" name="EL BOLERO DE RAB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Factores que afectan la velocidad de procesamiento de un ordenador: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RAM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caché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Tamaño del registro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Reloj del sistema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Buses</a:t>
            </a: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Tarjeta madre (motherboard) de un ordenador y sus componentes.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Contenidos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31900" y="1493838"/>
            <a:ext cx="791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Los usuarios queremos un ordenador que responda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355725" y="20447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rápido ...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51063" y="2500313"/>
            <a:ext cx="273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… Más rápido ...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952875" y="3013075"/>
            <a:ext cx="309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200">
                <a:latin typeface="Tahoma" pitchFamily="34" charset="0"/>
              </a:rPr>
              <a:t>… Más rápido ...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464175" y="3536950"/>
            <a:ext cx="350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600">
                <a:latin typeface="Tahoma" pitchFamily="34" charset="0"/>
              </a:rPr>
              <a:t>… Más rápido !!!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370513" y="4429125"/>
            <a:ext cx="3365500" cy="2079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3200" b="1">
                <a:solidFill>
                  <a:srgbClr val="CC0000"/>
                </a:solidFill>
                <a:latin typeface="Tahoma" pitchFamily="34" charset="0"/>
              </a:rPr>
              <a:t>Factores que afectan la velocidad de procesamiento</a:t>
            </a:r>
            <a:endParaRPr lang="es-ES" sz="3200" b="1">
              <a:solidFill>
                <a:srgbClr val="CC0000"/>
              </a:solidFill>
              <a:latin typeface="Tahoma" pitchFamily="34" charset="0"/>
            </a:endParaRPr>
          </a:p>
        </p:txBody>
      </p:sp>
      <p:pic>
        <p:nvPicPr>
          <p:cNvPr id="25611" name="Picture 11" descr="DESKC0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7013" y="3367088"/>
            <a:ext cx="3503612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utoUpdateAnimBg="0"/>
      <p:bldP spid="25606" grpId="0" autoUpdateAnimBg="0"/>
      <p:bldP spid="25607" grpId="0" autoUpdateAnimBg="0"/>
      <p:bldP spid="25608" grpId="0" autoUpdateAnimBg="0"/>
      <p:bldP spid="2560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219200" y="1574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¿Qué hace rápida a un ordenador?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189038" y="2663825"/>
            <a:ext cx="79549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buFontTx/>
              <a:buAutoNum type="arabicPeriod"/>
            </a:pPr>
            <a:r>
              <a:rPr lang="es-ES_tradnl">
                <a:latin typeface="Tahoma" pitchFamily="34" charset="0"/>
              </a:rPr>
              <a:t>Reducción de  la distancia entre los transistores que conforman el chip de la CPU.</a:t>
            </a:r>
          </a:p>
          <a:p>
            <a:pPr marL="457200" indent="-457200" eaLnBrk="0" hangingPunct="0"/>
            <a:endParaRPr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 startAt="2"/>
            </a:pPr>
            <a:r>
              <a:rPr lang="es-ES_tradnl">
                <a:latin typeface="Tahoma" pitchFamily="34" charset="0"/>
              </a:rPr>
              <a:t>Otros componentes: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RAM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Caché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Tamaño del registro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Reloj del sistema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Buses (datos y direcciones)</a:t>
            </a:r>
          </a:p>
        </p:txBody>
      </p: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258888" y="1641475"/>
            <a:ext cx="7885112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Cantidad de memoria RAM</a:t>
            </a:r>
          </a:p>
          <a:p>
            <a:pPr algn="ctr" eaLnBrk="0" hangingPunct="0"/>
            <a:endParaRPr lang="es-ES_tradnl" sz="2000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Megabytes, Gigabytes, etc.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46188" y="3302000"/>
            <a:ext cx="78978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Si el ordenador tiene poca memoria RAM, la frecuencia de transferencia de datos y programas entre la RAM y el disco duro es más alta. </a:t>
            </a:r>
          </a:p>
          <a:p>
            <a:pPr algn="ctr" eaLnBrk="0" hangingPunct="0"/>
            <a:endParaRPr lang="es-ES_tradnl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Este proceso de transferencia se llama paginación (</a:t>
            </a:r>
            <a:r>
              <a:rPr lang="es-ES_tradnl" i="1">
                <a:latin typeface="Tahoma" pitchFamily="34" charset="0"/>
              </a:rPr>
              <a:t>Swapping</a:t>
            </a:r>
            <a:r>
              <a:rPr lang="es-ES_tradnl">
                <a:latin typeface="Tahoma" pitchFamily="34" charset="0"/>
              </a:rPr>
              <a:t>) y reduce la velocidad de procesamiento.</a:t>
            </a: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231900" y="1447800"/>
            <a:ext cx="79121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Memoria Caché (L1/L2)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Kilobytes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317625" y="4114800"/>
            <a:ext cx="71564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Almacena  los programas y datos referenciados más  reciente y frecuentemente. 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Más rápida que la memoria RAM.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Está ubicada directamente en el CPU o entre el CPU y la RAM =&gt; menor distancia.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Es muy cara, por la tecnología con que está hecha.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657600" y="2514600"/>
            <a:ext cx="3200400" cy="1447800"/>
            <a:chOff x="1920" y="3168"/>
            <a:chExt cx="2016" cy="912"/>
          </a:xfrm>
        </p:grpSpPr>
        <p:sp>
          <p:nvSpPr>
            <p:cNvPr id="17414" name="Rectangle 11"/>
            <p:cNvSpPr>
              <a:spLocks noChangeArrowheads="1"/>
            </p:cNvSpPr>
            <p:nvPr/>
          </p:nvSpPr>
          <p:spPr bwMode="auto">
            <a:xfrm>
              <a:off x="1968" y="3264"/>
              <a:ext cx="1968" cy="81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17415" name="Picture 9" descr="pag5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0" y="3168"/>
              <a:ext cx="1984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3" name="Text Box 1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1212850" y="3065463"/>
            <a:ext cx="79311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VE" b="1">
                <a:latin typeface="Tahoma" pitchFamily="34" charset="0"/>
              </a:rPr>
              <a:t>UAL:</a:t>
            </a:r>
            <a:r>
              <a:rPr lang="es-VE">
                <a:latin typeface="Tahoma" pitchFamily="34" charset="0"/>
              </a:rPr>
              <a:t> incluye localidades de memoria de alta velocidad que conservan los datos procesados en cada momento.</a:t>
            </a:r>
          </a:p>
          <a:p>
            <a:pPr eaLnBrk="0" hangingPunct="0"/>
            <a:endParaRPr lang="es-VE">
              <a:latin typeface="Tahoma" pitchFamily="34" charset="0"/>
            </a:endParaRPr>
          </a:p>
          <a:p>
            <a:pPr eaLnBrk="0" hangingPunct="0"/>
            <a:r>
              <a:rPr lang="es-VE">
                <a:latin typeface="Tahoma" pitchFamily="34" charset="0"/>
              </a:rPr>
              <a:t>Estas localidades se conocen como: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b="1">
                <a:solidFill>
                  <a:srgbClr val="CC0000"/>
                </a:solidFill>
                <a:latin typeface="Tahoma" pitchFamily="34" charset="0"/>
              </a:rPr>
              <a:t>Registros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265238" y="3201988"/>
            <a:ext cx="7878762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Indica la cantidad de datos con los que puede trabajar el ordenador en cualquier momento.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Procesadores de 32 bits o de 64 bits.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Mientras más grande es el registro, más rápido es el procesamiento.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92213" y="1447800"/>
            <a:ext cx="7951787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Reloj del sistema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Megahertz (MHz)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222375" y="2501900"/>
            <a:ext cx="79216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</a:t>
            </a:r>
            <a:r>
              <a:rPr lang="es-ES_tradnl">
                <a:latin typeface="Tahoma" pitchFamily="34" charset="0"/>
              </a:rPr>
              <a:t>El reloj del sistema </a:t>
            </a:r>
            <a:r>
              <a:rPr lang="es-ES_tradnl">
                <a:solidFill>
                  <a:srgbClr val="CC0000"/>
                </a:solidFill>
                <a:latin typeface="Tahoma" pitchFamily="34" charset="0"/>
              </a:rPr>
              <a:t>controla los impulsos eléctricos en un determinado período de tiempo</a:t>
            </a:r>
            <a:r>
              <a:rPr lang="es-ES_tradnl">
                <a:latin typeface="Tahoma" pitchFamily="34" charset="0"/>
              </a:rPr>
              <a:t>, permitiendo medir las operaciones de procesamiento</a:t>
            </a:r>
            <a:r>
              <a:rPr lang="es-VE">
                <a:latin typeface="Tahoma" pitchFamily="34" charset="0"/>
              </a:rPr>
              <a:t> del ordenador.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Un ciclo del reloj del sistema es el tiempo que le toma a un transistor apagarse y encenderse de nuevo.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Hertz = ciclos por segundo.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Megahertz (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MHz</a:t>
            </a:r>
            <a:r>
              <a:rPr lang="es-VE">
                <a:latin typeface="Tahoma" pitchFamily="34" charset="0"/>
              </a:rPr>
              <a:t>):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Millones de ciclos por segundo</a:t>
            </a:r>
            <a:r>
              <a:rPr lang="es-VE">
                <a:latin typeface="Tahoma" pitchFamily="34" charset="0"/>
              </a:rPr>
              <a:t>.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276350" y="2289175"/>
            <a:ext cx="77152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Rutas o caminos físicos (cables) entre los componentes de un ordenador. Los buses han evolucionado de acuerdo a los avances de los ordenadores, para ayudar a la velocidad de procesamiento.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Tipos de buses: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datos.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direcciones.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227638" y="3944938"/>
            <a:ext cx="3548062" cy="2684462"/>
            <a:chOff x="3456" y="2688"/>
            <a:chExt cx="1968" cy="1440"/>
          </a:xfrm>
        </p:grpSpPr>
        <p:sp>
          <p:nvSpPr>
            <p:cNvPr id="21510" name="Rectangle 9"/>
            <p:cNvSpPr>
              <a:spLocks noChangeArrowheads="1"/>
            </p:cNvSpPr>
            <p:nvPr/>
          </p:nvSpPr>
          <p:spPr bwMode="auto">
            <a:xfrm>
              <a:off x="3504" y="2736"/>
              <a:ext cx="1920" cy="13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1511" name="Picture 7" descr="pag5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6" y="2688"/>
              <a:ext cx="1920" cy="1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1192213" y="144780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Buses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06500" y="1738313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Datos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206500" y="2409825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Conjunto de pistas </a:t>
            </a:r>
            <a:r>
              <a:rPr lang="es-MX">
                <a:latin typeface="Tahoma" pitchFamily="34" charset="0"/>
              </a:rPr>
              <a:t>(cables) </a:t>
            </a:r>
            <a:r>
              <a:rPr lang="es-ES">
                <a:latin typeface="Tahoma" pitchFamily="34" charset="0"/>
              </a:rPr>
              <a:t>por las cuales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viajan datos</a:t>
            </a:r>
            <a:r>
              <a:rPr lang="es-ES">
                <a:latin typeface="Tahoma" pitchFamily="34" charset="0"/>
              </a:rPr>
              <a:t> o pulsos,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desde y hacia el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</a:t>
            </a:r>
            <a:r>
              <a:rPr lang="es-VE">
                <a:latin typeface="Tahoma" pitchFamily="34" charset="0"/>
              </a:rPr>
              <a:t>. </a:t>
            </a:r>
            <a:r>
              <a:rPr lang="es-ES_tradnl">
                <a:latin typeface="Tahoma" pitchFamily="34" charset="0"/>
              </a:rPr>
              <a:t>Estos cables conectan la CPU con la memoria y el resto de los dispositivos de hardware.		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206500" y="5005388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Pistas </a:t>
            </a:r>
            <a:r>
              <a:rPr lang="es-MX">
                <a:latin typeface="Tahoma" pitchFamily="34" charset="0"/>
              </a:rPr>
              <a:t>(cables) por donde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viajan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 las direcciones de memoria</a:t>
            </a:r>
            <a:r>
              <a:rPr lang="es-VE">
                <a:latin typeface="Tahoma" pitchFamily="34" charset="0"/>
              </a:rPr>
              <a:t>, </a:t>
            </a:r>
            <a:r>
              <a:rPr lang="es-ES_tradnl">
                <a:latin typeface="Tahoma" pitchFamily="34" charset="0"/>
              </a:rPr>
              <a:t>que permiten acceder a los datos y programas del ordenador. Estos cables </a:t>
            </a:r>
            <a:r>
              <a:rPr lang="es-VE">
                <a:latin typeface="Tahoma" pitchFamily="34" charset="0"/>
              </a:rPr>
              <a:t>conectan la CPU y la memoria RAM.</a:t>
            </a:r>
            <a:r>
              <a:rPr lang="es-ES_tradnl">
                <a:latin typeface="Tahoma" pitchFamily="34" charset="0"/>
              </a:rPr>
              <a:t>	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206500" y="4256088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Direcciones</a:t>
            </a:r>
          </a:p>
        </p:txBody>
      </p:sp>
      <p:sp>
        <p:nvSpPr>
          <p:cNvPr id="22534" name="Text Box 1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3" grpId="0" autoUpdateAnimBg="0"/>
      <p:bldP spid="37898" grpId="0" autoUpdateAnimBg="0"/>
      <p:bldP spid="378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¿Dónde se lleva a cabo el procesamiento de los datos en un ordenador?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179513" y="3538538"/>
            <a:ext cx="796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En la Unidad Central de Procesamiento  (CPU)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179513" y="4564063"/>
            <a:ext cx="796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¿Qué unidades conforman el procesador?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46188" y="5335588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Aritmética-Lógica (UAL)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de Control (UC)</a:t>
            </a:r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5" grpId="0" autoUpdateAnimBg="0"/>
      <p:bldP spid="16396" grpId="0" autoUpdateAnimBg="0"/>
      <p:bldP spid="1639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1219200" y="1849438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E</a:t>
            </a:r>
            <a:r>
              <a:rPr lang="es-ES">
                <a:latin typeface="Tahoma" pitchFamily="34" charset="0"/>
              </a:rPr>
              <a:t>s el elemento principal de todo </a:t>
            </a:r>
            <a:r>
              <a:rPr lang="es-MX">
                <a:latin typeface="Tahoma" pitchFamily="34" charset="0"/>
              </a:rPr>
              <a:t>ordenador.</a:t>
            </a:r>
          </a:p>
          <a:p>
            <a:pPr algn="ctr" eaLnBrk="0" hangingPunct="0"/>
            <a:r>
              <a:rPr lang="es-MX">
                <a:solidFill>
                  <a:srgbClr val="CC0000"/>
                </a:solidFill>
                <a:latin typeface="Tahoma" pitchFamily="34" charset="0"/>
              </a:rPr>
              <a:t>A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el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la se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conectan todos los demás dispositivos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2900" y="2828925"/>
            <a:ext cx="7162800" cy="4000500"/>
            <a:chOff x="528" y="1152"/>
            <a:chExt cx="4512" cy="2520"/>
          </a:xfrm>
        </p:grpSpPr>
        <p:pic>
          <p:nvPicPr>
            <p:cNvPr id="23572" name="Picture 4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3" name="Picture 5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1863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993900" y="31337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4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279900" y="32099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5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55721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6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64103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7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4505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8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5495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9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6562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0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89300" y="6638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1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0419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2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1300" y="397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3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946900" y="3057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4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655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5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608638" y="65659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6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19613" y="6556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70" name="Text Box 22"/>
          <p:cNvSpPr txBox="1">
            <a:spLocks noChangeArrowheads="1"/>
          </p:cNvSpPr>
          <p:nvPr/>
        </p:nvSpPr>
        <p:spPr bwMode="auto">
          <a:xfrm>
            <a:off x="1192213" y="126206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3571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  <p:bldP spid="121863" grpId="0" animBg="1" autoUpdateAnimBg="0"/>
      <p:bldP spid="121864" grpId="0" animBg="1" autoUpdateAnimBg="0"/>
      <p:bldP spid="121865" grpId="0" animBg="1" autoUpdateAnimBg="0"/>
      <p:bldP spid="121866" grpId="0" animBg="1" autoUpdateAnimBg="0"/>
      <p:bldP spid="121867" grpId="0" animBg="1"/>
      <p:bldP spid="121868" grpId="0" animBg="1"/>
      <p:bldP spid="121869" grpId="0" animBg="1"/>
      <p:bldP spid="121870" grpId="0" animBg="1"/>
      <p:bldP spid="121871" grpId="0" animBg="1"/>
      <p:bldP spid="121872" grpId="0" animBg="1"/>
      <p:bldP spid="121873" grpId="0" animBg="1"/>
      <p:bldP spid="121874" grpId="0" animBg="1"/>
      <p:bldP spid="121875" grpId="0" animBg="1"/>
      <p:bldP spid="12187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219200" y="250507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 eléctrico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1193800" y="3317875"/>
            <a:ext cx="79502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Es donde se conectan los cables para que la </a:t>
            </a:r>
            <a:r>
              <a:rPr lang="es-MX">
                <a:latin typeface="Tahoma" pitchFamily="34" charset="0"/>
              </a:rPr>
              <a:t>tarjeta madre</a:t>
            </a:r>
            <a:r>
              <a:rPr lang="es-ES">
                <a:latin typeface="Tahoma" pitchFamily="34" charset="0"/>
              </a:rPr>
              <a:t> reciba la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alimentación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eléctrica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proporcionada por la fuente</a:t>
            </a:r>
            <a:r>
              <a:rPr lang="es-MX">
                <a:latin typeface="Tahoma" pitchFamily="34" charset="0"/>
              </a:rPr>
              <a:t> de poder</a:t>
            </a:r>
            <a:r>
              <a:rPr lang="es-ES">
                <a:latin typeface="Tahoma" pitchFamily="34" charset="0"/>
              </a:rPr>
              <a:t>.</a:t>
            </a:r>
            <a:endParaRPr lang="es-ES">
              <a:latin typeface="Times New Roman" pitchFamily="18" charset="0"/>
            </a:endParaRPr>
          </a:p>
        </p:txBody>
      </p:sp>
      <p:pic>
        <p:nvPicPr>
          <p:cNvPr id="122900" name="Picture 20" descr="conector-elec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0225" y="4827588"/>
            <a:ext cx="457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21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4582" name="Text Box 2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273175" y="3060700"/>
            <a:ext cx="7870825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La pila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o </a:t>
            </a:r>
            <a:r>
              <a:rPr lang="es-ES" i="1">
                <a:latin typeface="Tahoma" pitchFamily="34" charset="0"/>
              </a:rPr>
              <a:t>acumulador</a:t>
            </a:r>
            <a:r>
              <a:rPr lang="es-ES">
                <a:latin typeface="Tahoma" pitchFamily="34" charset="0"/>
              </a:rPr>
              <a:t> se encarga de conservar los parámetros de la BIOS cuando el ordenador está apagado. Sin ella, </a:t>
            </a:r>
            <a:r>
              <a:rPr lang="es-MX">
                <a:latin typeface="Tahoma" pitchFamily="34" charset="0"/>
              </a:rPr>
              <a:t>al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encender el ordenador </a:t>
            </a:r>
            <a:r>
              <a:rPr lang="es-ES">
                <a:latin typeface="Tahoma" pitchFamily="34" charset="0"/>
              </a:rPr>
              <a:t>tendríamos que introducir las características del disco duro, del chipset, la fecha y la hora</a:t>
            </a:r>
            <a:r>
              <a:rPr lang="es-MX">
                <a:latin typeface="Tahoma" pitchFamily="34" charset="0"/>
              </a:rPr>
              <a:t>, etc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pic>
        <p:nvPicPr>
          <p:cNvPr id="123910" name="Picture 6" descr="pi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475" y="5137150"/>
            <a:ext cx="22860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Pila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377950" y="3295650"/>
            <a:ext cx="4200525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Bajo esta denominación englobamos </a:t>
            </a:r>
            <a:r>
              <a:rPr lang="es-MX">
                <a:latin typeface="Tahoma" pitchFamily="34" charset="0"/>
              </a:rPr>
              <a:t>todos los</a:t>
            </a:r>
            <a:r>
              <a:rPr lang="es-ES">
                <a:latin typeface="Tahoma" pitchFamily="34" charset="0"/>
              </a:rPr>
              <a:t>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dispositivos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integrados (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internos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)</a:t>
            </a:r>
            <a:r>
              <a:rPr lang="es-ES">
                <a:latin typeface="Tahoma" pitchFamily="34" charset="0"/>
              </a:rPr>
              <a:t>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</a:t>
            </a:r>
            <a:r>
              <a:rPr lang="es-VE">
                <a:latin typeface="Tahoma" pitchFamily="34" charset="0"/>
              </a:rPr>
              <a:t>unidad de disquete</a:t>
            </a:r>
            <a:r>
              <a:rPr lang="es-ES">
                <a:latin typeface="Tahoma" pitchFamily="34" charset="0"/>
              </a:rPr>
              <a:t>, el disco duro, el CD-ROM o el altavoz interno.</a:t>
            </a:r>
          </a:p>
        </p:txBody>
      </p:sp>
      <p:pic>
        <p:nvPicPr>
          <p:cNvPr id="124934" name="Picture 6" descr="conec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5013" y="3821113"/>
            <a:ext cx="28956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internos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1233488" y="3030538"/>
            <a:ext cx="7910512" cy="3670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Se trata de los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dispositivos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periféricos</a:t>
            </a:r>
            <a:r>
              <a:rPr lang="es-MX">
                <a:latin typeface="Tahoma" pitchFamily="34" charset="0"/>
              </a:rPr>
              <a:t>, es decir, dispositivos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que se encuentran fuera de nuestra computadora y que deben conectarse a ella para ejecutar sus funciones.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Estos conectores también reciben el nombre de “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puertos</a:t>
            </a:r>
            <a:r>
              <a:rPr lang="es-MX">
                <a:latin typeface="Tahoma" pitchFamily="34" charset="0"/>
              </a:rPr>
              <a:t>” y algunos ejemplos son</a:t>
            </a:r>
            <a:r>
              <a:rPr lang="es-ES">
                <a:latin typeface="Tahoma" pitchFamily="34" charset="0"/>
              </a:rPr>
              <a:t>: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teclado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ratón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</a:t>
            </a:r>
            <a:r>
              <a:rPr lang="es-ES">
                <a:latin typeface="Tahoma" pitchFamily="34" charset="0"/>
              </a:rPr>
              <a:t> impresora.</a:t>
            </a:r>
            <a:endParaRPr lang="es-MX">
              <a:latin typeface="Tahoma" pitchFamily="34" charset="0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1233488" y="3201988"/>
            <a:ext cx="7910512" cy="1766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solidFill>
                  <a:srgbClr val="CC0000"/>
                </a:solidFill>
                <a:latin typeface="Tahoma" pitchFamily="34" charset="0"/>
              </a:rPr>
              <a:t>Cada dispositivo periférico debe conectarse a uno de los “puertos”</a:t>
            </a:r>
            <a:r>
              <a:rPr kumimoji="1" lang="es-MX" sz="2200">
                <a:latin typeface="Tahoma" pitchFamily="34" charset="0"/>
              </a:rPr>
              <a:t> (conector externo) que están en la parte posterior del ordenador. </a:t>
            </a:r>
          </a:p>
          <a:p>
            <a:pPr algn="ctr" eaLnBrk="0" hangingPunct="0"/>
            <a:endParaRPr kumimoji="1" lang="es-MX" sz="2200">
              <a:latin typeface="Tahoma" pitchFamily="34" charset="0"/>
            </a:endParaRPr>
          </a:p>
          <a:p>
            <a:pPr algn="ctr" eaLnBrk="0" hangingPunct="0"/>
            <a:r>
              <a:rPr kumimoji="1" lang="es-MX" sz="2200">
                <a:latin typeface="Tahoma" pitchFamily="34" charset="0"/>
              </a:rPr>
              <a:t>Existen diferentes puertos, con distintas capacidades y usos.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64150" y="5095875"/>
            <a:ext cx="3209925" cy="1590675"/>
            <a:chOff x="1194" y="1254"/>
            <a:chExt cx="3606" cy="2298"/>
          </a:xfrm>
        </p:grpSpPr>
        <p:grpSp>
          <p:nvGrpSpPr>
            <p:cNvPr id="28680" name="Group 7"/>
            <p:cNvGrpSpPr>
              <a:grpSpLocks/>
            </p:cNvGrpSpPr>
            <p:nvPr/>
          </p:nvGrpSpPr>
          <p:grpSpPr bwMode="auto">
            <a:xfrm>
              <a:off x="1194" y="1284"/>
              <a:ext cx="3606" cy="2268"/>
              <a:chOff x="1194" y="1284"/>
              <a:chExt cx="3606" cy="2268"/>
            </a:xfrm>
          </p:grpSpPr>
          <p:sp>
            <p:nvSpPr>
              <p:cNvPr id="28791" name="Freeform 8"/>
              <p:cNvSpPr>
                <a:spLocks/>
              </p:cNvSpPr>
              <p:nvPr/>
            </p:nvSpPr>
            <p:spPr bwMode="auto">
              <a:xfrm>
                <a:off x="2064" y="2472"/>
                <a:ext cx="768" cy="426"/>
              </a:xfrm>
              <a:custGeom>
                <a:avLst/>
                <a:gdLst>
                  <a:gd name="T0" fmla="*/ 762 w 768"/>
                  <a:gd name="T1" fmla="*/ 36 h 426"/>
                  <a:gd name="T2" fmla="*/ 768 w 768"/>
                  <a:gd name="T3" fmla="*/ 42 h 426"/>
                  <a:gd name="T4" fmla="*/ 402 w 768"/>
                  <a:gd name="T5" fmla="*/ 228 h 426"/>
                  <a:gd name="T6" fmla="*/ 48 w 768"/>
                  <a:gd name="T7" fmla="*/ 426 h 426"/>
                  <a:gd name="T8" fmla="*/ 36 w 768"/>
                  <a:gd name="T9" fmla="*/ 414 h 426"/>
                  <a:gd name="T10" fmla="*/ 36 w 768"/>
                  <a:gd name="T11" fmla="*/ 330 h 426"/>
                  <a:gd name="T12" fmla="*/ 6 w 768"/>
                  <a:gd name="T13" fmla="*/ 288 h 426"/>
                  <a:gd name="T14" fmla="*/ 0 w 768"/>
                  <a:gd name="T15" fmla="*/ 258 h 426"/>
                  <a:gd name="T16" fmla="*/ 12 w 768"/>
                  <a:gd name="T17" fmla="*/ 234 h 426"/>
                  <a:gd name="T18" fmla="*/ 42 w 768"/>
                  <a:gd name="T19" fmla="*/ 228 h 426"/>
                  <a:gd name="T20" fmla="*/ 54 w 768"/>
                  <a:gd name="T21" fmla="*/ 240 h 426"/>
                  <a:gd name="T22" fmla="*/ 78 w 768"/>
                  <a:gd name="T23" fmla="*/ 264 h 426"/>
                  <a:gd name="T24" fmla="*/ 150 w 768"/>
                  <a:gd name="T25" fmla="*/ 234 h 426"/>
                  <a:gd name="T26" fmla="*/ 132 w 768"/>
                  <a:gd name="T27" fmla="*/ 198 h 426"/>
                  <a:gd name="T28" fmla="*/ 132 w 768"/>
                  <a:gd name="T29" fmla="*/ 192 h 426"/>
                  <a:gd name="T30" fmla="*/ 132 w 768"/>
                  <a:gd name="T31" fmla="*/ 186 h 426"/>
                  <a:gd name="T32" fmla="*/ 138 w 768"/>
                  <a:gd name="T33" fmla="*/ 180 h 426"/>
                  <a:gd name="T34" fmla="*/ 144 w 768"/>
                  <a:gd name="T35" fmla="*/ 180 h 426"/>
                  <a:gd name="T36" fmla="*/ 582 w 768"/>
                  <a:gd name="T37" fmla="*/ 36 h 426"/>
                  <a:gd name="T38" fmla="*/ 618 w 768"/>
                  <a:gd name="T39" fmla="*/ 72 h 426"/>
                  <a:gd name="T40" fmla="*/ 654 w 768"/>
                  <a:gd name="T41" fmla="*/ 60 h 426"/>
                  <a:gd name="T42" fmla="*/ 648 w 768"/>
                  <a:gd name="T43" fmla="*/ 36 h 426"/>
                  <a:gd name="T44" fmla="*/ 660 w 768"/>
                  <a:gd name="T45" fmla="*/ 6 h 426"/>
                  <a:gd name="T46" fmla="*/ 684 w 768"/>
                  <a:gd name="T47" fmla="*/ 0 h 426"/>
                  <a:gd name="T48" fmla="*/ 702 w 768"/>
                  <a:gd name="T49" fmla="*/ 6 h 426"/>
                  <a:gd name="T50" fmla="*/ 738 w 768"/>
                  <a:gd name="T51" fmla="*/ 42 h 426"/>
                  <a:gd name="T52" fmla="*/ 762 w 768"/>
                  <a:gd name="T53" fmla="*/ 36 h 42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768"/>
                  <a:gd name="T82" fmla="*/ 0 h 426"/>
                  <a:gd name="T83" fmla="*/ 768 w 768"/>
                  <a:gd name="T84" fmla="*/ 426 h 42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768" h="426">
                    <a:moveTo>
                      <a:pt x="762" y="36"/>
                    </a:moveTo>
                    <a:lnTo>
                      <a:pt x="768" y="42"/>
                    </a:lnTo>
                    <a:lnTo>
                      <a:pt x="402" y="228"/>
                    </a:lnTo>
                    <a:lnTo>
                      <a:pt x="48" y="426"/>
                    </a:lnTo>
                    <a:lnTo>
                      <a:pt x="36" y="414"/>
                    </a:lnTo>
                    <a:lnTo>
                      <a:pt x="36" y="330"/>
                    </a:lnTo>
                    <a:lnTo>
                      <a:pt x="6" y="288"/>
                    </a:lnTo>
                    <a:lnTo>
                      <a:pt x="0" y="258"/>
                    </a:lnTo>
                    <a:lnTo>
                      <a:pt x="12" y="234"/>
                    </a:lnTo>
                    <a:lnTo>
                      <a:pt x="42" y="228"/>
                    </a:lnTo>
                    <a:lnTo>
                      <a:pt x="54" y="240"/>
                    </a:lnTo>
                    <a:lnTo>
                      <a:pt x="78" y="264"/>
                    </a:lnTo>
                    <a:lnTo>
                      <a:pt x="150" y="234"/>
                    </a:lnTo>
                    <a:lnTo>
                      <a:pt x="132" y="198"/>
                    </a:lnTo>
                    <a:lnTo>
                      <a:pt x="132" y="192"/>
                    </a:lnTo>
                    <a:lnTo>
                      <a:pt x="132" y="186"/>
                    </a:lnTo>
                    <a:lnTo>
                      <a:pt x="138" y="180"/>
                    </a:lnTo>
                    <a:lnTo>
                      <a:pt x="144" y="180"/>
                    </a:lnTo>
                    <a:lnTo>
                      <a:pt x="582" y="36"/>
                    </a:lnTo>
                    <a:lnTo>
                      <a:pt x="618" y="72"/>
                    </a:lnTo>
                    <a:lnTo>
                      <a:pt x="654" y="60"/>
                    </a:lnTo>
                    <a:lnTo>
                      <a:pt x="648" y="36"/>
                    </a:lnTo>
                    <a:lnTo>
                      <a:pt x="660" y="6"/>
                    </a:lnTo>
                    <a:lnTo>
                      <a:pt x="684" y="0"/>
                    </a:lnTo>
                    <a:lnTo>
                      <a:pt x="702" y="6"/>
                    </a:lnTo>
                    <a:lnTo>
                      <a:pt x="738" y="42"/>
                    </a:lnTo>
                    <a:lnTo>
                      <a:pt x="762" y="3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2" name="Freeform 9"/>
              <p:cNvSpPr>
                <a:spLocks/>
              </p:cNvSpPr>
              <p:nvPr/>
            </p:nvSpPr>
            <p:spPr bwMode="auto">
              <a:xfrm>
                <a:off x="2112" y="2514"/>
                <a:ext cx="1182" cy="930"/>
              </a:xfrm>
              <a:custGeom>
                <a:avLst/>
                <a:gdLst>
                  <a:gd name="T0" fmla="*/ 156 w 1182"/>
                  <a:gd name="T1" fmla="*/ 186 h 930"/>
                  <a:gd name="T2" fmla="*/ 0 w 1182"/>
                  <a:gd name="T3" fmla="*/ 252 h 930"/>
                  <a:gd name="T4" fmla="*/ 0 w 1182"/>
                  <a:gd name="T5" fmla="*/ 384 h 930"/>
                  <a:gd name="T6" fmla="*/ 24 w 1182"/>
                  <a:gd name="T7" fmla="*/ 420 h 930"/>
                  <a:gd name="T8" fmla="*/ 96 w 1182"/>
                  <a:gd name="T9" fmla="*/ 396 h 930"/>
                  <a:gd name="T10" fmla="*/ 390 w 1182"/>
                  <a:gd name="T11" fmla="*/ 780 h 930"/>
                  <a:gd name="T12" fmla="*/ 390 w 1182"/>
                  <a:gd name="T13" fmla="*/ 894 h 930"/>
                  <a:gd name="T14" fmla="*/ 414 w 1182"/>
                  <a:gd name="T15" fmla="*/ 930 h 930"/>
                  <a:gd name="T16" fmla="*/ 1104 w 1182"/>
                  <a:gd name="T17" fmla="*/ 570 h 930"/>
                  <a:gd name="T18" fmla="*/ 1182 w 1182"/>
                  <a:gd name="T19" fmla="*/ 468 h 930"/>
                  <a:gd name="T20" fmla="*/ 1146 w 1182"/>
                  <a:gd name="T21" fmla="*/ 444 h 930"/>
                  <a:gd name="T22" fmla="*/ 1086 w 1182"/>
                  <a:gd name="T23" fmla="*/ 462 h 930"/>
                  <a:gd name="T24" fmla="*/ 756 w 1182"/>
                  <a:gd name="T25" fmla="*/ 114 h 930"/>
                  <a:gd name="T26" fmla="*/ 756 w 1182"/>
                  <a:gd name="T27" fmla="*/ 24 h 930"/>
                  <a:gd name="T28" fmla="*/ 720 w 1182"/>
                  <a:gd name="T29" fmla="*/ 0 h 930"/>
                  <a:gd name="T30" fmla="*/ 588 w 1182"/>
                  <a:gd name="T31" fmla="*/ 36 h 930"/>
                  <a:gd name="T32" fmla="*/ 558 w 1182"/>
                  <a:gd name="T33" fmla="*/ 24 h 930"/>
                  <a:gd name="T34" fmla="*/ 174 w 1182"/>
                  <a:gd name="T35" fmla="*/ 162 h 930"/>
                  <a:gd name="T36" fmla="*/ 156 w 1182"/>
                  <a:gd name="T37" fmla="*/ 186 h 9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182"/>
                  <a:gd name="T58" fmla="*/ 0 h 930"/>
                  <a:gd name="T59" fmla="*/ 1182 w 1182"/>
                  <a:gd name="T60" fmla="*/ 930 h 9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182" h="930">
                    <a:moveTo>
                      <a:pt x="156" y="186"/>
                    </a:moveTo>
                    <a:lnTo>
                      <a:pt x="0" y="252"/>
                    </a:lnTo>
                    <a:lnTo>
                      <a:pt x="0" y="384"/>
                    </a:lnTo>
                    <a:lnTo>
                      <a:pt x="24" y="420"/>
                    </a:lnTo>
                    <a:lnTo>
                      <a:pt x="96" y="396"/>
                    </a:lnTo>
                    <a:lnTo>
                      <a:pt x="390" y="780"/>
                    </a:lnTo>
                    <a:lnTo>
                      <a:pt x="390" y="894"/>
                    </a:lnTo>
                    <a:lnTo>
                      <a:pt x="414" y="930"/>
                    </a:lnTo>
                    <a:lnTo>
                      <a:pt x="1104" y="570"/>
                    </a:lnTo>
                    <a:lnTo>
                      <a:pt x="1182" y="468"/>
                    </a:lnTo>
                    <a:lnTo>
                      <a:pt x="1146" y="444"/>
                    </a:lnTo>
                    <a:lnTo>
                      <a:pt x="1086" y="462"/>
                    </a:lnTo>
                    <a:lnTo>
                      <a:pt x="756" y="114"/>
                    </a:lnTo>
                    <a:lnTo>
                      <a:pt x="756" y="24"/>
                    </a:lnTo>
                    <a:lnTo>
                      <a:pt x="720" y="0"/>
                    </a:lnTo>
                    <a:lnTo>
                      <a:pt x="588" y="36"/>
                    </a:lnTo>
                    <a:lnTo>
                      <a:pt x="558" y="24"/>
                    </a:lnTo>
                    <a:lnTo>
                      <a:pt x="174" y="162"/>
                    </a:lnTo>
                    <a:lnTo>
                      <a:pt x="156" y="18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3" name="Freeform 10"/>
              <p:cNvSpPr>
                <a:spLocks/>
              </p:cNvSpPr>
              <p:nvPr/>
            </p:nvSpPr>
            <p:spPr bwMode="auto">
              <a:xfrm>
                <a:off x="2526" y="2982"/>
                <a:ext cx="774" cy="474"/>
              </a:xfrm>
              <a:custGeom>
                <a:avLst/>
                <a:gdLst>
                  <a:gd name="T0" fmla="*/ 0 w 774"/>
                  <a:gd name="T1" fmla="*/ 348 h 474"/>
                  <a:gd name="T2" fmla="*/ 0 w 774"/>
                  <a:gd name="T3" fmla="*/ 462 h 474"/>
                  <a:gd name="T4" fmla="*/ 12 w 774"/>
                  <a:gd name="T5" fmla="*/ 474 h 474"/>
                  <a:gd name="T6" fmla="*/ 174 w 774"/>
                  <a:gd name="T7" fmla="*/ 402 h 474"/>
                  <a:gd name="T8" fmla="*/ 216 w 774"/>
                  <a:gd name="T9" fmla="*/ 438 h 474"/>
                  <a:gd name="T10" fmla="*/ 228 w 774"/>
                  <a:gd name="T11" fmla="*/ 438 h 474"/>
                  <a:gd name="T12" fmla="*/ 690 w 774"/>
                  <a:gd name="T13" fmla="*/ 168 h 474"/>
                  <a:gd name="T14" fmla="*/ 774 w 774"/>
                  <a:gd name="T15" fmla="*/ 120 h 474"/>
                  <a:gd name="T16" fmla="*/ 774 w 774"/>
                  <a:gd name="T17" fmla="*/ 6 h 474"/>
                  <a:gd name="T18" fmla="*/ 768 w 774"/>
                  <a:gd name="T19" fmla="*/ 0 h 474"/>
                  <a:gd name="T20" fmla="*/ 624 w 774"/>
                  <a:gd name="T21" fmla="*/ 66 h 474"/>
                  <a:gd name="T22" fmla="*/ 624 w 774"/>
                  <a:gd name="T23" fmla="*/ 84 h 474"/>
                  <a:gd name="T24" fmla="*/ 174 w 774"/>
                  <a:gd name="T25" fmla="*/ 294 h 474"/>
                  <a:gd name="T26" fmla="*/ 156 w 774"/>
                  <a:gd name="T27" fmla="*/ 282 h 474"/>
                  <a:gd name="T28" fmla="*/ 0 w 774"/>
                  <a:gd name="T29" fmla="*/ 348 h 47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74"/>
                  <a:gd name="T46" fmla="*/ 0 h 474"/>
                  <a:gd name="T47" fmla="*/ 774 w 774"/>
                  <a:gd name="T48" fmla="*/ 474 h 47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74" h="474">
                    <a:moveTo>
                      <a:pt x="0" y="348"/>
                    </a:moveTo>
                    <a:lnTo>
                      <a:pt x="0" y="462"/>
                    </a:lnTo>
                    <a:lnTo>
                      <a:pt x="12" y="474"/>
                    </a:lnTo>
                    <a:lnTo>
                      <a:pt x="174" y="402"/>
                    </a:lnTo>
                    <a:lnTo>
                      <a:pt x="216" y="438"/>
                    </a:lnTo>
                    <a:lnTo>
                      <a:pt x="228" y="438"/>
                    </a:lnTo>
                    <a:lnTo>
                      <a:pt x="690" y="168"/>
                    </a:lnTo>
                    <a:lnTo>
                      <a:pt x="774" y="120"/>
                    </a:lnTo>
                    <a:lnTo>
                      <a:pt x="774" y="6"/>
                    </a:lnTo>
                    <a:lnTo>
                      <a:pt x="768" y="0"/>
                    </a:lnTo>
                    <a:lnTo>
                      <a:pt x="624" y="66"/>
                    </a:lnTo>
                    <a:lnTo>
                      <a:pt x="624" y="84"/>
                    </a:lnTo>
                    <a:lnTo>
                      <a:pt x="174" y="294"/>
                    </a:lnTo>
                    <a:lnTo>
                      <a:pt x="156" y="282"/>
                    </a:lnTo>
                    <a:lnTo>
                      <a:pt x="0" y="34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4" name="Freeform 11"/>
              <p:cNvSpPr>
                <a:spLocks/>
              </p:cNvSpPr>
              <p:nvPr/>
            </p:nvSpPr>
            <p:spPr bwMode="auto">
              <a:xfrm>
                <a:off x="2706" y="3108"/>
                <a:ext cx="522" cy="312"/>
              </a:xfrm>
              <a:custGeom>
                <a:avLst/>
                <a:gdLst>
                  <a:gd name="T0" fmla="*/ 48 w 522"/>
                  <a:gd name="T1" fmla="*/ 312 h 312"/>
                  <a:gd name="T2" fmla="*/ 42 w 522"/>
                  <a:gd name="T3" fmla="*/ 306 h 312"/>
                  <a:gd name="T4" fmla="*/ 0 w 522"/>
                  <a:gd name="T5" fmla="*/ 246 h 312"/>
                  <a:gd name="T6" fmla="*/ 0 w 522"/>
                  <a:gd name="T7" fmla="*/ 240 h 312"/>
                  <a:gd name="T8" fmla="*/ 6 w 522"/>
                  <a:gd name="T9" fmla="*/ 234 h 312"/>
                  <a:gd name="T10" fmla="*/ 6 w 522"/>
                  <a:gd name="T11" fmla="*/ 234 h 312"/>
                  <a:gd name="T12" fmla="*/ 12 w 522"/>
                  <a:gd name="T13" fmla="*/ 228 h 312"/>
                  <a:gd name="T14" fmla="*/ 510 w 522"/>
                  <a:gd name="T15" fmla="*/ 0 h 312"/>
                  <a:gd name="T16" fmla="*/ 516 w 522"/>
                  <a:gd name="T17" fmla="*/ 0 h 312"/>
                  <a:gd name="T18" fmla="*/ 522 w 522"/>
                  <a:gd name="T19" fmla="*/ 0 h 312"/>
                  <a:gd name="T20" fmla="*/ 522 w 522"/>
                  <a:gd name="T21" fmla="*/ 6 h 312"/>
                  <a:gd name="T22" fmla="*/ 522 w 522"/>
                  <a:gd name="T23" fmla="*/ 6 h 312"/>
                  <a:gd name="T24" fmla="*/ 504 w 522"/>
                  <a:gd name="T25" fmla="*/ 90 h 312"/>
                  <a:gd name="T26" fmla="*/ 504 w 522"/>
                  <a:gd name="T27" fmla="*/ 90 h 312"/>
                  <a:gd name="T28" fmla="*/ 498 w 522"/>
                  <a:gd name="T29" fmla="*/ 96 h 312"/>
                  <a:gd name="T30" fmla="*/ 48 w 522"/>
                  <a:gd name="T31" fmla="*/ 312 h 31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22"/>
                  <a:gd name="T49" fmla="*/ 0 h 312"/>
                  <a:gd name="T50" fmla="*/ 522 w 522"/>
                  <a:gd name="T51" fmla="*/ 312 h 31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22" h="312">
                    <a:moveTo>
                      <a:pt x="48" y="312"/>
                    </a:moveTo>
                    <a:lnTo>
                      <a:pt x="42" y="30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6" y="234"/>
                    </a:lnTo>
                    <a:lnTo>
                      <a:pt x="12" y="228"/>
                    </a:lnTo>
                    <a:lnTo>
                      <a:pt x="510" y="0"/>
                    </a:lnTo>
                    <a:lnTo>
                      <a:pt x="516" y="0"/>
                    </a:lnTo>
                    <a:lnTo>
                      <a:pt x="522" y="0"/>
                    </a:lnTo>
                    <a:lnTo>
                      <a:pt x="522" y="6"/>
                    </a:lnTo>
                    <a:lnTo>
                      <a:pt x="504" y="90"/>
                    </a:lnTo>
                    <a:lnTo>
                      <a:pt x="498" y="96"/>
                    </a:lnTo>
                    <a:lnTo>
                      <a:pt x="48" y="312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5" name="Freeform 12"/>
              <p:cNvSpPr>
                <a:spLocks/>
              </p:cNvSpPr>
              <p:nvPr/>
            </p:nvSpPr>
            <p:spPr bwMode="auto">
              <a:xfrm>
                <a:off x="2136" y="2772"/>
                <a:ext cx="72" cy="162"/>
              </a:xfrm>
              <a:custGeom>
                <a:avLst/>
                <a:gdLst>
                  <a:gd name="T0" fmla="*/ 0 w 72"/>
                  <a:gd name="T1" fmla="*/ 30 h 162"/>
                  <a:gd name="T2" fmla="*/ 0 w 72"/>
                  <a:gd name="T3" fmla="*/ 162 h 162"/>
                  <a:gd name="T4" fmla="*/ 72 w 72"/>
                  <a:gd name="T5" fmla="*/ 138 h 162"/>
                  <a:gd name="T6" fmla="*/ 72 w 72"/>
                  <a:gd name="T7" fmla="*/ 0 h 162"/>
                  <a:gd name="T8" fmla="*/ 0 w 72"/>
                  <a:gd name="T9" fmla="*/ 3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162"/>
                  <a:gd name="T17" fmla="*/ 72 w 72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162">
                    <a:moveTo>
                      <a:pt x="0" y="30"/>
                    </a:moveTo>
                    <a:lnTo>
                      <a:pt x="0" y="162"/>
                    </a:lnTo>
                    <a:lnTo>
                      <a:pt x="72" y="138"/>
                    </a:lnTo>
                    <a:lnTo>
                      <a:pt x="72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6" name="Freeform 13"/>
              <p:cNvSpPr>
                <a:spLocks/>
              </p:cNvSpPr>
              <p:nvPr/>
            </p:nvSpPr>
            <p:spPr bwMode="auto">
              <a:xfrm>
                <a:off x="2808" y="2538"/>
                <a:ext cx="60" cy="90"/>
              </a:xfrm>
              <a:custGeom>
                <a:avLst/>
                <a:gdLst>
                  <a:gd name="T0" fmla="*/ 60 w 60"/>
                  <a:gd name="T1" fmla="*/ 90 h 90"/>
                  <a:gd name="T2" fmla="*/ 0 w 60"/>
                  <a:gd name="T3" fmla="*/ 18 h 90"/>
                  <a:gd name="T4" fmla="*/ 60 w 60"/>
                  <a:gd name="T5" fmla="*/ 0 h 90"/>
                  <a:gd name="T6" fmla="*/ 60 w 60"/>
                  <a:gd name="T7" fmla="*/ 90 h 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90"/>
                  <a:gd name="T14" fmla="*/ 60 w 60"/>
                  <a:gd name="T15" fmla="*/ 90 h 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90">
                    <a:moveTo>
                      <a:pt x="60" y="90"/>
                    </a:moveTo>
                    <a:lnTo>
                      <a:pt x="0" y="18"/>
                    </a:lnTo>
                    <a:lnTo>
                      <a:pt x="60" y="0"/>
                    </a:lnTo>
                    <a:lnTo>
                      <a:pt x="60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7" name="Freeform 14"/>
              <p:cNvSpPr>
                <a:spLocks/>
              </p:cNvSpPr>
              <p:nvPr/>
            </p:nvSpPr>
            <p:spPr bwMode="auto">
              <a:xfrm>
                <a:off x="2820" y="2574"/>
                <a:ext cx="30" cy="30"/>
              </a:xfrm>
              <a:custGeom>
                <a:avLst/>
                <a:gdLst>
                  <a:gd name="T0" fmla="*/ 0 w 30"/>
                  <a:gd name="T1" fmla="*/ 6 h 30"/>
                  <a:gd name="T2" fmla="*/ 12 w 30"/>
                  <a:gd name="T3" fmla="*/ 0 h 30"/>
                  <a:gd name="T4" fmla="*/ 24 w 30"/>
                  <a:gd name="T5" fmla="*/ 6 h 30"/>
                  <a:gd name="T6" fmla="*/ 30 w 30"/>
                  <a:gd name="T7" fmla="*/ 12 h 30"/>
                  <a:gd name="T8" fmla="*/ 30 w 30"/>
                  <a:gd name="T9" fmla="*/ 30 h 30"/>
                  <a:gd name="T10" fmla="*/ 30 w 30"/>
                  <a:gd name="T11" fmla="*/ 30 h 30"/>
                  <a:gd name="T12" fmla="*/ 0 w 30"/>
                  <a:gd name="T13" fmla="*/ 6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"/>
                  <a:gd name="T22" fmla="*/ 0 h 30"/>
                  <a:gd name="T23" fmla="*/ 30 w 3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" h="30">
                    <a:moveTo>
                      <a:pt x="0" y="6"/>
                    </a:moveTo>
                    <a:lnTo>
                      <a:pt x="12" y="0"/>
                    </a:lnTo>
                    <a:lnTo>
                      <a:pt x="24" y="6"/>
                    </a:lnTo>
                    <a:lnTo>
                      <a:pt x="30" y="12"/>
                    </a:lnTo>
                    <a:lnTo>
                      <a:pt x="3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8" name="Freeform 15"/>
              <p:cNvSpPr>
                <a:spLocks/>
              </p:cNvSpPr>
              <p:nvPr/>
            </p:nvSpPr>
            <p:spPr bwMode="auto">
              <a:xfrm>
                <a:off x="2832" y="2580"/>
                <a:ext cx="18" cy="6"/>
              </a:xfrm>
              <a:custGeom>
                <a:avLst/>
                <a:gdLst>
                  <a:gd name="T0" fmla="*/ 18 w 18"/>
                  <a:gd name="T1" fmla="*/ 6 h 6"/>
                  <a:gd name="T2" fmla="*/ 12 w 18"/>
                  <a:gd name="T3" fmla="*/ 0 h 6"/>
                  <a:gd name="T4" fmla="*/ 0 w 18"/>
                  <a:gd name="T5" fmla="*/ 6 h 6"/>
                  <a:gd name="T6" fmla="*/ 0 60000 65536"/>
                  <a:gd name="T7" fmla="*/ 0 60000 65536"/>
                  <a:gd name="T8" fmla="*/ 0 60000 65536"/>
                  <a:gd name="T9" fmla="*/ 0 w 18"/>
                  <a:gd name="T10" fmla="*/ 0 h 6"/>
                  <a:gd name="T11" fmla="*/ 18 w 18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" h="6">
                    <a:moveTo>
                      <a:pt x="18" y="6"/>
                    </a:moveTo>
                    <a:lnTo>
                      <a:pt x="12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9" name="Line 16"/>
              <p:cNvSpPr>
                <a:spLocks noChangeShapeType="1"/>
              </p:cNvSpPr>
              <p:nvPr/>
            </p:nvSpPr>
            <p:spPr bwMode="auto">
              <a:xfrm>
                <a:off x="2832" y="2574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0" name="Line 17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1" name="Line 18"/>
              <p:cNvSpPr>
                <a:spLocks noChangeShapeType="1"/>
              </p:cNvSpPr>
              <p:nvPr/>
            </p:nvSpPr>
            <p:spPr bwMode="auto">
              <a:xfrm flipH="1">
                <a:off x="2844" y="259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2" name="Line 19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3" name="Freeform 20"/>
              <p:cNvSpPr>
                <a:spLocks/>
              </p:cNvSpPr>
              <p:nvPr/>
            </p:nvSpPr>
            <p:spPr bwMode="auto">
              <a:xfrm>
                <a:off x="2154" y="2826"/>
                <a:ext cx="42" cy="54"/>
              </a:xfrm>
              <a:custGeom>
                <a:avLst/>
                <a:gdLst>
                  <a:gd name="T0" fmla="*/ 36 w 42"/>
                  <a:gd name="T1" fmla="*/ 18 h 54"/>
                  <a:gd name="T2" fmla="*/ 30 w 42"/>
                  <a:gd name="T3" fmla="*/ 6 h 54"/>
                  <a:gd name="T4" fmla="*/ 18 w 42"/>
                  <a:gd name="T5" fmla="*/ 0 h 54"/>
                  <a:gd name="T6" fmla="*/ 6 w 42"/>
                  <a:gd name="T7" fmla="*/ 6 h 54"/>
                  <a:gd name="T8" fmla="*/ 0 w 42"/>
                  <a:gd name="T9" fmla="*/ 24 h 54"/>
                  <a:gd name="T10" fmla="*/ 6 w 42"/>
                  <a:gd name="T11" fmla="*/ 36 h 54"/>
                  <a:gd name="T12" fmla="*/ 18 w 42"/>
                  <a:gd name="T13" fmla="*/ 48 h 54"/>
                  <a:gd name="T14" fmla="*/ 30 w 42"/>
                  <a:gd name="T15" fmla="*/ 54 h 54"/>
                  <a:gd name="T16" fmla="*/ 36 w 42"/>
                  <a:gd name="T17" fmla="*/ 48 h 54"/>
                  <a:gd name="T18" fmla="*/ 42 w 42"/>
                  <a:gd name="T19" fmla="*/ 30 h 54"/>
                  <a:gd name="T20" fmla="*/ 36 w 42"/>
                  <a:gd name="T21" fmla="*/ 18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2"/>
                  <a:gd name="T34" fmla="*/ 0 h 54"/>
                  <a:gd name="T35" fmla="*/ 42 w 42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2" h="54">
                    <a:moveTo>
                      <a:pt x="36" y="18"/>
                    </a:moveTo>
                    <a:lnTo>
                      <a:pt x="30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36"/>
                    </a:lnTo>
                    <a:lnTo>
                      <a:pt x="18" y="48"/>
                    </a:lnTo>
                    <a:lnTo>
                      <a:pt x="30" y="54"/>
                    </a:lnTo>
                    <a:lnTo>
                      <a:pt x="36" y="48"/>
                    </a:lnTo>
                    <a:lnTo>
                      <a:pt x="42" y="30"/>
                    </a:lnTo>
                    <a:lnTo>
                      <a:pt x="36" y="1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4" name="Freeform 21"/>
              <p:cNvSpPr>
                <a:spLocks/>
              </p:cNvSpPr>
              <p:nvPr/>
            </p:nvSpPr>
            <p:spPr bwMode="auto">
              <a:xfrm>
                <a:off x="2166" y="2838"/>
                <a:ext cx="24" cy="36"/>
              </a:xfrm>
              <a:custGeom>
                <a:avLst/>
                <a:gdLst>
                  <a:gd name="T0" fmla="*/ 24 w 24"/>
                  <a:gd name="T1" fmla="*/ 6 h 36"/>
                  <a:gd name="T2" fmla="*/ 18 w 24"/>
                  <a:gd name="T3" fmla="*/ 0 h 36"/>
                  <a:gd name="T4" fmla="*/ 6 w 24"/>
                  <a:gd name="T5" fmla="*/ 6 h 36"/>
                  <a:gd name="T6" fmla="*/ 0 w 24"/>
                  <a:gd name="T7" fmla="*/ 18 h 36"/>
                  <a:gd name="T8" fmla="*/ 6 w 24"/>
                  <a:gd name="T9" fmla="*/ 36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6"/>
                  <a:gd name="T17" fmla="*/ 24 w 2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6">
                    <a:moveTo>
                      <a:pt x="24" y="6"/>
                    </a:moveTo>
                    <a:lnTo>
                      <a:pt x="18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5" name="Line 22"/>
              <p:cNvSpPr>
                <a:spLocks noChangeShapeType="1"/>
              </p:cNvSpPr>
              <p:nvPr/>
            </p:nvSpPr>
            <p:spPr bwMode="auto">
              <a:xfrm flipH="1">
                <a:off x="2160" y="283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6" name="Line 23"/>
              <p:cNvSpPr>
                <a:spLocks noChangeShapeType="1"/>
              </p:cNvSpPr>
              <p:nvPr/>
            </p:nvSpPr>
            <p:spPr bwMode="auto">
              <a:xfrm flipV="1">
                <a:off x="2160" y="2850"/>
                <a:ext cx="1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7" name="Line 24"/>
              <p:cNvSpPr>
                <a:spLocks noChangeShapeType="1"/>
              </p:cNvSpPr>
              <p:nvPr/>
            </p:nvSpPr>
            <p:spPr bwMode="auto">
              <a:xfrm flipH="1">
                <a:off x="2178" y="2832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8" name="Line 25"/>
              <p:cNvSpPr>
                <a:spLocks noChangeShapeType="1"/>
              </p:cNvSpPr>
              <p:nvPr/>
            </p:nvSpPr>
            <p:spPr bwMode="auto">
              <a:xfrm flipV="1">
                <a:off x="2178" y="2838"/>
                <a:ext cx="12" cy="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9" name="Line 26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8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0" name="Line 27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2" cy="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1" name="Freeform 28"/>
              <p:cNvSpPr>
                <a:spLocks/>
              </p:cNvSpPr>
              <p:nvPr/>
            </p:nvSpPr>
            <p:spPr bwMode="auto">
              <a:xfrm>
                <a:off x="2454" y="3204"/>
                <a:ext cx="102" cy="126"/>
              </a:xfrm>
              <a:custGeom>
                <a:avLst/>
                <a:gdLst>
                  <a:gd name="T0" fmla="*/ 48 w 102"/>
                  <a:gd name="T1" fmla="*/ 90 h 126"/>
                  <a:gd name="T2" fmla="*/ 102 w 102"/>
                  <a:gd name="T3" fmla="*/ 66 h 126"/>
                  <a:gd name="T4" fmla="*/ 54 w 102"/>
                  <a:gd name="T5" fmla="*/ 12 h 126"/>
                  <a:gd name="T6" fmla="*/ 42 w 102"/>
                  <a:gd name="T7" fmla="*/ 0 h 126"/>
                  <a:gd name="T8" fmla="*/ 12 w 102"/>
                  <a:gd name="T9" fmla="*/ 6 h 126"/>
                  <a:gd name="T10" fmla="*/ 0 w 102"/>
                  <a:gd name="T11" fmla="*/ 36 h 126"/>
                  <a:gd name="T12" fmla="*/ 0 w 102"/>
                  <a:gd name="T13" fmla="*/ 66 h 126"/>
                  <a:gd name="T14" fmla="*/ 48 w 102"/>
                  <a:gd name="T15" fmla="*/ 126 h 126"/>
                  <a:gd name="T16" fmla="*/ 48 w 102"/>
                  <a:gd name="T17" fmla="*/ 90 h 1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2"/>
                  <a:gd name="T28" fmla="*/ 0 h 126"/>
                  <a:gd name="T29" fmla="*/ 102 w 102"/>
                  <a:gd name="T30" fmla="*/ 126 h 1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2" h="126">
                    <a:moveTo>
                      <a:pt x="48" y="90"/>
                    </a:moveTo>
                    <a:lnTo>
                      <a:pt x="102" y="66"/>
                    </a:lnTo>
                    <a:lnTo>
                      <a:pt x="54" y="12"/>
                    </a:lnTo>
                    <a:lnTo>
                      <a:pt x="42" y="0"/>
                    </a:lnTo>
                    <a:lnTo>
                      <a:pt x="12" y="6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48" y="126"/>
                    </a:lnTo>
                    <a:lnTo>
                      <a:pt x="48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2" name="Line 29"/>
              <p:cNvSpPr>
                <a:spLocks noChangeShapeType="1"/>
              </p:cNvSpPr>
              <p:nvPr/>
            </p:nvSpPr>
            <p:spPr bwMode="auto">
              <a:xfrm>
                <a:off x="2472" y="3216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3" name="Line 30"/>
              <p:cNvSpPr>
                <a:spLocks noChangeShapeType="1"/>
              </p:cNvSpPr>
              <p:nvPr/>
            </p:nvSpPr>
            <p:spPr bwMode="auto">
              <a:xfrm>
                <a:off x="2454" y="3240"/>
                <a:ext cx="42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4" name="Line 31"/>
              <p:cNvSpPr>
                <a:spLocks noChangeShapeType="1"/>
              </p:cNvSpPr>
              <p:nvPr/>
            </p:nvSpPr>
            <p:spPr bwMode="auto">
              <a:xfrm>
                <a:off x="2502" y="3210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5" name="Freeform 32"/>
              <p:cNvSpPr>
                <a:spLocks/>
              </p:cNvSpPr>
              <p:nvPr/>
            </p:nvSpPr>
            <p:spPr bwMode="auto">
              <a:xfrm>
                <a:off x="3156" y="2928"/>
                <a:ext cx="60" cy="48"/>
              </a:xfrm>
              <a:custGeom>
                <a:avLst/>
                <a:gdLst>
                  <a:gd name="T0" fmla="*/ 0 w 60"/>
                  <a:gd name="T1" fmla="*/ 6 h 48"/>
                  <a:gd name="T2" fmla="*/ 12 w 60"/>
                  <a:gd name="T3" fmla="*/ 0 h 48"/>
                  <a:gd name="T4" fmla="*/ 24 w 60"/>
                  <a:gd name="T5" fmla="*/ 0 h 48"/>
                  <a:gd name="T6" fmla="*/ 60 w 60"/>
                  <a:gd name="T7" fmla="*/ 42 h 48"/>
                  <a:gd name="T8" fmla="*/ 42 w 60"/>
                  <a:gd name="T9" fmla="*/ 48 h 48"/>
                  <a:gd name="T10" fmla="*/ 0 w 60"/>
                  <a:gd name="T11" fmla="*/ 6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"/>
                  <a:gd name="T19" fmla="*/ 0 h 48"/>
                  <a:gd name="T20" fmla="*/ 60 w 60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" h="48">
                    <a:moveTo>
                      <a:pt x="0" y="6"/>
                    </a:moveTo>
                    <a:lnTo>
                      <a:pt x="12" y="0"/>
                    </a:lnTo>
                    <a:lnTo>
                      <a:pt x="24" y="0"/>
                    </a:lnTo>
                    <a:lnTo>
                      <a:pt x="60" y="42"/>
                    </a:lnTo>
                    <a:lnTo>
                      <a:pt x="42" y="4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6" name="Line 33"/>
              <p:cNvSpPr>
                <a:spLocks noChangeShapeType="1"/>
              </p:cNvSpPr>
              <p:nvPr/>
            </p:nvSpPr>
            <p:spPr bwMode="auto">
              <a:xfrm>
                <a:off x="3168" y="2928"/>
                <a:ext cx="42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7" name="Freeform 34"/>
              <p:cNvSpPr>
                <a:spLocks/>
              </p:cNvSpPr>
              <p:nvPr/>
            </p:nvSpPr>
            <p:spPr bwMode="auto">
              <a:xfrm>
                <a:off x="2586" y="3360"/>
                <a:ext cx="24" cy="42"/>
              </a:xfrm>
              <a:custGeom>
                <a:avLst/>
                <a:gdLst>
                  <a:gd name="T0" fmla="*/ 6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6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6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6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6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8" name="Freeform 35"/>
              <p:cNvSpPr>
                <a:spLocks/>
              </p:cNvSpPr>
              <p:nvPr/>
            </p:nvSpPr>
            <p:spPr bwMode="auto">
              <a:xfrm>
                <a:off x="2586" y="3384"/>
                <a:ext cx="18" cy="6"/>
              </a:xfrm>
              <a:custGeom>
                <a:avLst/>
                <a:gdLst>
                  <a:gd name="T0" fmla="*/ 18 w 18"/>
                  <a:gd name="T1" fmla="*/ 0 h 6"/>
                  <a:gd name="T2" fmla="*/ 12 w 18"/>
                  <a:gd name="T3" fmla="*/ 0 h 6"/>
                  <a:gd name="T4" fmla="*/ 12 w 18"/>
                  <a:gd name="T5" fmla="*/ 6 h 6"/>
                  <a:gd name="T6" fmla="*/ 12 w 18"/>
                  <a:gd name="T7" fmla="*/ 6 h 6"/>
                  <a:gd name="T8" fmla="*/ 6 w 18"/>
                  <a:gd name="T9" fmla="*/ 6 h 6"/>
                  <a:gd name="T10" fmla="*/ 6 w 18"/>
                  <a:gd name="T11" fmla="*/ 6 h 6"/>
                  <a:gd name="T12" fmla="*/ 0 w 18"/>
                  <a:gd name="T13" fmla="*/ 0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6"/>
                  <a:gd name="T23" fmla="*/ 18 w 18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6">
                    <a:moveTo>
                      <a:pt x="18" y="0"/>
                    </a:moveTo>
                    <a:lnTo>
                      <a:pt x="12" y="0"/>
                    </a:lnTo>
                    <a:lnTo>
                      <a:pt x="12" y="6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9" name="Freeform 36"/>
              <p:cNvSpPr>
                <a:spLocks/>
              </p:cNvSpPr>
              <p:nvPr/>
            </p:nvSpPr>
            <p:spPr bwMode="auto">
              <a:xfrm>
                <a:off x="3246" y="3054"/>
                <a:ext cx="24" cy="42"/>
              </a:xfrm>
              <a:custGeom>
                <a:avLst/>
                <a:gdLst>
                  <a:gd name="T0" fmla="*/ 12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12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12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12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12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0" name="Freeform 37"/>
              <p:cNvSpPr>
                <a:spLocks/>
              </p:cNvSpPr>
              <p:nvPr/>
            </p:nvSpPr>
            <p:spPr bwMode="auto">
              <a:xfrm>
                <a:off x="3252" y="3078"/>
                <a:ext cx="12" cy="6"/>
              </a:xfrm>
              <a:custGeom>
                <a:avLst/>
                <a:gdLst>
                  <a:gd name="T0" fmla="*/ 12 w 12"/>
                  <a:gd name="T1" fmla="*/ 0 h 6"/>
                  <a:gd name="T2" fmla="*/ 12 w 12"/>
                  <a:gd name="T3" fmla="*/ 0 h 6"/>
                  <a:gd name="T4" fmla="*/ 6 w 12"/>
                  <a:gd name="T5" fmla="*/ 6 h 6"/>
                  <a:gd name="T6" fmla="*/ 6 w 12"/>
                  <a:gd name="T7" fmla="*/ 6 h 6"/>
                  <a:gd name="T8" fmla="*/ 6 w 12"/>
                  <a:gd name="T9" fmla="*/ 6 h 6"/>
                  <a:gd name="T10" fmla="*/ 0 w 12"/>
                  <a:gd name="T11" fmla="*/ 6 h 6"/>
                  <a:gd name="T12" fmla="*/ 0 w 12"/>
                  <a:gd name="T13" fmla="*/ 6 h 6"/>
                  <a:gd name="T14" fmla="*/ 0 w 1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6"/>
                  <a:gd name="T26" fmla="*/ 12 w 12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6">
                    <a:moveTo>
                      <a:pt x="12" y="0"/>
                    </a:moveTo>
                    <a:lnTo>
                      <a:pt x="12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1" name="Freeform 38"/>
              <p:cNvSpPr>
                <a:spLocks/>
              </p:cNvSpPr>
              <p:nvPr/>
            </p:nvSpPr>
            <p:spPr bwMode="auto">
              <a:xfrm>
                <a:off x="2538" y="3276"/>
                <a:ext cx="150" cy="180"/>
              </a:xfrm>
              <a:custGeom>
                <a:avLst/>
                <a:gdLst>
                  <a:gd name="T0" fmla="*/ 0 w 150"/>
                  <a:gd name="T1" fmla="*/ 180 h 180"/>
                  <a:gd name="T2" fmla="*/ 0 w 150"/>
                  <a:gd name="T3" fmla="*/ 60 h 180"/>
                  <a:gd name="T4" fmla="*/ 150 w 150"/>
                  <a:gd name="T5" fmla="*/ 0 h 180"/>
                  <a:gd name="T6" fmla="*/ 0 60000 65536"/>
                  <a:gd name="T7" fmla="*/ 0 60000 65536"/>
                  <a:gd name="T8" fmla="*/ 0 60000 65536"/>
                  <a:gd name="T9" fmla="*/ 0 w 150"/>
                  <a:gd name="T10" fmla="*/ 0 h 180"/>
                  <a:gd name="T11" fmla="*/ 150 w 150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0" h="180">
                    <a:moveTo>
                      <a:pt x="0" y="180"/>
                    </a:moveTo>
                    <a:lnTo>
                      <a:pt x="0" y="60"/>
                    </a:lnTo>
                    <a:lnTo>
                      <a:pt x="150" y="0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2" name="Line 39"/>
              <p:cNvSpPr>
                <a:spLocks noChangeShapeType="1"/>
              </p:cNvSpPr>
              <p:nvPr/>
            </p:nvSpPr>
            <p:spPr bwMode="auto">
              <a:xfrm flipH="1">
                <a:off x="2556" y="334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3" name="Line 40"/>
              <p:cNvSpPr>
                <a:spLocks noChangeShapeType="1"/>
              </p:cNvSpPr>
              <p:nvPr/>
            </p:nvSpPr>
            <p:spPr bwMode="auto">
              <a:xfrm flipH="1">
                <a:off x="2556" y="3336"/>
                <a:ext cx="24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4" name="Line 41"/>
              <p:cNvSpPr>
                <a:spLocks noChangeShapeType="1"/>
              </p:cNvSpPr>
              <p:nvPr/>
            </p:nvSpPr>
            <p:spPr bwMode="auto">
              <a:xfrm flipV="1">
                <a:off x="2616" y="3336"/>
                <a:ext cx="3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5" name="Line 42"/>
              <p:cNvSpPr>
                <a:spLocks noChangeShapeType="1"/>
              </p:cNvSpPr>
              <p:nvPr/>
            </p:nvSpPr>
            <p:spPr bwMode="auto">
              <a:xfrm flipV="1">
                <a:off x="2634" y="3372"/>
                <a:ext cx="12" cy="3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6" name="Line 43"/>
              <p:cNvSpPr>
                <a:spLocks noChangeShapeType="1"/>
              </p:cNvSpPr>
              <p:nvPr/>
            </p:nvSpPr>
            <p:spPr bwMode="auto">
              <a:xfrm>
                <a:off x="2706" y="3366"/>
                <a:ext cx="3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7" name="Line 44"/>
              <p:cNvSpPr>
                <a:spLocks noChangeShapeType="1"/>
              </p:cNvSpPr>
              <p:nvPr/>
            </p:nvSpPr>
            <p:spPr bwMode="auto">
              <a:xfrm>
                <a:off x="2670" y="3306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8" name="Line 45"/>
              <p:cNvSpPr>
                <a:spLocks noChangeShapeType="1"/>
              </p:cNvSpPr>
              <p:nvPr/>
            </p:nvSpPr>
            <p:spPr bwMode="auto">
              <a:xfrm flipH="1">
                <a:off x="2688" y="3246"/>
                <a:ext cx="144" cy="6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9" name="Line 46"/>
              <p:cNvSpPr>
                <a:spLocks noChangeShapeType="1"/>
              </p:cNvSpPr>
              <p:nvPr/>
            </p:nvSpPr>
            <p:spPr bwMode="auto">
              <a:xfrm flipV="1">
                <a:off x="2706" y="3102"/>
                <a:ext cx="510" cy="23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0" name="Line 47"/>
              <p:cNvSpPr>
                <a:spLocks noChangeShapeType="1"/>
              </p:cNvSpPr>
              <p:nvPr/>
            </p:nvSpPr>
            <p:spPr bwMode="auto">
              <a:xfrm flipH="1">
                <a:off x="2976" y="3090"/>
                <a:ext cx="216" cy="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1" name="Line 48"/>
              <p:cNvSpPr>
                <a:spLocks noChangeShapeType="1"/>
              </p:cNvSpPr>
              <p:nvPr/>
            </p:nvSpPr>
            <p:spPr bwMode="auto">
              <a:xfrm flipH="1">
                <a:off x="3150" y="2988"/>
                <a:ext cx="15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2" name="Line 49"/>
              <p:cNvSpPr>
                <a:spLocks noChangeShapeType="1"/>
              </p:cNvSpPr>
              <p:nvPr/>
            </p:nvSpPr>
            <p:spPr bwMode="auto">
              <a:xfrm>
                <a:off x="2100" y="2754"/>
                <a:ext cx="12" cy="1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3" name="Line 50"/>
              <p:cNvSpPr>
                <a:spLocks noChangeShapeType="1"/>
              </p:cNvSpPr>
              <p:nvPr/>
            </p:nvSpPr>
            <p:spPr bwMode="auto">
              <a:xfrm>
                <a:off x="2070" y="2736"/>
                <a:ext cx="30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4" name="Line 51"/>
              <p:cNvSpPr>
                <a:spLocks noChangeShapeType="1"/>
              </p:cNvSpPr>
              <p:nvPr/>
            </p:nvSpPr>
            <p:spPr bwMode="auto">
              <a:xfrm>
                <a:off x="2082" y="2706"/>
                <a:ext cx="30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5" name="Line 52"/>
              <p:cNvSpPr>
                <a:spLocks noChangeShapeType="1"/>
              </p:cNvSpPr>
              <p:nvPr/>
            </p:nvSpPr>
            <p:spPr bwMode="auto">
              <a:xfrm>
                <a:off x="2202" y="2658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6" name="Line 53"/>
              <p:cNvSpPr>
                <a:spLocks noChangeShapeType="1"/>
              </p:cNvSpPr>
              <p:nvPr/>
            </p:nvSpPr>
            <p:spPr bwMode="auto">
              <a:xfrm flipV="1">
                <a:off x="2226" y="2514"/>
                <a:ext cx="420" cy="13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7" name="Line 54"/>
              <p:cNvSpPr>
                <a:spLocks noChangeShapeType="1"/>
              </p:cNvSpPr>
              <p:nvPr/>
            </p:nvSpPr>
            <p:spPr bwMode="auto">
              <a:xfrm flipV="1">
                <a:off x="2220" y="2604"/>
                <a:ext cx="18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8" name="Line 55"/>
              <p:cNvSpPr>
                <a:spLocks noChangeShapeType="1"/>
              </p:cNvSpPr>
              <p:nvPr/>
            </p:nvSpPr>
            <p:spPr bwMode="auto">
              <a:xfrm>
                <a:off x="2730" y="2478"/>
                <a:ext cx="36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9" name="Line 56"/>
              <p:cNvSpPr>
                <a:spLocks noChangeShapeType="1"/>
              </p:cNvSpPr>
              <p:nvPr/>
            </p:nvSpPr>
            <p:spPr bwMode="auto">
              <a:xfrm>
                <a:off x="2718" y="2508"/>
                <a:ext cx="18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0" name="Line 57"/>
              <p:cNvSpPr>
                <a:spLocks noChangeShapeType="1"/>
              </p:cNvSpPr>
              <p:nvPr/>
            </p:nvSpPr>
            <p:spPr bwMode="auto">
              <a:xfrm>
                <a:off x="3270" y="3012"/>
                <a:ext cx="24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1" name="Line 58"/>
              <p:cNvSpPr>
                <a:spLocks noChangeShapeType="1"/>
              </p:cNvSpPr>
              <p:nvPr/>
            </p:nvSpPr>
            <p:spPr bwMode="auto">
              <a:xfrm>
                <a:off x="3282" y="301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2" name="Freeform 59"/>
              <p:cNvSpPr>
                <a:spLocks/>
              </p:cNvSpPr>
              <p:nvPr/>
            </p:nvSpPr>
            <p:spPr bwMode="auto">
              <a:xfrm>
                <a:off x="2664" y="3072"/>
                <a:ext cx="564" cy="312"/>
              </a:xfrm>
              <a:custGeom>
                <a:avLst/>
                <a:gdLst>
                  <a:gd name="T0" fmla="*/ 36 w 564"/>
                  <a:gd name="T1" fmla="*/ 312 h 312"/>
                  <a:gd name="T2" fmla="*/ 0 w 564"/>
                  <a:gd name="T3" fmla="*/ 246 h 312"/>
                  <a:gd name="T4" fmla="*/ 0 w 564"/>
                  <a:gd name="T5" fmla="*/ 240 h 312"/>
                  <a:gd name="T6" fmla="*/ 0 w 564"/>
                  <a:gd name="T7" fmla="*/ 234 h 312"/>
                  <a:gd name="T8" fmla="*/ 0 w 564"/>
                  <a:gd name="T9" fmla="*/ 234 h 312"/>
                  <a:gd name="T10" fmla="*/ 6 w 564"/>
                  <a:gd name="T11" fmla="*/ 228 h 312"/>
                  <a:gd name="T12" fmla="*/ 510 w 564"/>
                  <a:gd name="T13" fmla="*/ 0 h 312"/>
                  <a:gd name="T14" fmla="*/ 564 w 564"/>
                  <a:gd name="T15" fmla="*/ 36 h 3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312"/>
                  <a:gd name="T26" fmla="*/ 564 w 564"/>
                  <a:gd name="T27" fmla="*/ 312 h 3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312">
                    <a:moveTo>
                      <a:pt x="36" y="312"/>
                    </a:moveTo>
                    <a:lnTo>
                      <a:pt x="0" y="246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6" y="228"/>
                    </a:lnTo>
                    <a:lnTo>
                      <a:pt x="510" y="0"/>
                    </a:lnTo>
                    <a:lnTo>
                      <a:pt x="564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3" name="Line 60"/>
              <p:cNvSpPr>
                <a:spLocks noChangeShapeType="1"/>
              </p:cNvSpPr>
              <p:nvPr/>
            </p:nvSpPr>
            <p:spPr bwMode="auto">
              <a:xfrm>
                <a:off x="2664" y="3318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4" name="Line 61"/>
              <p:cNvSpPr>
                <a:spLocks noChangeShapeType="1"/>
              </p:cNvSpPr>
              <p:nvPr/>
            </p:nvSpPr>
            <p:spPr bwMode="auto">
              <a:xfrm flipV="1">
                <a:off x="2700" y="3222"/>
                <a:ext cx="222" cy="1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5" name="Line 62"/>
              <p:cNvSpPr>
                <a:spLocks noChangeShapeType="1"/>
              </p:cNvSpPr>
              <p:nvPr/>
            </p:nvSpPr>
            <p:spPr bwMode="auto">
              <a:xfrm flipH="1">
                <a:off x="2928" y="3078"/>
                <a:ext cx="252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6" name="Freeform 63"/>
              <p:cNvSpPr>
                <a:spLocks/>
              </p:cNvSpPr>
              <p:nvPr/>
            </p:nvSpPr>
            <p:spPr bwMode="auto">
              <a:xfrm>
                <a:off x="2100" y="2736"/>
                <a:ext cx="42" cy="66"/>
              </a:xfrm>
              <a:custGeom>
                <a:avLst/>
                <a:gdLst>
                  <a:gd name="T0" fmla="*/ 0 w 42"/>
                  <a:gd name="T1" fmla="*/ 66 h 66"/>
                  <a:gd name="T2" fmla="*/ 0 w 42"/>
                  <a:gd name="T3" fmla="*/ 12 h 66"/>
                  <a:gd name="T4" fmla="*/ 42 w 42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66"/>
                  <a:gd name="T11" fmla="*/ 42 w 42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66">
                    <a:moveTo>
                      <a:pt x="0" y="66"/>
                    </a:moveTo>
                    <a:lnTo>
                      <a:pt x="0" y="12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7" name="Line 64"/>
              <p:cNvSpPr>
                <a:spLocks noChangeShapeType="1"/>
              </p:cNvSpPr>
              <p:nvPr/>
            </p:nvSpPr>
            <p:spPr bwMode="auto">
              <a:xfrm>
                <a:off x="2112" y="2706"/>
                <a:ext cx="24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8" name="Line 65"/>
              <p:cNvSpPr>
                <a:spLocks noChangeShapeType="1"/>
              </p:cNvSpPr>
              <p:nvPr/>
            </p:nvSpPr>
            <p:spPr bwMode="auto">
              <a:xfrm flipV="1">
                <a:off x="2214" y="2682"/>
                <a:ext cx="66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9" name="Line 66"/>
              <p:cNvSpPr>
                <a:spLocks noChangeShapeType="1"/>
              </p:cNvSpPr>
              <p:nvPr/>
            </p:nvSpPr>
            <p:spPr bwMode="auto">
              <a:xfrm flipH="1">
                <a:off x="2250" y="2610"/>
                <a:ext cx="198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0" name="Line 67"/>
              <p:cNvSpPr>
                <a:spLocks noChangeShapeType="1"/>
              </p:cNvSpPr>
              <p:nvPr/>
            </p:nvSpPr>
            <p:spPr bwMode="auto">
              <a:xfrm flipH="1">
                <a:off x="2484" y="2532"/>
                <a:ext cx="174" cy="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1" name="Line 68"/>
              <p:cNvSpPr>
                <a:spLocks noChangeShapeType="1"/>
              </p:cNvSpPr>
              <p:nvPr/>
            </p:nvSpPr>
            <p:spPr bwMode="auto">
              <a:xfrm>
                <a:off x="2202" y="2670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2" name="Line 69"/>
              <p:cNvSpPr>
                <a:spLocks noChangeShapeType="1"/>
              </p:cNvSpPr>
              <p:nvPr/>
            </p:nvSpPr>
            <p:spPr bwMode="auto">
              <a:xfrm flipH="1">
                <a:off x="2718" y="2514"/>
                <a:ext cx="84" cy="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3" name="Line 70"/>
              <p:cNvSpPr>
                <a:spLocks noChangeShapeType="1"/>
              </p:cNvSpPr>
              <p:nvPr/>
            </p:nvSpPr>
            <p:spPr bwMode="auto">
              <a:xfrm>
                <a:off x="2754" y="2478"/>
                <a:ext cx="42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4" name="Line 71"/>
              <p:cNvSpPr>
                <a:spLocks noChangeShapeType="1"/>
              </p:cNvSpPr>
              <p:nvPr/>
            </p:nvSpPr>
            <p:spPr bwMode="auto">
              <a:xfrm flipH="1" flipV="1">
                <a:off x="2112" y="2766"/>
                <a:ext cx="24" cy="3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5" name="Line 72"/>
              <p:cNvSpPr>
                <a:spLocks noChangeShapeType="1"/>
              </p:cNvSpPr>
              <p:nvPr/>
            </p:nvSpPr>
            <p:spPr bwMode="auto">
              <a:xfrm>
                <a:off x="2214" y="2766"/>
                <a:ext cx="384" cy="4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6" name="Line 73"/>
              <p:cNvSpPr>
                <a:spLocks noChangeShapeType="1"/>
              </p:cNvSpPr>
              <p:nvPr/>
            </p:nvSpPr>
            <p:spPr bwMode="auto">
              <a:xfrm flipV="1">
                <a:off x="2700" y="3060"/>
                <a:ext cx="432" cy="19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7" name="Freeform 74"/>
              <p:cNvSpPr>
                <a:spLocks/>
              </p:cNvSpPr>
              <p:nvPr/>
            </p:nvSpPr>
            <p:spPr bwMode="auto">
              <a:xfrm>
                <a:off x="2424" y="2850"/>
                <a:ext cx="576" cy="216"/>
              </a:xfrm>
              <a:custGeom>
                <a:avLst/>
                <a:gdLst>
                  <a:gd name="T0" fmla="*/ 0 w 576"/>
                  <a:gd name="T1" fmla="*/ 0 h 216"/>
                  <a:gd name="T2" fmla="*/ 174 w 576"/>
                  <a:gd name="T3" fmla="*/ 216 h 216"/>
                  <a:gd name="T4" fmla="*/ 576 w 576"/>
                  <a:gd name="T5" fmla="*/ 60 h 216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216"/>
                  <a:gd name="T11" fmla="*/ 576 w 57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216">
                    <a:moveTo>
                      <a:pt x="0" y="0"/>
                    </a:moveTo>
                    <a:lnTo>
                      <a:pt x="174" y="216"/>
                    </a:lnTo>
                    <a:lnTo>
                      <a:pt x="576" y="6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8" name="Freeform 75"/>
              <p:cNvSpPr>
                <a:spLocks/>
              </p:cNvSpPr>
              <p:nvPr/>
            </p:nvSpPr>
            <p:spPr bwMode="auto">
              <a:xfrm>
                <a:off x="2424" y="2712"/>
                <a:ext cx="576" cy="198"/>
              </a:xfrm>
              <a:custGeom>
                <a:avLst/>
                <a:gdLst>
                  <a:gd name="T0" fmla="*/ 0 w 576"/>
                  <a:gd name="T1" fmla="*/ 138 h 198"/>
                  <a:gd name="T2" fmla="*/ 390 w 576"/>
                  <a:gd name="T3" fmla="*/ 0 h 198"/>
                  <a:gd name="T4" fmla="*/ 576 w 576"/>
                  <a:gd name="T5" fmla="*/ 198 h 198"/>
                  <a:gd name="T6" fmla="*/ 570 w 576"/>
                  <a:gd name="T7" fmla="*/ 198 h 198"/>
                  <a:gd name="T8" fmla="*/ 390 w 576"/>
                  <a:gd name="T9" fmla="*/ 6 h 198"/>
                  <a:gd name="T10" fmla="*/ 6 w 576"/>
                  <a:gd name="T11" fmla="*/ 150 h 198"/>
                  <a:gd name="T12" fmla="*/ 0 w 576"/>
                  <a:gd name="T13" fmla="*/ 138 h 1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98"/>
                  <a:gd name="T23" fmla="*/ 576 w 576"/>
                  <a:gd name="T24" fmla="*/ 198 h 1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98">
                    <a:moveTo>
                      <a:pt x="0" y="138"/>
                    </a:moveTo>
                    <a:lnTo>
                      <a:pt x="390" y="0"/>
                    </a:lnTo>
                    <a:lnTo>
                      <a:pt x="576" y="198"/>
                    </a:lnTo>
                    <a:lnTo>
                      <a:pt x="570" y="198"/>
                    </a:lnTo>
                    <a:lnTo>
                      <a:pt x="390" y="6"/>
                    </a:lnTo>
                    <a:lnTo>
                      <a:pt x="6" y="15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9" name="Freeform 76"/>
              <p:cNvSpPr>
                <a:spLocks/>
              </p:cNvSpPr>
              <p:nvPr/>
            </p:nvSpPr>
            <p:spPr bwMode="auto">
              <a:xfrm>
                <a:off x="2136" y="2772"/>
                <a:ext cx="456" cy="558"/>
              </a:xfrm>
              <a:custGeom>
                <a:avLst/>
                <a:gdLst>
                  <a:gd name="T0" fmla="*/ 0 w 456"/>
                  <a:gd name="T1" fmla="*/ 30 h 558"/>
                  <a:gd name="T2" fmla="*/ 72 w 456"/>
                  <a:gd name="T3" fmla="*/ 0 h 558"/>
                  <a:gd name="T4" fmla="*/ 456 w 456"/>
                  <a:gd name="T5" fmla="*/ 486 h 558"/>
                  <a:gd name="T6" fmla="*/ 366 w 456"/>
                  <a:gd name="T7" fmla="*/ 522 h 558"/>
                  <a:gd name="T8" fmla="*/ 390 w 456"/>
                  <a:gd name="T9" fmla="*/ 558 h 5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6"/>
                  <a:gd name="T16" fmla="*/ 0 h 558"/>
                  <a:gd name="T17" fmla="*/ 456 w 456"/>
                  <a:gd name="T18" fmla="*/ 558 h 5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6" h="558">
                    <a:moveTo>
                      <a:pt x="0" y="30"/>
                    </a:moveTo>
                    <a:lnTo>
                      <a:pt x="72" y="0"/>
                    </a:lnTo>
                    <a:lnTo>
                      <a:pt x="456" y="486"/>
                    </a:lnTo>
                    <a:lnTo>
                      <a:pt x="366" y="522"/>
                    </a:lnTo>
                    <a:lnTo>
                      <a:pt x="390" y="55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0" name="Freeform 77"/>
              <p:cNvSpPr>
                <a:spLocks/>
              </p:cNvSpPr>
              <p:nvPr/>
            </p:nvSpPr>
            <p:spPr bwMode="auto">
              <a:xfrm>
                <a:off x="2736" y="334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1" name="Freeform 78"/>
              <p:cNvSpPr>
                <a:spLocks/>
              </p:cNvSpPr>
              <p:nvPr/>
            </p:nvSpPr>
            <p:spPr bwMode="auto">
              <a:xfrm>
                <a:off x="2886" y="328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2" name="Freeform 79"/>
              <p:cNvSpPr>
                <a:spLocks/>
              </p:cNvSpPr>
              <p:nvPr/>
            </p:nvSpPr>
            <p:spPr bwMode="auto">
              <a:xfrm>
                <a:off x="3072" y="319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3" name="Freeform 80"/>
              <p:cNvSpPr>
                <a:spLocks/>
              </p:cNvSpPr>
              <p:nvPr/>
            </p:nvSpPr>
            <p:spPr bwMode="auto">
              <a:xfrm>
                <a:off x="2814" y="3312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4" name="Freeform 81"/>
              <p:cNvSpPr>
                <a:spLocks/>
              </p:cNvSpPr>
              <p:nvPr/>
            </p:nvSpPr>
            <p:spPr bwMode="auto">
              <a:xfrm>
                <a:off x="2964" y="3246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5" name="Freeform 82"/>
              <p:cNvSpPr>
                <a:spLocks/>
              </p:cNvSpPr>
              <p:nvPr/>
            </p:nvSpPr>
            <p:spPr bwMode="auto">
              <a:xfrm>
                <a:off x="3150" y="315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8 h 18"/>
                  <a:gd name="T4" fmla="*/ 18 w 18"/>
                  <a:gd name="T5" fmla="*/ 12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6" name="Freeform 83"/>
              <p:cNvSpPr>
                <a:spLocks/>
              </p:cNvSpPr>
              <p:nvPr/>
            </p:nvSpPr>
            <p:spPr bwMode="auto">
              <a:xfrm>
                <a:off x="2778" y="3330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0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7" name="Freeform 84"/>
              <p:cNvSpPr>
                <a:spLocks/>
              </p:cNvSpPr>
              <p:nvPr/>
            </p:nvSpPr>
            <p:spPr bwMode="auto">
              <a:xfrm>
                <a:off x="2928" y="3264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8" name="Freeform 85"/>
              <p:cNvSpPr>
                <a:spLocks/>
              </p:cNvSpPr>
              <p:nvPr/>
            </p:nvSpPr>
            <p:spPr bwMode="auto">
              <a:xfrm>
                <a:off x="3114" y="317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9" name="Freeform 86"/>
              <p:cNvSpPr>
                <a:spLocks/>
              </p:cNvSpPr>
              <p:nvPr/>
            </p:nvSpPr>
            <p:spPr bwMode="auto">
              <a:xfrm>
                <a:off x="2850" y="3300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0" name="Freeform 87"/>
              <p:cNvSpPr>
                <a:spLocks/>
              </p:cNvSpPr>
              <p:nvPr/>
            </p:nvSpPr>
            <p:spPr bwMode="auto">
              <a:xfrm>
                <a:off x="3036" y="321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1" name="Freeform 88"/>
              <p:cNvSpPr>
                <a:spLocks/>
              </p:cNvSpPr>
              <p:nvPr/>
            </p:nvSpPr>
            <p:spPr bwMode="auto">
              <a:xfrm>
                <a:off x="3000" y="322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2" name="Freeform 89"/>
              <p:cNvSpPr>
                <a:spLocks/>
              </p:cNvSpPr>
              <p:nvPr/>
            </p:nvSpPr>
            <p:spPr bwMode="auto">
              <a:xfrm>
                <a:off x="3186" y="3144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3" name="Freeform 90"/>
              <p:cNvSpPr>
                <a:spLocks/>
              </p:cNvSpPr>
              <p:nvPr/>
            </p:nvSpPr>
            <p:spPr bwMode="auto">
              <a:xfrm>
                <a:off x="2880" y="332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4" name="Freeform 91"/>
              <p:cNvSpPr>
                <a:spLocks/>
              </p:cNvSpPr>
              <p:nvPr/>
            </p:nvSpPr>
            <p:spPr bwMode="auto">
              <a:xfrm>
                <a:off x="3066" y="3240"/>
                <a:ext cx="12" cy="12"/>
              </a:xfrm>
              <a:custGeom>
                <a:avLst/>
                <a:gdLst>
                  <a:gd name="T0" fmla="*/ 12 w 12"/>
                  <a:gd name="T1" fmla="*/ 12 h 12"/>
                  <a:gd name="T2" fmla="*/ 12 w 12"/>
                  <a:gd name="T3" fmla="*/ 12 h 12"/>
                  <a:gd name="T4" fmla="*/ 12 w 12"/>
                  <a:gd name="T5" fmla="*/ 6 h 12"/>
                  <a:gd name="T6" fmla="*/ 12 w 12"/>
                  <a:gd name="T7" fmla="*/ 0 h 12"/>
                  <a:gd name="T8" fmla="*/ 6 w 12"/>
                  <a:gd name="T9" fmla="*/ 0 h 12"/>
                  <a:gd name="T10" fmla="*/ 0 w 12"/>
                  <a:gd name="T11" fmla="*/ 0 h 12"/>
                  <a:gd name="T12" fmla="*/ 0 w 12"/>
                  <a:gd name="T13" fmla="*/ 6 h 12"/>
                  <a:gd name="T14" fmla="*/ 0 w 12"/>
                  <a:gd name="T15" fmla="*/ 6 h 12"/>
                  <a:gd name="T16" fmla="*/ 0 w 12"/>
                  <a:gd name="T17" fmla="*/ 12 h 12"/>
                  <a:gd name="T18" fmla="*/ 6 w 12"/>
                  <a:gd name="T19" fmla="*/ 12 h 12"/>
                  <a:gd name="T20" fmla="*/ 12 w 12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2"/>
                  <a:gd name="T35" fmla="*/ 12 w 12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5" name="Freeform 92"/>
              <p:cNvSpPr>
                <a:spLocks/>
              </p:cNvSpPr>
              <p:nvPr/>
            </p:nvSpPr>
            <p:spPr bwMode="auto">
              <a:xfrm>
                <a:off x="2802" y="336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6" name="Freeform 93"/>
              <p:cNvSpPr>
                <a:spLocks/>
              </p:cNvSpPr>
              <p:nvPr/>
            </p:nvSpPr>
            <p:spPr bwMode="auto">
              <a:xfrm>
                <a:off x="2952" y="328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7" name="Freeform 94"/>
              <p:cNvSpPr>
                <a:spLocks/>
              </p:cNvSpPr>
              <p:nvPr/>
            </p:nvSpPr>
            <p:spPr bwMode="auto">
              <a:xfrm>
                <a:off x="3138" y="3204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6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12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8" name="Freeform 95"/>
              <p:cNvSpPr>
                <a:spLocks/>
              </p:cNvSpPr>
              <p:nvPr/>
            </p:nvSpPr>
            <p:spPr bwMode="auto">
              <a:xfrm>
                <a:off x="2766" y="337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9" name="Freeform 96"/>
              <p:cNvSpPr>
                <a:spLocks/>
              </p:cNvSpPr>
              <p:nvPr/>
            </p:nvSpPr>
            <p:spPr bwMode="auto">
              <a:xfrm>
                <a:off x="2916" y="330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0" name="Freeform 97"/>
              <p:cNvSpPr>
                <a:spLocks/>
              </p:cNvSpPr>
              <p:nvPr/>
            </p:nvSpPr>
            <p:spPr bwMode="auto">
              <a:xfrm>
                <a:off x="3102" y="3222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1" name="Freeform 98"/>
              <p:cNvSpPr>
                <a:spLocks/>
              </p:cNvSpPr>
              <p:nvPr/>
            </p:nvSpPr>
            <p:spPr bwMode="auto">
              <a:xfrm>
                <a:off x="2838" y="334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2" name="Freeform 99"/>
              <p:cNvSpPr>
                <a:spLocks/>
              </p:cNvSpPr>
              <p:nvPr/>
            </p:nvSpPr>
            <p:spPr bwMode="auto">
              <a:xfrm>
                <a:off x="3030" y="3252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3" name="Freeform 100"/>
              <p:cNvSpPr>
                <a:spLocks/>
              </p:cNvSpPr>
              <p:nvPr/>
            </p:nvSpPr>
            <p:spPr bwMode="auto">
              <a:xfrm>
                <a:off x="2988" y="327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8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4" name="Freeform 101"/>
              <p:cNvSpPr>
                <a:spLocks/>
              </p:cNvSpPr>
              <p:nvPr/>
            </p:nvSpPr>
            <p:spPr bwMode="auto">
              <a:xfrm>
                <a:off x="3180" y="3186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5" name="Freeform 102"/>
              <p:cNvSpPr>
                <a:spLocks/>
              </p:cNvSpPr>
              <p:nvPr/>
            </p:nvSpPr>
            <p:spPr bwMode="auto">
              <a:xfrm>
                <a:off x="2094" y="1284"/>
                <a:ext cx="2580" cy="1350"/>
              </a:xfrm>
              <a:custGeom>
                <a:avLst/>
                <a:gdLst>
                  <a:gd name="T0" fmla="*/ 84 w 2580"/>
                  <a:gd name="T1" fmla="*/ 564 h 1350"/>
                  <a:gd name="T2" fmla="*/ 228 w 2580"/>
                  <a:gd name="T3" fmla="*/ 468 h 1350"/>
                  <a:gd name="T4" fmla="*/ 384 w 2580"/>
                  <a:gd name="T5" fmla="*/ 366 h 1350"/>
                  <a:gd name="T6" fmla="*/ 558 w 2580"/>
                  <a:gd name="T7" fmla="*/ 264 h 1350"/>
                  <a:gd name="T8" fmla="*/ 744 w 2580"/>
                  <a:gd name="T9" fmla="*/ 174 h 1350"/>
                  <a:gd name="T10" fmla="*/ 942 w 2580"/>
                  <a:gd name="T11" fmla="*/ 96 h 1350"/>
                  <a:gd name="T12" fmla="*/ 1152 w 2580"/>
                  <a:gd name="T13" fmla="*/ 36 h 1350"/>
                  <a:gd name="T14" fmla="*/ 1368 w 2580"/>
                  <a:gd name="T15" fmla="*/ 6 h 1350"/>
                  <a:gd name="T16" fmla="*/ 1596 w 2580"/>
                  <a:gd name="T17" fmla="*/ 6 h 1350"/>
                  <a:gd name="T18" fmla="*/ 1830 w 2580"/>
                  <a:gd name="T19" fmla="*/ 42 h 1350"/>
                  <a:gd name="T20" fmla="*/ 2070 w 2580"/>
                  <a:gd name="T21" fmla="*/ 114 h 1350"/>
                  <a:gd name="T22" fmla="*/ 2190 w 2580"/>
                  <a:gd name="T23" fmla="*/ 180 h 1350"/>
                  <a:gd name="T24" fmla="*/ 2292 w 2580"/>
                  <a:gd name="T25" fmla="*/ 270 h 1350"/>
                  <a:gd name="T26" fmla="*/ 2376 w 2580"/>
                  <a:gd name="T27" fmla="*/ 372 h 1350"/>
                  <a:gd name="T28" fmla="*/ 2448 w 2580"/>
                  <a:gd name="T29" fmla="*/ 492 h 1350"/>
                  <a:gd name="T30" fmla="*/ 2508 w 2580"/>
                  <a:gd name="T31" fmla="*/ 624 h 1350"/>
                  <a:gd name="T32" fmla="*/ 2544 w 2580"/>
                  <a:gd name="T33" fmla="*/ 756 h 1350"/>
                  <a:gd name="T34" fmla="*/ 2568 w 2580"/>
                  <a:gd name="T35" fmla="*/ 894 h 1350"/>
                  <a:gd name="T36" fmla="*/ 2580 w 2580"/>
                  <a:gd name="T37" fmla="*/ 1032 h 1350"/>
                  <a:gd name="T38" fmla="*/ 2574 w 2580"/>
                  <a:gd name="T39" fmla="*/ 1158 h 1350"/>
                  <a:gd name="T40" fmla="*/ 2556 w 2580"/>
                  <a:gd name="T41" fmla="*/ 1278 h 1350"/>
                  <a:gd name="T42" fmla="*/ 2448 w 2580"/>
                  <a:gd name="T43" fmla="*/ 1320 h 1350"/>
                  <a:gd name="T44" fmla="*/ 2478 w 2580"/>
                  <a:gd name="T45" fmla="*/ 1200 h 1350"/>
                  <a:gd name="T46" fmla="*/ 2496 w 2580"/>
                  <a:gd name="T47" fmla="*/ 1074 h 1350"/>
                  <a:gd name="T48" fmla="*/ 2496 w 2580"/>
                  <a:gd name="T49" fmla="*/ 948 h 1350"/>
                  <a:gd name="T50" fmla="*/ 2478 w 2580"/>
                  <a:gd name="T51" fmla="*/ 828 h 1350"/>
                  <a:gd name="T52" fmla="*/ 2448 w 2580"/>
                  <a:gd name="T53" fmla="*/ 702 h 1350"/>
                  <a:gd name="T54" fmla="*/ 2400 w 2580"/>
                  <a:gd name="T55" fmla="*/ 588 h 1350"/>
                  <a:gd name="T56" fmla="*/ 2346 w 2580"/>
                  <a:gd name="T57" fmla="*/ 486 h 1350"/>
                  <a:gd name="T58" fmla="*/ 2274 w 2580"/>
                  <a:gd name="T59" fmla="*/ 390 h 1350"/>
                  <a:gd name="T60" fmla="*/ 2196 w 2580"/>
                  <a:gd name="T61" fmla="*/ 306 h 1350"/>
                  <a:gd name="T62" fmla="*/ 2100 w 2580"/>
                  <a:gd name="T63" fmla="*/ 234 h 1350"/>
                  <a:gd name="T64" fmla="*/ 1974 w 2580"/>
                  <a:gd name="T65" fmla="*/ 174 h 1350"/>
                  <a:gd name="T66" fmla="*/ 1800 w 2580"/>
                  <a:gd name="T67" fmla="*/ 114 h 1350"/>
                  <a:gd name="T68" fmla="*/ 1620 w 2580"/>
                  <a:gd name="T69" fmla="*/ 84 h 1350"/>
                  <a:gd name="T70" fmla="*/ 1440 w 2580"/>
                  <a:gd name="T71" fmla="*/ 84 h 1350"/>
                  <a:gd name="T72" fmla="*/ 1260 w 2580"/>
                  <a:gd name="T73" fmla="*/ 102 h 1350"/>
                  <a:gd name="T74" fmla="*/ 1074 w 2580"/>
                  <a:gd name="T75" fmla="*/ 144 h 1350"/>
                  <a:gd name="T76" fmla="*/ 888 w 2580"/>
                  <a:gd name="T77" fmla="*/ 210 h 1350"/>
                  <a:gd name="T78" fmla="*/ 702 w 2580"/>
                  <a:gd name="T79" fmla="*/ 294 h 1350"/>
                  <a:gd name="T80" fmla="*/ 510 w 2580"/>
                  <a:gd name="T81" fmla="*/ 396 h 1350"/>
                  <a:gd name="T82" fmla="*/ 318 w 2580"/>
                  <a:gd name="T83" fmla="*/ 516 h 1350"/>
                  <a:gd name="T84" fmla="*/ 126 w 2580"/>
                  <a:gd name="T85" fmla="*/ 654 h 135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580"/>
                  <a:gd name="T130" fmla="*/ 0 h 1350"/>
                  <a:gd name="T131" fmla="*/ 2580 w 2580"/>
                  <a:gd name="T132" fmla="*/ 1350 h 135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580" h="1350">
                    <a:moveTo>
                      <a:pt x="0" y="624"/>
                    </a:moveTo>
                    <a:lnTo>
                      <a:pt x="42" y="594"/>
                    </a:lnTo>
                    <a:lnTo>
                      <a:pt x="84" y="564"/>
                    </a:lnTo>
                    <a:lnTo>
                      <a:pt x="132" y="534"/>
                    </a:lnTo>
                    <a:lnTo>
                      <a:pt x="180" y="498"/>
                    </a:lnTo>
                    <a:lnTo>
                      <a:pt x="228" y="468"/>
                    </a:lnTo>
                    <a:lnTo>
                      <a:pt x="276" y="432"/>
                    </a:lnTo>
                    <a:lnTo>
                      <a:pt x="330" y="402"/>
                    </a:lnTo>
                    <a:lnTo>
                      <a:pt x="384" y="366"/>
                    </a:lnTo>
                    <a:lnTo>
                      <a:pt x="438" y="330"/>
                    </a:lnTo>
                    <a:lnTo>
                      <a:pt x="498" y="300"/>
                    </a:lnTo>
                    <a:lnTo>
                      <a:pt x="558" y="264"/>
                    </a:lnTo>
                    <a:lnTo>
                      <a:pt x="618" y="234"/>
                    </a:lnTo>
                    <a:lnTo>
                      <a:pt x="678" y="204"/>
                    </a:lnTo>
                    <a:lnTo>
                      <a:pt x="744" y="174"/>
                    </a:lnTo>
                    <a:lnTo>
                      <a:pt x="810" y="144"/>
                    </a:lnTo>
                    <a:lnTo>
                      <a:pt x="876" y="120"/>
                    </a:lnTo>
                    <a:lnTo>
                      <a:pt x="942" y="96"/>
                    </a:lnTo>
                    <a:lnTo>
                      <a:pt x="1008" y="78"/>
                    </a:lnTo>
                    <a:lnTo>
                      <a:pt x="1080" y="54"/>
                    </a:lnTo>
                    <a:lnTo>
                      <a:pt x="1152" y="36"/>
                    </a:lnTo>
                    <a:lnTo>
                      <a:pt x="1218" y="24"/>
                    </a:lnTo>
                    <a:lnTo>
                      <a:pt x="1296" y="12"/>
                    </a:lnTo>
                    <a:lnTo>
                      <a:pt x="1368" y="6"/>
                    </a:lnTo>
                    <a:lnTo>
                      <a:pt x="1446" y="0"/>
                    </a:lnTo>
                    <a:lnTo>
                      <a:pt x="1518" y="0"/>
                    </a:lnTo>
                    <a:lnTo>
                      <a:pt x="1596" y="6"/>
                    </a:lnTo>
                    <a:lnTo>
                      <a:pt x="1674" y="12"/>
                    </a:lnTo>
                    <a:lnTo>
                      <a:pt x="1752" y="24"/>
                    </a:lnTo>
                    <a:lnTo>
                      <a:pt x="1830" y="42"/>
                    </a:lnTo>
                    <a:lnTo>
                      <a:pt x="1908" y="60"/>
                    </a:lnTo>
                    <a:lnTo>
                      <a:pt x="1986" y="84"/>
                    </a:lnTo>
                    <a:lnTo>
                      <a:pt x="2070" y="114"/>
                    </a:lnTo>
                    <a:lnTo>
                      <a:pt x="2112" y="138"/>
                    </a:lnTo>
                    <a:lnTo>
                      <a:pt x="2148" y="156"/>
                    </a:lnTo>
                    <a:lnTo>
                      <a:pt x="2190" y="180"/>
                    </a:lnTo>
                    <a:lnTo>
                      <a:pt x="2220" y="210"/>
                    </a:lnTo>
                    <a:lnTo>
                      <a:pt x="2256" y="240"/>
                    </a:lnTo>
                    <a:lnTo>
                      <a:pt x="2292" y="270"/>
                    </a:lnTo>
                    <a:lnTo>
                      <a:pt x="2322" y="306"/>
                    </a:lnTo>
                    <a:lnTo>
                      <a:pt x="2352" y="336"/>
                    </a:lnTo>
                    <a:lnTo>
                      <a:pt x="2376" y="372"/>
                    </a:lnTo>
                    <a:lnTo>
                      <a:pt x="2400" y="414"/>
                    </a:lnTo>
                    <a:lnTo>
                      <a:pt x="2430" y="456"/>
                    </a:lnTo>
                    <a:lnTo>
                      <a:pt x="2448" y="492"/>
                    </a:lnTo>
                    <a:lnTo>
                      <a:pt x="2466" y="534"/>
                    </a:lnTo>
                    <a:lnTo>
                      <a:pt x="2490" y="582"/>
                    </a:lnTo>
                    <a:lnTo>
                      <a:pt x="2508" y="624"/>
                    </a:lnTo>
                    <a:lnTo>
                      <a:pt x="2520" y="666"/>
                    </a:lnTo>
                    <a:lnTo>
                      <a:pt x="2532" y="714"/>
                    </a:lnTo>
                    <a:lnTo>
                      <a:pt x="2544" y="756"/>
                    </a:lnTo>
                    <a:lnTo>
                      <a:pt x="2556" y="804"/>
                    </a:lnTo>
                    <a:lnTo>
                      <a:pt x="2568" y="852"/>
                    </a:lnTo>
                    <a:lnTo>
                      <a:pt x="2568" y="894"/>
                    </a:lnTo>
                    <a:lnTo>
                      <a:pt x="2574" y="942"/>
                    </a:lnTo>
                    <a:lnTo>
                      <a:pt x="2580" y="984"/>
                    </a:lnTo>
                    <a:lnTo>
                      <a:pt x="2580" y="1032"/>
                    </a:lnTo>
                    <a:lnTo>
                      <a:pt x="2580" y="1074"/>
                    </a:lnTo>
                    <a:lnTo>
                      <a:pt x="2580" y="1116"/>
                    </a:lnTo>
                    <a:lnTo>
                      <a:pt x="2574" y="1158"/>
                    </a:lnTo>
                    <a:lnTo>
                      <a:pt x="2568" y="1200"/>
                    </a:lnTo>
                    <a:lnTo>
                      <a:pt x="2562" y="1236"/>
                    </a:lnTo>
                    <a:lnTo>
                      <a:pt x="2556" y="1278"/>
                    </a:lnTo>
                    <a:lnTo>
                      <a:pt x="2544" y="1314"/>
                    </a:lnTo>
                    <a:lnTo>
                      <a:pt x="2532" y="1350"/>
                    </a:lnTo>
                    <a:lnTo>
                      <a:pt x="2448" y="1320"/>
                    </a:lnTo>
                    <a:lnTo>
                      <a:pt x="2460" y="1284"/>
                    </a:lnTo>
                    <a:lnTo>
                      <a:pt x="2472" y="1242"/>
                    </a:lnTo>
                    <a:lnTo>
                      <a:pt x="2478" y="1200"/>
                    </a:lnTo>
                    <a:lnTo>
                      <a:pt x="2484" y="1158"/>
                    </a:lnTo>
                    <a:lnTo>
                      <a:pt x="2490" y="1116"/>
                    </a:lnTo>
                    <a:lnTo>
                      <a:pt x="2496" y="1074"/>
                    </a:lnTo>
                    <a:lnTo>
                      <a:pt x="2496" y="1032"/>
                    </a:lnTo>
                    <a:lnTo>
                      <a:pt x="2496" y="990"/>
                    </a:lnTo>
                    <a:lnTo>
                      <a:pt x="2496" y="948"/>
                    </a:lnTo>
                    <a:lnTo>
                      <a:pt x="2490" y="912"/>
                    </a:lnTo>
                    <a:lnTo>
                      <a:pt x="2484" y="864"/>
                    </a:lnTo>
                    <a:lnTo>
                      <a:pt x="2478" y="828"/>
                    </a:lnTo>
                    <a:lnTo>
                      <a:pt x="2472" y="786"/>
                    </a:lnTo>
                    <a:lnTo>
                      <a:pt x="2460" y="744"/>
                    </a:lnTo>
                    <a:lnTo>
                      <a:pt x="2448" y="702"/>
                    </a:lnTo>
                    <a:lnTo>
                      <a:pt x="2436" y="666"/>
                    </a:lnTo>
                    <a:lnTo>
                      <a:pt x="2418" y="630"/>
                    </a:lnTo>
                    <a:lnTo>
                      <a:pt x="2400" y="588"/>
                    </a:lnTo>
                    <a:lnTo>
                      <a:pt x="2388" y="552"/>
                    </a:lnTo>
                    <a:lnTo>
                      <a:pt x="2364" y="516"/>
                    </a:lnTo>
                    <a:lnTo>
                      <a:pt x="2346" y="486"/>
                    </a:lnTo>
                    <a:lnTo>
                      <a:pt x="2322" y="450"/>
                    </a:lnTo>
                    <a:lnTo>
                      <a:pt x="2298" y="420"/>
                    </a:lnTo>
                    <a:lnTo>
                      <a:pt x="2274" y="390"/>
                    </a:lnTo>
                    <a:lnTo>
                      <a:pt x="2250" y="360"/>
                    </a:lnTo>
                    <a:lnTo>
                      <a:pt x="2220" y="330"/>
                    </a:lnTo>
                    <a:lnTo>
                      <a:pt x="2196" y="306"/>
                    </a:lnTo>
                    <a:lnTo>
                      <a:pt x="2166" y="282"/>
                    </a:lnTo>
                    <a:lnTo>
                      <a:pt x="2136" y="258"/>
                    </a:lnTo>
                    <a:lnTo>
                      <a:pt x="2100" y="234"/>
                    </a:lnTo>
                    <a:lnTo>
                      <a:pt x="2070" y="216"/>
                    </a:lnTo>
                    <a:lnTo>
                      <a:pt x="2034" y="198"/>
                    </a:lnTo>
                    <a:lnTo>
                      <a:pt x="1974" y="174"/>
                    </a:lnTo>
                    <a:lnTo>
                      <a:pt x="1920" y="150"/>
                    </a:lnTo>
                    <a:lnTo>
                      <a:pt x="1860" y="132"/>
                    </a:lnTo>
                    <a:lnTo>
                      <a:pt x="1800" y="114"/>
                    </a:lnTo>
                    <a:lnTo>
                      <a:pt x="1740" y="102"/>
                    </a:lnTo>
                    <a:lnTo>
                      <a:pt x="1680" y="96"/>
                    </a:lnTo>
                    <a:lnTo>
                      <a:pt x="1620" y="84"/>
                    </a:lnTo>
                    <a:lnTo>
                      <a:pt x="1560" y="84"/>
                    </a:lnTo>
                    <a:lnTo>
                      <a:pt x="1500" y="78"/>
                    </a:lnTo>
                    <a:lnTo>
                      <a:pt x="1440" y="84"/>
                    </a:lnTo>
                    <a:lnTo>
                      <a:pt x="1380" y="84"/>
                    </a:lnTo>
                    <a:lnTo>
                      <a:pt x="1320" y="96"/>
                    </a:lnTo>
                    <a:lnTo>
                      <a:pt x="1260" y="102"/>
                    </a:lnTo>
                    <a:lnTo>
                      <a:pt x="1200" y="114"/>
                    </a:lnTo>
                    <a:lnTo>
                      <a:pt x="1134" y="126"/>
                    </a:lnTo>
                    <a:lnTo>
                      <a:pt x="1074" y="144"/>
                    </a:lnTo>
                    <a:lnTo>
                      <a:pt x="1014" y="162"/>
                    </a:lnTo>
                    <a:lnTo>
                      <a:pt x="954" y="186"/>
                    </a:lnTo>
                    <a:lnTo>
                      <a:pt x="888" y="210"/>
                    </a:lnTo>
                    <a:lnTo>
                      <a:pt x="828" y="234"/>
                    </a:lnTo>
                    <a:lnTo>
                      <a:pt x="762" y="264"/>
                    </a:lnTo>
                    <a:lnTo>
                      <a:pt x="702" y="294"/>
                    </a:lnTo>
                    <a:lnTo>
                      <a:pt x="636" y="324"/>
                    </a:lnTo>
                    <a:lnTo>
                      <a:pt x="576" y="360"/>
                    </a:lnTo>
                    <a:lnTo>
                      <a:pt x="510" y="396"/>
                    </a:lnTo>
                    <a:lnTo>
                      <a:pt x="450" y="438"/>
                    </a:lnTo>
                    <a:lnTo>
                      <a:pt x="384" y="474"/>
                    </a:lnTo>
                    <a:lnTo>
                      <a:pt x="318" y="516"/>
                    </a:lnTo>
                    <a:lnTo>
                      <a:pt x="252" y="564"/>
                    </a:lnTo>
                    <a:lnTo>
                      <a:pt x="192" y="606"/>
                    </a:lnTo>
                    <a:lnTo>
                      <a:pt x="126" y="654"/>
                    </a:lnTo>
                    <a:lnTo>
                      <a:pt x="60" y="702"/>
                    </a:lnTo>
                    <a:lnTo>
                      <a:pt x="0" y="6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6" name="Freeform 103"/>
              <p:cNvSpPr>
                <a:spLocks/>
              </p:cNvSpPr>
              <p:nvPr/>
            </p:nvSpPr>
            <p:spPr bwMode="auto">
              <a:xfrm>
                <a:off x="2184" y="1344"/>
                <a:ext cx="1974" cy="594"/>
              </a:xfrm>
              <a:custGeom>
                <a:avLst/>
                <a:gdLst>
                  <a:gd name="T0" fmla="*/ 30 w 1974"/>
                  <a:gd name="T1" fmla="*/ 570 h 594"/>
                  <a:gd name="T2" fmla="*/ 90 w 1974"/>
                  <a:gd name="T3" fmla="*/ 528 h 594"/>
                  <a:gd name="T4" fmla="*/ 150 w 1974"/>
                  <a:gd name="T5" fmla="*/ 486 h 594"/>
                  <a:gd name="T6" fmla="*/ 210 w 1974"/>
                  <a:gd name="T7" fmla="*/ 444 h 594"/>
                  <a:gd name="T8" fmla="*/ 270 w 1974"/>
                  <a:gd name="T9" fmla="*/ 402 h 594"/>
                  <a:gd name="T10" fmla="*/ 324 w 1974"/>
                  <a:gd name="T11" fmla="*/ 366 h 594"/>
                  <a:gd name="T12" fmla="*/ 384 w 1974"/>
                  <a:gd name="T13" fmla="*/ 330 h 594"/>
                  <a:gd name="T14" fmla="*/ 444 w 1974"/>
                  <a:gd name="T15" fmla="*/ 300 h 594"/>
                  <a:gd name="T16" fmla="*/ 504 w 1974"/>
                  <a:gd name="T17" fmla="*/ 264 h 594"/>
                  <a:gd name="T18" fmla="*/ 564 w 1974"/>
                  <a:gd name="T19" fmla="*/ 234 h 594"/>
                  <a:gd name="T20" fmla="*/ 624 w 1974"/>
                  <a:gd name="T21" fmla="*/ 204 h 594"/>
                  <a:gd name="T22" fmla="*/ 684 w 1974"/>
                  <a:gd name="T23" fmla="*/ 180 h 594"/>
                  <a:gd name="T24" fmla="*/ 744 w 1974"/>
                  <a:gd name="T25" fmla="*/ 150 h 594"/>
                  <a:gd name="T26" fmla="*/ 804 w 1974"/>
                  <a:gd name="T27" fmla="*/ 126 h 594"/>
                  <a:gd name="T28" fmla="*/ 864 w 1974"/>
                  <a:gd name="T29" fmla="*/ 102 h 594"/>
                  <a:gd name="T30" fmla="*/ 924 w 1974"/>
                  <a:gd name="T31" fmla="*/ 78 h 594"/>
                  <a:gd name="T32" fmla="*/ 990 w 1974"/>
                  <a:gd name="T33" fmla="*/ 60 h 594"/>
                  <a:gd name="T34" fmla="*/ 1056 w 1974"/>
                  <a:gd name="T35" fmla="*/ 42 h 594"/>
                  <a:gd name="T36" fmla="*/ 1122 w 1974"/>
                  <a:gd name="T37" fmla="*/ 24 h 594"/>
                  <a:gd name="T38" fmla="*/ 1194 w 1974"/>
                  <a:gd name="T39" fmla="*/ 12 h 594"/>
                  <a:gd name="T40" fmla="*/ 1266 w 1974"/>
                  <a:gd name="T41" fmla="*/ 6 h 594"/>
                  <a:gd name="T42" fmla="*/ 1338 w 1974"/>
                  <a:gd name="T43" fmla="*/ 0 h 594"/>
                  <a:gd name="T44" fmla="*/ 1404 w 1974"/>
                  <a:gd name="T45" fmla="*/ 0 h 594"/>
                  <a:gd name="T46" fmla="*/ 1476 w 1974"/>
                  <a:gd name="T47" fmla="*/ 0 h 594"/>
                  <a:gd name="T48" fmla="*/ 1542 w 1974"/>
                  <a:gd name="T49" fmla="*/ 6 h 594"/>
                  <a:gd name="T50" fmla="*/ 1608 w 1974"/>
                  <a:gd name="T51" fmla="*/ 12 h 594"/>
                  <a:gd name="T52" fmla="*/ 1674 w 1974"/>
                  <a:gd name="T53" fmla="*/ 24 h 594"/>
                  <a:gd name="T54" fmla="*/ 1740 w 1974"/>
                  <a:gd name="T55" fmla="*/ 42 h 594"/>
                  <a:gd name="T56" fmla="*/ 1794 w 1974"/>
                  <a:gd name="T57" fmla="*/ 54 h 594"/>
                  <a:gd name="T58" fmla="*/ 1854 w 1974"/>
                  <a:gd name="T59" fmla="*/ 78 h 594"/>
                  <a:gd name="T60" fmla="*/ 1902 w 1974"/>
                  <a:gd name="T61" fmla="*/ 102 h 594"/>
                  <a:gd name="T62" fmla="*/ 1950 w 1974"/>
                  <a:gd name="T63" fmla="*/ 126 h 59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974"/>
                  <a:gd name="T97" fmla="*/ 0 h 594"/>
                  <a:gd name="T98" fmla="*/ 1974 w 1974"/>
                  <a:gd name="T99" fmla="*/ 594 h 59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974" h="594">
                    <a:moveTo>
                      <a:pt x="0" y="594"/>
                    </a:moveTo>
                    <a:lnTo>
                      <a:pt x="30" y="570"/>
                    </a:lnTo>
                    <a:lnTo>
                      <a:pt x="60" y="546"/>
                    </a:lnTo>
                    <a:lnTo>
                      <a:pt x="90" y="528"/>
                    </a:lnTo>
                    <a:lnTo>
                      <a:pt x="120" y="504"/>
                    </a:lnTo>
                    <a:lnTo>
                      <a:pt x="150" y="486"/>
                    </a:lnTo>
                    <a:lnTo>
                      <a:pt x="180" y="462"/>
                    </a:lnTo>
                    <a:lnTo>
                      <a:pt x="210" y="444"/>
                    </a:lnTo>
                    <a:lnTo>
                      <a:pt x="240" y="426"/>
                    </a:lnTo>
                    <a:lnTo>
                      <a:pt x="270" y="402"/>
                    </a:lnTo>
                    <a:lnTo>
                      <a:pt x="300" y="390"/>
                    </a:lnTo>
                    <a:lnTo>
                      <a:pt x="324" y="366"/>
                    </a:lnTo>
                    <a:lnTo>
                      <a:pt x="360" y="348"/>
                    </a:lnTo>
                    <a:lnTo>
                      <a:pt x="384" y="330"/>
                    </a:lnTo>
                    <a:lnTo>
                      <a:pt x="414" y="318"/>
                    </a:lnTo>
                    <a:lnTo>
                      <a:pt x="444" y="300"/>
                    </a:lnTo>
                    <a:lnTo>
                      <a:pt x="474" y="282"/>
                    </a:lnTo>
                    <a:lnTo>
                      <a:pt x="504" y="264"/>
                    </a:lnTo>
                    <a:lnTo>
                      <a:pt x="534" y="252"/>
                    </a:lnTo>
                    <a:lnTo>
                      <a:pt x="564" y="234"/>
                    </a:lnTo>
                    <a:lnTo>
                      <a:pt x="594" y="222"/>
                    </a:lnTo>
                    <a:lnTo>
                      <a:pt x="624" y="204"/>
                    </a:lnTo>
                    <a:lnTo>
                      <a:pt x="654" y="192"/>
                    </a:lnTo>
                    <a:lnTo>
                      <a:pt x="684" y="180"/>
                    </a:lnTo>
                    <a:lnTo>
                      <a:pt x="714" y="162"/>
                    </a:lnTo>
                    <a:lnTo>
                      <a:pt x="744" y="150"/>
                    </a:lnTo>
                    <a:lnTo>
                      <a:pt x="774" y="138"/>
                    </a:lnTo>
                    <a:lnTo>
                      <a:pt x="804" y="126"/>
                    </a:lnTo>
                    <a:lnTo>
                      <a:pt x="834" y="114"/>
                    </a:lnTo>
                    <a:lnTo>
                      <a:pt x="864" y="102"/>
                    </a:lnTo>
                    <a:lnTo>
                      <a:pt x="894" y="90"/>
                    </a:lnTo>
                    <a:lnTo>
                      <a:pt x="924" y="78"/>
                    </a:lnTo>
                    <a:lnTo>
                      <a:pt x="954" y="72"/>
                    </a:lnTo>
                    <a:lnTo>
                      <a:pt x="990" y="60"/>
                    </a:lnTo>
                    <a:lnTo>
                      <a:pt x="1020" y="48"/>
                    </a:lnTo>
                    <a:lnTo>
                      <a:pt x="1056" y="42"/>
                    </a:lnTo>
                    <a:lnTo>
                      <a:pt x="1092" y="36"/>
                    </a:lnTo>
                    <a:lnTo>
                      <a:pt x="1122" y="24"/>
                    </a:lnTo>
                    <a:lnTo>
                      <a:pt x="1158" y="18"/>
                    </a:lnTo>
                    <a:lnTo>
                      <a:pt x="1194" y="12"/>
                    </a:lnTo>
                    <a:lnTo>
                      <a:pt x="1230" y="12"/>
                    </a:lnTo>
                    <a:lnTo>
                      <a:pt x="1266" y="6"/>
                    </a:lnTo>
                    <a:lnTo>
                      <a:pt x="1302" y="0"/>
                    </a:lnTo>
                    <a:lnTo>
                      <a:pt x="1338" y="0"/>
                    </a:lnTo>
                    <a:lnTo>
                      <a:pt x="1368" y="0"/>
                    </a:lnTo>
                    <a:lnTo>
                      <a:pt x="1404" y="0"/>
                    </a:lnTo>
                    <a:lnTo>
                      <a:pt x="1440" y="0"/>
                    </a:lnTo>
                    <a:lnTo>
                      <a:pt x="1476" y="0"/>
                    </a:lnTo>
                    <a:lnTo>
                      <a:pt x="1506" y="0"/>
                    </a:lnTo>
                    <a:lnTo>
                      <a:pt x="1542" y="6"/>
                    </a:lnTo>
                    <a:lnTo>
                      <a:pt x="1578" y="12"/>
                    </a:lnTo>
                    <a:lnTo>
                      <a:pt x="1608" y="12"/>
                    </a:lnTo>
                    <a:lnTo>
                      <a:pt x="1644" y="18"/>
                    </a:lnTo>
                    <a:lnTo>
                      <a:pt x="1674" y="24"/>
                    </a:lnTo>
                    <a:lnTo>
                      <a:pt x="1704" y="30"/>
                    </a:lnTo>
                    <a:lnTo>
                      <a:pt x="1740" y="42"/>
                    </a:lnTo>
                    <a:lnTo>
                      <a:pt x="1764" y="48"/>
                    </a:lnTo>
                    <a:lnTo>
                      <a:pt x="1794" y="54"/>
                    </a:lnTo>
                    <a:lnTo>
                      <a:pt x="1824" y="66"/>
                    </a:lnTo>
                    <a:lnTo>
                      <a:pt x="1854" y="78"/>
                    </a:lnTo>
                    <a:lnTo>
                      <a:pt x="1878" y="84"/>
                    </a:lnTo>
                    <a:lnTo>
                      <a:pt x="1902" y="102"/>
                    </a:lnTo>
                    <a:lnTo>
                      <a:pt x="1926" y="114"/>
                    </a:lnTo>
                    <a:lnTo>
                      <a:pt x="1950" y="126"/>
                    </a:lnTo>
                    <a:lnTo>
                      <a:pt x="1974" y="13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7" name="Freeform 104"/>
              <p:cNvSpPr>
                <a:spLocks/>
              </p:cNvSpPr>
              <p:nvPr/>
            </p:nvSpPr>
            <p:spPr bwMode="auto">
              <a:xfrm>
                <a:off x="1518" y="1854"/>
                <a:ext cx="390" cy="282"/>
              </a:xfrm>
              <a:custGeom>
                <a:avLst/>
                <a:gdLst>
                  <a:gd name="T0" fmla="*/ 0 w 390"/>
                  <a:gd name="T1" fmla="*/ 204 h 282"/>
                  <a:gd name="T2" fmla="*/ 42 w 390"/>
                  <a:gd name="T3" fmla="*/ 282 h 282"/>
                  <a:gd name="T4" fmla="*/ 378 w 390"/>
                  <a:gd name="T5" fmla="*/ 78 h 282"/>
                  <a:gd name="T6" fmla="*/ 378 w 390"/>
                  <a:gd name="T7" fmla="*/ 78 h 282"/>
                  <a:gd name="T8" fmla="*/ 384 w 390"/>
                  <a:gd name="T9" fmla="*/ 78 h 282"/>
                  <a:gd name="T10" fmla="*/ 384 w 390"/>
                  <a:gd name="T11" fmla="*/ 72 h 282"/>
                  <a:gd name="T12" fmla="*/ 390 w 390"/>
                  <a:gd name="T13" fmla="*/ 72 h 282"/>
                  <a:gd name="T14" fmla="*/ 390 w 390"/>
                  <a:gd name="T15" fmla="*/ 66 h 282"/>
                  <a:gd name="T16" fmla="*/ 390 w 390"/>
                  <a:gd name="T17" fmla="*/ 66 h 282"/>
                  <a:gd name="T18" fmla="*/ 390 w 390"/>
                  <a:gd name="T19" fmla="*/ 60 h 282"/>
                  <a:gd name="T20" fmla="*/ 390 w 390"/>
                  <a:gd name="T21" fmla="*/ 60 h 282"/>
                  <a:gd name="T22" fmla="*/ 390 w 390"/>
                  <a:gd name="T23" fmla="*/ 54 h 282"/>
                  <a:gd name="T24" fmla="*/ 390 w 390"/>
                  <a:gd name="T25" fmla="*/ 54 h 282"/>
                  <a:gd name="T26" fmla="*/ 390 w 390"/>
                  <a:gd name="T27" fmla="*/ 48 h 282"/>
                  <a:gd name="T28" fmla="*/ 390 w 390"/>
                  <a:gd name="T29" fmla="*/ 42 h 282"/>
                  <a:gd name="T30" fmla="*/ 384 w 390"/>
                  <a:gd name="T31" fmla="*/ 42 h 282"/>
                  <a:gd name="T32" fmla="*/ 384 w 390"/>
                  <a:gd name="T33" fmla="*/ 36 h 282"/>
                  <a:gd name="T34" fmla="*/ 384 w 390"/>
                  <a:gd name="T35" fmla="*/ 30 h 282"/>
                  <a:gd name="T36" fmla="*/ 378 w 390"/>
                  <a:gd name="T37" fmla="*/ 24 h 282"/>
                  <a:gd name="T38" fmla="*/ 378 w 390"/>
                  <a:gd name="T39" fmla="*/ 24 h 282"/>
                  <a:gd name="T40" fmla="*/ 378 w 390"/>
                  <a:gd name="T41" fmla="*/ 24 h 282"/>
                  <a:gd name="T42" fmla="*/ 372 w 390"/>
                  <a:gd name="T43" fmla="*/ 18 h 282"/>
                  <a:gd name="T44" fmla="*/ 372 w 390"/>
                  <a:gd name="T45" fmla="*/ 12 h 282"/>
                  <a:gd name="T46" fmla="*/ 366 w 390"/>
                  <a:gd name="T47" fmla="*/ 12 h 282"/>
                  <a:gd name="T48" fmla="*/ 366 w 390"/>
                  <a:gd name="T49" fmla="*/ 12 h 282"/>
                  <a:gd name="T50" fmla="*/ 360 w 390"/>
                  <a:gd name="T51" fmla="*/ 6 h 282"/>
                  <a:gd name="T52" fmla="*/ 360 w 390"/>
                  <a:gd name="T53" fmla="*/ 6 h 282"/>
                  <a:gd name="T54" fmla="*/ 360 w 390"/>
                  <a:gd name="T55" fmla="*/ 6 h 282"/>
                  <a:gd name="T56" fmla="*/ 354 w 390"/>
                  <a:gd name="T57" fmla="*/ 0 h 282"/>
                  <a:gd name="T58" fmla="*/ 354 w 390"/>
                  <a:gd name="T59" fmla="*/ 0 h 282"/>
                  <a:gd name="T60" fmla="*/ 348 w 390"/>
                  <a:gd name="T61" fmla="*/ 0 h 282"/>
                  <a:gd name="T62" fmla="*/ 348 w 390"/>
                  <a:gd name="T63" fmla="*/ 0 h 282"/>
                  <a:gd name="T64" fmla="*/ 342 w 390"/>
                  <a:gd name="T65" fmla="*/ 0 h 282"/>
                  <a:gd name="T66" fmla="*/ 336 w 390"/>
                  <a:gd name="T67" fmla="*/ 0 h 282"/>
                  <a:gd name="T68" fmla="*/ 336 w 390"/>
                  <a:gd name="T69" fmla="*/ 0 h 282"/>
                  <a:gd name="T70" fmla="*/ 336 w 390"/>
                  <a:gd name="T71" fmla="*/ 0 h 282"/>
                  <a:gd name="T72" fmla="*/ 0 w 390"/>
                  <a:gd name="T73" fmla="*/ 204 h 2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90"/>
                  <a:gd name="T112" fmla="*/ 0 h 282"/>
                  <a:gd name="T113" fmla="*/ 390 w 390"/>
                  <a:gd name="T114" fmla="*/ 282 h 2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90" h="282">
                    <a:moveTo>
                      <a:pt x="0" y="204"/>
                    </a:moveTo>
                    <a:lnTo>
                      <a:pt x="42" y="282"/>
                    </a:lnTo>
                    <a:lnTo>
                      <a:pt x="378" y="78"/>
                    </a:lnTo>
                    <a:lnTo>
                      <a:pt x="384" y="78"/>
                    </a:lnTo>
                    <a:lnTo>
                      <a:pt x="384" y="72"/>
                    </a:lnTo>
                    <a:lnTo>
                      <a:pt x="390" y="72"/>
                    </a:lnTo>
                    <a:lnTo>
                      <a:pt x="390" y="66"/>
                    </a:lnTo>
                    <a:lnTo>
                      <a:pt x="390" y="60"/>
                    </a:lnTo>
                    <a:lnTo>
                      <a:pt x="390" y="54"/>
                    </a:lnTo>
                    <a:lnTo>
                      <a:pt x="390" y="48"/>
                    </a:lnTo>
                    <a:lnTo>
                      <a:pt x="390" y="42"/>
                    </a:lnTo>
                    <a:lnTo>
                      <a:pt x="384" y="42"/>
                    </a:lnTo>
                    <a:lnTo>
                      <a:pt x="384" y="36"/>
                    </a:lnTo>
                    <a:lnTo>
                      <a:pt x="384" y="30"/>
                    </a:lnTo>
                    <a:lnTo>
                      <a:pt x="378" y="24"/>
                    </a:lnTo>
                    <a:lnTo>
                      <a:pt x="372" y="18"/>
                    </a:lnTo>
                    <a:lnTo>
                      <a:pt x="372" y="12"/>
                    </a:lnTo>
                    <a:lnTo>
                      <a:pt x="366" y="12"/>
                    </a:lnTo>
                    <a:lnTo>
                      <a:pt x="360" y="6"/>
                    </a:lnTo>
                    <a:lnTo>
                      <a:pt x="354" y="0"/>
                    </a:lnTo>
                    <a:lnTo>
                      <a:pt x="348" y="0"/>
                    </a:lnTo>
                    <a:lnTo>
                      <a:pt x="342" y="0"/>
                    </a:lnTo>
                    <a:lnTo>
                      <a:pt x="336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8" name="Freeform 105"/>
              <p:cNvSpPr>
                <a:spLocks/>
              </p:cNvSpPr>
              <p:nvPr/>
            </p:nvSpPr>
            <p:spPr bwMode="auto">
              <a:xfrm>
                <a:off x="1680" y="1956"/>
                <a:ext cx="72" cy="96"/>
              </a:xfrm>
              <a:custGeom>
                <a:avLst/>
                <a:gdLst>
                  <a:gd name="T0" fmla="*/ 18 w 72"/>
                  <a:gd name="T1" fmla="*/ 96 h 96"/>
                  <a:gd name="T2" fmla="*/ 30 w 72"/>
                  <a:gd name="T3" fmla="*/ 84 h 96"/>
                  <a:gd name="T4" fmla="*/ 30 w 72"/>
                  <a:gd name="T5" fmla="*/ 72 h 96"/>
                  <a:gd name="T6" fmla="*/ 30 w 72"/>
                  <a:gd name="T7" fmla="*/ 54 h 96"/>
                  <a:gd name="T8" fmla="*/ 24 w 72"/>
                  <a:gd name="T9" fmla="*/ 42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6 h 96"/>
                  <a:gd name="T22" fmla="*/ 42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18" y="96"/>
                    </a:moveTo>
                    <a:lnTo>
                      <a:pt x="30" y="84"/>
                    </a:lnTo>
                    <a:lnTo>
                      <a:pt x="30" y="72"/>
                    </a:lnTo>
                    <a:lnTo>
                      <a:pt x="30" y="54"/>
                    </a:lnTo>
                    <a:lnTo>
                      <a:pt x="24" y="42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6"/>
                    </a:lnTo>
                    <a:lnTo>
                      <a:pt x="42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9" name="Freeform 106"/>
              <p:cNvSpPr>
                <a:spLocks/>
              </p:cNvSpPr>
              <p:nvPr/>
            </p:nvSpPr>
            <p:spPr bwMode="auto">
              <a:xfrm>
                <a:off x="1656" y="1950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30 h 90"/>
                  <a:gd name="T6" fmla="*/ 42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0" name="Freeform 107"/>
              <p:cNvSpPr>
                <a:spLocks/>
              </p:cNvSpPr>
              <p:nvPr/>
            </p:nvSpPr>
            <p:spPr bwMode="auto">
              <a:xfrm>
                <a:off x="1584" y="2010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90 h 96"/>
                  <a:gd name="T4" fmla="*/ 36 w 72"/>
                  <a:gd name="T5" fmla="*/ 72 h 96"/>
                  <a:gd name="T6" fmla="*/ 36 w 72"/>
                  <a:gd name="T7" fmla="*/ 60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6 w 72"/>
                  <a:gd name="T21" fmla="*/ 6 h 96"/>
                  <a:gd name="T22" fmla="*/ 48 w 72"/>
                  <a:gd name="T23" fmla="*/ 12 h 96"/>
                  <a:gd name="T24" fmla="*/ 60 w 72"/>
                  <a:gd name="T25" fmla="*/ 24 h 96"/>
                  <a:gd name="T26" fmla="*/ 72 w 72"/>
                  <a:gd name="T27" fmla="*/ 36 h 96"/>
                  <a:gd name="T28" fmla="*/ 72 w 72"/>
                  <a:gd name="T29" fmla="*/ 54 h 96"/>
                  <a:gd name="T30" fmla="*/ 72 w 72"/>
                  <a:gd name="T31" fmla="*/ 66 h 96"/>
                  <a:gd name="T32" fmla="*/ 72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1" name="Freeform 108"/>
              <p:cNvSpPr>
                <a:spLocks/>
              </p:cNvSpPr>
              <p:nvPr/>
            </p:nvSpPr>
            <p:spPr bwMode="auto">
              <a:xfrm>
                <a:off x="1560" y="2004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2" name="Freeform 109"/>
              <p:cNvSpPr>
                <a:spLocks/>
              </p:cNvSpPr>
              <p:nvPr/>
            </p:nvSpPr>
            <p:spPr bwMode="auto">
              <a:xfrm>
                <a:off x="1722" y="1926"/>
                <a:ext cx="72" cy="102"/>
              </a:xfrm>
              <a:custGeom>
                <a:avLst/>
                <a:gdLst>
                  <a:gd name="T0" fmla="*/ 24 w 72"/>
                  <a:gd name="T1" fmla="*/ 102 h 102"/>
                  <a:gd name="T2" fmla="*/ 30 w 72"/>
                  <a:gd name="T3" fmla="*/ 90 h 102"/>
                  <a:gd name="T4" fmla="*/ 36 w 72"/>
                  <a:gd name="T5" fmla="*/ 72 h 102"/>
                  <a:gd name="T6" fmla="*/ 36 w 72"/>
                  <a:gd name="T7" fmla="*/ 60 h 102"/>
                  <a:gd name="T8" fmla="*/ 30 w 72"/>
                  <a:gd name="T9" fmla="*/ 42 h 102"/>
                  <a:gd name="T10" fmla="*/ 24 w 72"/>
                  <a:gd name="T11" fmla="*/ 30 h 102"/>
                  <a:gd name="T12" fmla="*/ 18 w 72"/>
                  <a:gd name="T13" fmla="*/ 18 h 102"/>
                  <a:gd name="T14" fmla="*/ 6 w 72"/>
                  <a:gd name="T15" fmla="*/ 6 h 102"/>
                  <a:gd name="T16" fmla="*/ 0 w 72"/>
                  <a:gd name="T17" fmla="*/ 6 h 102"/>
                  <a:gd name="T18" fmla="*/ 18 w 72"/>
                  <a:gd name="T19" fmla="*/ 0 h 102"/>
                  <a:gd name="T20" fmla="*/ 36 w 72"/>
                  <a:gd name="T21" fmla="*/ 6 h 102"/>
                  <a:gd name="T22" fmla="*/ 48 w 72"/>
                  <a:gd name="T23" fmla="*/ 12 h 102"/>
                  <a:gd name="T24" fmla="*/ 60 w 72"/>
                  <a:gd name="T25" fmla="*/ 24 h 102"/>
                  <a:gd name="T26" fmla="*/ 66 w 72"/>
                  <a:gd name="T27" fmla="*/ 42 h 102"/>
                  <a:gd name="T28" fmla="*/ 72 w 72"/>
                  <a:gd name="T29" fmla="*/ 54 h 102"/>
                  <a:gd name="T30" fmla="*/ 72 w 72"/>
                  <a:gd name="T31" fmla="*/ 66 h 102"/>
                  <a:gd name="T32" fmla="*/ 72 w 72"/>
                  <a:gd name="T33" fmla="*/ 72 h 10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102"/>
                  <a:gd name="T53" fmla="*/ 72 w 72"/>
                  <a:gd name="T54" fmla="*/ 102 h 10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102">
                    <a:moveTo>
                      <a:pt x="24" y="102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30"/>
                    </a:lnTo>
                    <a:lnTo>
                      <a:pt x="18" y="18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66" y="42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3" name="Freeform 110"/>
              <p:cNvSpPr>
                <a:spLocks/>
              </p:cNvSpPr>
              <p:nvPr/>
            </p:nvSpPr>
            <p:spPr bwMode="auto">
              <a:xfrm>
                <a:off x="1698" y="1920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4" name="Freeform 111"/>
              <p:cNvSpPr>
                <a:spLocks/>
              </p:cNvSpPr>
              <p:nvPr/>
            </p:nvSpPr>
            <p:spPr bwMode="auto">
              <a:xfrm>
                <a:off x="1632" y="1986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0 w 72"/>
                  <a:gd name="T21" fmla="*/ 0 h 96"/>
                  <a:gd name="T22" fmla="*/ 48 w 72"/>
                  <a:gd name="T23" fmla="*/ 6 h 96"/>
                  <a:gd name="T24" fmla="*/ 60 w 72"/>
                  <a:gd name="T25" fmla="*/ 18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5" name="Freeform 112"/>
              <p:cNvSpPr>
                <a:spLocks/>
              </p:cNvSpPr>
              <p:nvPr/>
            </p:nvSpPr>
            <p:spPr bwMode="auto">
              <a:xfrm>
                <a:off x="1608" y="1974"/>
                <a:ext cx="90" cy="96"/>
              </a:xfrm>
              <a:custGeom>
                <a:avLst/>
                <a:gdLst>
                  <a:gd name="T0" fmla="*/ 0 w 90"/>
                  <a:gd name="T1" fmla="*/ 30 h 96"/>
                  <a:gd name="T2" fmla="*/ 12 w 90"/>
                  <a:gd name="T3" fmla="*/ 30 h 96"/>
                  <a:gd name="T4" fmla="*/ 24 w 90"/>
                  <a:gd name="T5" fmla="*/ 30 h 96"/>
                  <a:gd name="T6" fmla="*/ 42 w 90"/>
                  <a:gd name="T7" fmla="*/ 36 h 96"/>
                  <a:gd name="T8" fmla="*/ 54 w 90"/>
                  <a:gd name="T9" fmla="*/ 48 h 96"/>
                  <a:gd name="T10" fmla="*/ 66 w 90"/>
                  <a:gd name="T11" fmla="*/ 66 h 96"/>
                  <a:gd name="T12" fmla="*/ 72 w 90"/>
                  <a:gd name="T13" fmla="*/ 78 h 96"/>
                  <a:gd name="T14" fmla="*/ 72 w 90"/>
                  <a:gd name="T15" fmla="*/ 84 h 96"/>
                  <a:gd name="T16" fmla="*/ 72 w 90"/>
                  <a:gd name="T17" fmla="*/ 96 h 96"/>
                  <a:gd name="T18" fmla="*/ 84 w 90"/>
                  <a:gd name="T19" fmla="*/ 84 h 96"/>
                  <a:gd name="T20" fmla="*/ 90 w 90"/>
                  <a:gd name="T21" fmla="*/ 66 h 96"/>
                  <a:gd name="T22" fmla="*/ 90 w 90"/>
                  <a:gd name="T23" fmla="*/ 48 h 96"/>
                  <a:gd name="T24" fmla="*/ 84 w 90"/>
                  <a:gd name="T25" fmla="*/ 30 h 96"/>
                  <a:gd name="T26" fmla="*/ 72 w 90"/>
                  <a:gd name="T27" fmla="*/ 18 h 96"/>
                  <a:gd name="T28" fmla="*/ 66 w 90"/>
                  <a:gd name="T29" fmla="*/ 6 h 96"/>
                  <a:gd name="T30" fmla="*/ 54 w 90"/>
                  <a:gd name="T31" fmla="*/ 0 h 96"/>
                  <a:gd name="T32" fmla="*/ 48 w 90"/>
                  <a:gd name="T33" fmla="*/ 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6"/>
                  <a:gd name="T53" fmla="*/ 90 w 90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6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6"/>
                    </a:lnTo>
                    <a:lnTo>
                      <a:pt x="72" y="78"/>
                    </a:lnTo>
                    <a:lnTo>
                      <a:pt x="72" y="84"/>
                    </a:lnTo>
                    <a:lnTo>
                      <a:pt x="72" y="96"/>
                    </a:lnTo>
                    <a:lnTo>
                      <a:pt x="84" y="84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6" name="Freeform 113"/>
              <p:cNvSpPr>
                <a:spLocks/>
              </p:cNvSpPr>
              <p:nvPr/>
            </p:nvSpPr>
            <p:spPr bwMode="auto">
              <a:xfrm>
                <a:off x="1770" y="1902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8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7" name="Freeform 114"/>
              <p:cNvSpPr>
                <a:spLocks/>
              </p:cNvSpPr>
              <p:nvPr/>
            </p:nvSpPr>
            <p:spPr bwMode="auto">
              <a:xfrm>
                <a:off x="1746" y="1896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24 h 90"/>
                  <a:gd name="T6" fmla="*/ 42 w 84"/>
                  <a:gd name="T7" fmla="*/ 36 h 90"/>
                  <a:gd name="T8" fmla="*/ 54 w 84"/>
                  <a:gd name="T9" fmla="*/ 42 h 90"/>
                  <a:gd name="T10" fmla="*/ 66 w 84"/>
                  <a:gd name="T11" fmla="*/ 60 h 90"/>
                  <a:gd name="T12" fmla="*/ 72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2 h 90"/>
                  <a:gd name="T24" fmla="*/ 78 w 84"/>
                  <a:gd name="T25" fmla="*/ 30 h 90"/>
                  <a:gd name="T26" fmla="*/ 72 w 84"/>
                  <a:gd name="T27" fmla="*/ 12 h 90"/>
                  <a:gd name="T28" fmla="*/ 66 w 84"/>
                  <a:gd name="T29" fmla="*/ 0 h 90"/>
                  <a:gd name="T30" fmla="*/ 54 w 84"/>
                  <a:gd name="T31" fmla="*/ 0 h 90"/>
                  <a:gd name="T32" fmla="*/ 48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24"/>
                    </a:lnTo>
                    <a:lnTo>
                      <a:pt x="42" y="36"/>
                    </a:lnTo>
                    <a:lnTo>
                      <a:pt x="54" y="42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8" name="Freeform 115"/>
              <p:cNvSpPr>
                <a:spLocks/>
              </p:cNvSpPr>
              <p:nvPr/>
            </p:nvSpPr>
            <p:spPr bwMode="auto">
              <a:xfrm>
                <a:off x="1812" y="1872"/>
                <a:ext cx="78" cy="96"/>
              </a:xfrm>
              <a:custGeom>
                <a:avLst/>
                <a:gdLst>
                  <a:gd name="T0" fmla="*/ 24 w 78"/>
                  <a:gd name="T1" fmla="*/ 96 h 96"/>
                  <a:gd name="T2" fmla="*/ 36 w 78"/>
                  <a:gd name="T3" fmla="*/ 90 h 96"/>
                  <a:gd name="T4" fmla="*/ 36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6 h 96"/>
                  <a:gd name="T22" fmla="*/ 48 w 78"/>
                  <a:gd name="T23" fmla="*/ 12 h 96"/>
                  <a:gd name="T24" fmla="*/ 60 w 78"/>
                  <a:gd name="T25" fmla="*/ 24 h 96"/>
                  <a:gd name="T26" fmla="*/ 72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24" y="96"/>
                    </a:moveTo>
                    <a:lnTo>
                      <a:pt x="36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9" name="Freeform 116"/>
              <p:cNvSpPr>
                <a:spLocks/>
              </p:cNvSpPr>
              <p:nvPr/>
            </p:nvSpPr>
            <p:spPr bwMode="auto">
              <a:xfrm>
                <a:off x="1794" y="1866"/>
                <a:ext cx="84" cy="90"/>
              </a:xfrm>
              <a:custGeom>
                <a:avLst/>
                <a:gdLst>
                  <a:gd name="T0" fmla="*/ 0 w 84"/>
                  <a:gd name="T1" fmla="*/ 30 h 90"/>
                  <a:gd name="T2" fmla="*/ 12 w 84"/>
                  <a:gd name="T3" fmla="*/ 24 h 90"/>
                  <a:gd name="T4" fmla="*/ 24 w 84"/>
                  <a:gd name="T5" fmla="*/ 30 h 90"/>
                  <a:gd name="T6" fmla="*/ 36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30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36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0" name="Freeform 117"/>
              <p:cNvSpPr>
                <a:spLocks/>
              </p:cNvSpPr>
              <p:nvPr/>
            </p:nvSpPr>
            <p:spPr bwMode="auto">
              <a:xfrm>
                <a:off x="1848" y="2118"/>
                <a:ext cx="384" cy="306"/>
              </a:xfrm>
              <a:custGeom>
                <a:avLst/>
                <a:gdLst>
                  <a:gd name="T0" fmla="*/ 0 w 384"/>
                  <a:gd name="T1" fmla="*/ 234 h 306"/>
                  <a:gd name="T2" fmla="*/ 54 w 384"/>
                  <a:gd name="T3" fmla="*/ 306 h 306"/>
                  <a:gd name="T4" fmla="*/ 372 w 384"/>
                  <a:gd name="T5" fmla="*/ 78 h 306"/>
                  <a:gd name="T6" fmla="*/ 378 w 384"/>
                  <a:gd name="T7" fmla="*/ 78 h 306"/>
                  <a:gd name="T8" fmla="*/ 378 w 384"/>
                  <a:gd name="T9" fmla="*/ 78 h 306"/>
                  <a:gd name="T10" fmla="*/ 378 w 384"/>
                  <a:gd name="T11" fmla="*/ 72 h 306"/>
                  <a:gd name="T12" fmla="*/ 384 w 384"/>
                  <a:gd name="T13" fmla="*/ 72 h 306"/>
                  <a:gd name="T14" fmla="*/ 384 w 384"/>
                  <a:gd name="T15" fmla="*/ 66 h 306"/>
                  <a:gd name="T16" fmla="*/ 384 w 384"/>
                  <a:gd name="T17" fmla="*/ 66 h 306"/>
                  <a:gd name="T18" fmla="*/ 384 w 384"/>
                  <a:gd name="T19" fmla="*/ 60 h 306"/>
                  <a:gd name="T20" fmla="*/ 384 w 384"/>
                  <a:gd name="T21" fmla="*/ 60 h 306"/>
                  <a:gd name="T22" fmla="*/ 384 w 384"/>
                  <a:gd name="T23" fmla="*/ 54 h 306"/>
                  <a:gd name="T24" fmla="*/ 384 w 384"/>
                  <a:gd name="T25" fmla="*/ 54 h 306"/>
                  <a:gd name="T26" fmla="*/ 384 w 384"/>
                  <a:gd name="T27" fmla="*/ 48 h 306"/>
                  <a:gd name="T28" fmla="*/ 378 w 384"/>
                  <a:gd name="T29" fmla="*/ 42 h 306"/>
                  <a:gd name="T30" fmla="*/ 378 w 384"/>
                  <a:gd name="T31" fmla="*/ 42 h 306"/>
                  <a:gd name="T32" fmla="*/ 378 w 384"/>
                  <a:gd name="T33" fmla="*/ 36 h 306"/>
                  <a:gd name="T34" fmla="*/ 372 w 384"/>
                  <a:gd name="T35" fmla="*/ 30 h 306"/>
                  <a:gd name="T36" fmla="*/ 372 w 384"/>
                  <a:gd name="T37" fmla="*/ 30 h 306"/>
                  <a:gd name="T38" fmla="*/ 372 w 384"/>
                  <a:gd name="T39" fmla="*/ 24 h 306"/>
                  <a:gd name="T40" fmla="*/ 366 w 384"/>
                  <a:gd name="T41" fmla="*/ 24 h 306"/>
                  <a:gd name="T42" fmla="*/ 366 w 384"/>
                  <a:gd name="T43" fmla="*/ 18 h 306"/>
                  <a:gd name="T44" fmla="*/ 360 w 384"/>
                  <a:gd name="T45" fmla="*/ 18 h 306"/>
                  <a:gd name="T46" fmla="*/ 360 w 384"/>
                  <a:gd name="T47" fmla="*/ 12 h 306"/>
                  <a:gd name="T48" fmla="*/ 354 w 384"/>
                  <a:gd name="T49" fmla="*/ 12 h 306"/>
                  <a:gd name="T50" fmla="*/ 354 w 384"/>
                  <a:gd name="T51" fmla="*/ 12 h 306"/>
                  <a:gd name="T52" fmla="*/ 348 w 384"/>
                  <a:gd name="T53" fmla="*/ 6 h 306"/>
                  <a:gd name="T54" fmla="*/ 348 w 384"/>
                  <a:gd name="T55" fmla="*/ 6 h 306"/>
                  <a:gd name="T56" fmla="*/ 342 w 384"/>
                  <a:gd name="T57" fmla="*/ 6 h 306"/>
                  <a:gd name="T58" fmla="*/ 342 w 384"/>
                  <a:gd name="T59" fmla="*/ 6 h 306"/>
                  <a:gd name="T60" fmla="*/ 336 w 384"/>
                  <a:gd name="T61" fmla="*/ 0 h 306"/>
                  <a:gd name="T62" fmla="*/ 336 w 384"/>
                  <a:gd name="T63" fmla="*/ 0 h 306"/>
                  <a:gd name="T64" fmla="*/ 330 w 384"/>
                  <a:gd name="T65" fmla="*/ 6 h 306"/>
                  <a:gd name="T66" fmla="*/ 330 w 384"/>
                  <a:gd name="T67" fmla="*/ 6 h 306"/>
                  <a:gd name="T68" fmla="*/ 324 w 384"/>
                  <a:gd name="T69" fmla="*/ 6 h 306"/>
                  <a:gd name="T70" fmla="*/ 324 w 384"/>
                  <a:gd name="T71" fmla="*/ 6 h 306"/>
                  <a:gd name="T72" fmla="*/ 0 w 384"/>
                  <a:gd name="T73" fmla="*/ 234 h 3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84"/>
                  <a:gd name="T112" fmla="*/ 0 h 306"/>
                  <a:gd name="T113" fmla="*/ 384 w 384"/>
                  <a:gd name="T114" fmla="*/ 306 h 30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84" h="306">
                    <a:moveTo>
                      <a:pt x="0" y="234"/>
                    </a:moveTo>
                    <a:lnTo>
                      <a:pt x="54" y="306"/>
                    </a:lnTo>
                    <a:lnTo>
                      <a:pt x="372" y="78"/>
                    </a:lnTo>
                    <a:lnTo>
                      <a:pt x="378" y="78"/>
                    </a:lnTo>
                    <a:lnTo>
                      <a:pt x="378" y="72"/>
                    </a:lnTo>
                    <a:lnTo>
                      <a:pt x="384" y="72"/>
                    </a:lnTo>
                    <a:lnTo>
                      <a:pt x="384" y="66"/>
                    </a:lnTo>
                    <a:lnTo>
                      <a:pt x="384" y="60"/>
                    </a:lnTo>
                    <a:lnTo>
                      <a:pt x="384" y="54"/>
                    </a:lnTo>
                    <a:lnTo>
                      <a:pt x="384" y="48"/>
                    </a:lnTo>
                    <a:lnTo>
                      <a:pt x="378" y="42"/>
                    </a:lnTo>
                    <a:lnTo>
                      <a:pt x="378" y="36"/>
                    </a:lnTo>
                    <a:lnTo>
                      <a:pt x="372" y="30"/>
                    </a:lnTo>
                    <a:lnTo>
                      <a:pt x="372" y="24"/>
                    </a:lnTo>
                    <a:lnTo>
                      <a:pt x="366" y="24"/>
                    </a:lnTo>
                    <a:lnTo>
                      <a:pt x="366" y="18"/>
                    </a:lnTo>
                    <a:lnTo>
                      <a:pt x="360" y="18"/>
                    </a:lnTo>
                    <a:lnTo>
                      <a:pt x="360" y="12"/>
                    </a:lnTo>
                    <a:lnTo>
                      <a:pt x="354" y="12"/>
                    </a:lnTo>
                    <a:lnTo>
                      <a:pt x="348" y="6"/>
                    </a:lnTo>
                    <a:lnTo>
                      <a:pt x="342" y="6"/>
                    </a:lnTo>
                    <a:lnTo>
                      <a:pt x="336" y="0"/>
                    </a:lnTo>
                    <a:lnTo>
                      <a:pt x="330" y="6"/>
                    </a:lnTo>
                    <a:lnTo>
                      <a:pt x="324" y="6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1" name="Freeform 118"/>
              <p:cNvSpPr>
                <a:spLocks/>
              </p:cNvSpPr>
              <p:nvPr/>
            </p:nvSpPr>
            <p:spPr bwMode="auto">
              <a:xfrm>
                <a:off x="2004" y="223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54 h 96"/>
                  <a:gd name="T8" fmla="*/ 36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54"/>
                    </a:lnTo>
                    <a:lnTo>
                      <a:pt x="36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2" name="Freeform 119"/>
              <p:cNvSpPr>
                <a:spLocks/>
              </p:cNvSpPr>
              <p:nvPr/>
            </p:nvSpPr>
            <p:spPr bwMode="auto">
              <a:xfrm>
                <a:off x="1980" y="222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30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90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2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30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90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2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3" name="Freeform 120"/>
              <p:cNvSpPr>
                <a:spLocks/>
              </p:cNvSpPr>
              <p:nvPr/>
            </p:nvSpPr>
            <p:spPr bwMode="auto">
              <a:xfrm>
                <a:off x="1920" y="2298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6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2 w 72"/>
                  <a:gd name="T23" fmla="*/ 6 h 96"/>
                  <a:gd name="T24" fmla="*/ 60 w 72"/>
                  <a:gd name="T25" fmla="*/ 18 h 96"/>
                  <a:gd name="T26" fmla="*/ 66 w 72"/>
                  <a:gd name="T27" fmla="*/ 30 h 96"/>
                  <a:gd name="T28" fmla="*/ 72 w 72"/>
                  <a:gd name="T29" fmla="*/ 48 h 96"/>
                  <a:gd name="T30" fmla="*/ 72 w 72"/>
                  <a:gd name="T31" fmla="*/ 54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8"/>
                    </a:lnTo>
                    <a:lnTo>
                      <a:pt x="72" y="54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4" name="Freeform 121"/>
              <p:cNvSpPr>
                <a:spLocks/>
              </p:cNvSpPr>
              <p:nvPr/>
            </p:nvSpPr>
            <p:spPr bwMode="auto">
              <a:xfrm>
                <a:off x="1896" y="228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6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5" name="Freeform 122"/>
              <p:cNvSpPr>
                <a:spLocks/>
              </p:cNvSpPr>
              <p:nvPr/>
            </p:nvSpPr>
            <p:spPr bwMode="auto">
              <a:xfrm>
                <a:off x="2046" y="220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66 h 96"/>
                  <a:gd name="T6" fmla="*/ 42 w 78"/>
                  <a:gd name="T7" fmla="*/ 54 h 96"/>
                  <a:gd name="T8" fmla="*/ 36 w 78"/>
                  <a:gd name="T9" fmla="*/ 36 h 96"/>
                  <a:gd name="T10" fmla="*/ 24 w 78"/>
                  <a:gd name="T11" fmla="*/ 18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0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66"/>
                    </a:lnTo>
                    <a:lnTo>
                      <a:pt x="42" y="54"/>
                    </a:lnTo>
                    <a:lnTo>
                      <a:pt x="36" y="36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6" name="Freeform 123"/>
              <p:cNvSpPr>
                <a:spLocks/>
              </p:cNvSpPr>
              <p:nvPr/>
            </p:nvSpPr>
            <p:spPr bwMode="auto">
              <a:xfrm>
                <a:off x="2028" y="219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2 h 90"/>
                  <a:gd name="T24" fmla="*/ 78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48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48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7" name="Freeform 124"/>
              <p:cNvSpPr>
                <a:spLocks/>
              </p:cNvSpPr>
              <p:nvPr/>
            </p:nvSpPr>
            <p:spPr bwMode="auto">
              <a:xfrm>
                <a:off x="1962" y="226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36 w 78"/>
                  <a:gd name="T5" fmla="*/ 72 h 96"/>
                  <a:gd name="T6" fmla="*/ 36 w 78"/>
                  <a:gd name="T7" fmla="*/ 54 h 96"/>
                  <a:gd name="T8" fmla="*/ 30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2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66 w 78"/>
                  <a:gd name="T27" fmla="*/ 30 h 96"/>
                  <a:gd name="T28" fmla="*/ 72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8" name="Freeform 125"/>
              <p:cNvSpPr>
                <a:spLocks/>
              </p:cNvSpPr>
              <p:nvPr/>
            </p:nvSpPr>
            <p:spPr bwMode="auto">
              <a:xfrm>
                <a:off x="1938" y="225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9" name="Freeform 126"/>
              <p:cNvSpPr>
                <a:spLocks/>
              </p:cNvSpPr>
              <p:nvPr/>
            </p:nvSpPr>
            <p:spPr bwMode="auto">
              <a:xfrm>
                <a:off x="2094" y="2178"/>
                <a:ext cx="72" cy="90"/>
              </a:xfrm>
              <a:custGeom>
                <a:avLst/>
                <a:gdLst>
                  <a:gd name="T0" fmla="*/ 24 w 72"/>
                  <a:gd name="T1" fmla="*/ 90 h 90"/>
                  <a:gd name="T2" fmla="*/ 36 w 72"/>
                  <a:gd name="T3" fmla="*/ 78 h 90"/>
                  <a:gd name="T4" fmla="*/ 36 w 72"/>
                  <a:gd name="T5" fmla="*/ 66 h 90"/>
                  <a:gd name="T6" fmla="*/ 36 w 72"/>
                  <a:gd name="T7" fmla="*/ 54 h 90"/>
                  <a:gd name="T8" fmla="*/ 30 w 72"/>
                  <a:gd name="T9" fmla="*/ 36 h 90"/>
                  <a:gd name="T10" fmla="*/ 24 w 72"/>
                  <a:gd name="T11" fmla="*/ 18 h 90"/>
                  <a:gd name="T12" fmla="*/ 12 w 72"/>
                  <a:gd name="T13" fmla="*/ 6 h 90"/>
                  <a:gd name="T14" fmla="*/ 6 w 72"/>
                  <a:gd name="T15" fmla="*/ 0 h 90"/>
                  <a:gd name="T16" fmla="*/ 0 w 72"/>
                  <a:gd name="T17" fmla="*/ 6 h 90"/>
                  <a:gd name="T18" fmla="*/ 12 w 72"/>
                  <a:gd name="T19" fmla="*/ 0 h 90"/>
                  <a:gd name="T20" fmla="*/ 30 w 72"/>
                  <a:gd name="T21" fmla="*/ 0 h 90"/>
                  <a:gd name="T22" fmla="*/ 42 w 72"/>
                  <a:gd name="T23" fmla="*/ 6 h 90"/>
                  <a:gd name="T24" fmla="*/ 60 w 72"/>
                  <a:gd name="T25" fmla="*/ 18 h 90"/>
                  <a:gd name="T26" fmla="*/ 66 w 72"/>
                  <a:gd name="T27" fmla="*/ 30 h 90"/>
                  <a:gd name="T28" fmla="*/ 72 w 72"/>
                  <a:gd name="T29" fmla="*/ 42 h 90"/>
                  <a:gd name="T30" fmla="*/ 72 w 72"/>
                  <a:gd name="T31" fmla="*/ 54 h 90"/>
                  <a:gd name="T32" fmla="*/ 72 w 72"/>
                  <a:gd name="T33" fmla="*/ 6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0"/>
                  <a:gd name="T53" fmla="*/ 72 w 72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0">
                    <a:moveTo>
                      <a:pt x="24" y="90"/>
                    </a:moveTo>
                    <a:lnTo>
                      <a:pt x="36" y="78"/>
                    </a:lnTo>
                    <a:lnTo>
                      <a:pt x="36" y="66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2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0" name="Freeform 127"/>
              <p:cNvSpPr>
                <a:spLocks/>
              </p:cNvSpPr>
              <p:nvPr/>
            </p:nvSpPr>
            <p:spPr bwMode="auto">
              <a:xfrm>
                <a:off x="2070" y="216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8 w 90"/>
                  <a:gd name="T15" fmla="*/ 78 h 90"/>
                  <a:gd name="T16" fmla="*/ 72 w 90"/>
                  <a:gd name="T17" fmla="*/ 90 h 90"/>
                  <a:gd name="T18" fmla="*/ 84 w 90"/>
                  <a:gd name="T19" fmla="*/ 72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30 h 90"/>
                  <a:gd name="T26" fmla="*/ 72 w 90"/>
                  <a:gd name="T27" fmla="*/ 12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8" y="78"/>
                    </a:lnTo>
                    <a:lnTo>
                      <a:pt x="72" y="90"/>
                    </a:lnTo>
                    <a:lnTo>
                      <a:pt x="84" y="72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72" y="12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1" name="Freeform 128"/>
              <p:cNvSpPr>
                <a:spLocks/>
              </p:cNvSpPr>
              <p:nvPr/>
            </p:nvSpPr>
            <p:spPr bwMode="auto">
              <a:xfrm>
                <a:off x="2136" y="2142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12 h 96"/>
                  <a:gd name="T24" fmla="*/ 60 w 78"/>
                  <a:gd name="T25" fmla="*/ 18 h 96"/>
                  <a:gd name="T26" fmla="*/ 66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2" name="Freeform 129"/>
              <p:cNvSpPr>
                <a:spLocks/>
              </p:cNvSpPr>
              <p:nvPr/>
            </p:nvSpPr>
            <p:spPr bwMode="auto">
              <a:xfrm>
                <a:off x="2112" y="213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24 h 90"/>
                  <a:gd name="T26" fmla="*/ 78 w 90"/>
                  <a:gd name="T27" fmla="*/ 12 h 90"/>
                  <a:gd name="T28" fmla="*/ 66 w 90"/>
                  <a:gd name="T29" fmla="*/ 0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24"/>
                    </a:lnTo>
                    <a:lnTo>
                      <a:pt x="78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3" name="Freeform 130"/>
              <p:cNvSpPr>
                <a:spLocks/>
              </p:cNvSpPr>
              <p:nvPr/>
            </p:nvSpPr>
            <p:spPr bwMode="auto">
              <a:xfrm>
                <a:off x="1890" y="1902"/>
                <a:ext cx="264" cy="180"/>
              </a:xfrm>
              <a:custGeom>
                <a:avLst/>
                <a:gdLst>
                  <a:gd name="T0" fmla="*/ 264 w 264"/>
                  <a:gd name="T1" fmla="*/ 48 h 180"/>
                  <a:gd name="T2" fmla="*/ 264 w 264"/>
                  <a:gd name="T3" fmla="*/ 66 h 180"/>
                  <a:gd name="T4" fmla="*/ 84 w 264"/>
                  <a:gd name="T5" fmla="*/ 180 h 180"/>
                  <a:gd name="T6" fmla="*/ 66 w 264"/>
                  <a:gd name="T7" fmla="*/ 162 h 180"/>
                  <a:gd name="T8" fmla="*/ 0 w 264"/>
                  <a:gd name="T9" fmla="*/ 108 h 180"/>
                  <a:gd name="T10" fmla="*/ 174 w 264"/>
                  <a:gd name="T11" fmla="*/ 6 h 180"/>
                  <a:gd name="T12" fmla="*/ 180 w 264"/>
                  <a:gd name="T13" fmla="*/ 6 h 180"/>
                  <a:gd name="T14" fmla="*/ 186 w 264"/>
                  <a:gd name="T15" fmla="*/ 6 h 180"/>
                  <a:gd name="T16" fmla="*/ 198 w 264"/>
                  <a:gd name="T17" fmla="*/ 0 h 180"/>
                  <a:gd name="T18" fmla="*/ 210 w 264"/>
                  <a:gd name="T19" fmla="*/ 0 h 180"/>
                  <a:gd name="T20" fmla="*/ 222 w 264"/>
                  <a:gd name="T21" fmla="*/ 6 h 180"/>
                  <a:gd name="T22" fmla="*/ 234 w 264"/>
                  <a:gd name="T23" fmla="*/ 6 h 180"/>
                  <a:gd name="T24" fmla="*/ 246 w 264"/>
                  <a:gd name="T25" fmla="*/ 18 h 180"/>
                  <a:gd name="T26" fmla="*/ 258 w 264"/>
                  <a:gd name="T27" fmla="*/ 30 h 180"/>
                  <a:gd name="T28" fmla="*/ 264 w 264"/>
                  <a:gd name="T29" fmla="*/ 48 h 18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64"/>
                  <a:gd name="T46" fmla="*/ 0 h 180"/>
                  <a:gd name="T47" fmla="*/ 264 w 264"/>
                  <a:gd name="T48" fmla="*/ 180 h 18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64" h="180">
                    <a:moveTo>
                      <a:pt x="264" y="48"/>
                    </a:moveTo>
                    <a:lnTo>
                      <a:pt x="264" y="66"/>
                    </a:lnTo>
                    <a:lnTo>
                      <a:pt x="84" y="180"/>
                    </a:lnTo>
                    <a:lnTo>
                      <a:pt x="66" y="162"/>
                    </a:lnTo>
                    <a:lnTo>
                      <a:pt x="0" y="108"/>
                    </a:lnTo>
                    <a:lnTo>
                      <a:pt x="174" y="6"/>
                    </a:lnTo>
                    <a:lnTo>
                      <a:pt x="180" y="6"/>
                    </a:lnTo>
                    <a:lnTo>
                      <a:pt x="186" y="6"/>
                    </a:lnTo>
                    <a:lnTo>
                      <a:pt x="198" y="0"/>
                    </a:lnTo>
                    <a:lnTo>
                      <a:pt x="210" y="0"/>
                    </a:lnTo>
                    <a:lnTo>
                      <a:pt x="222" y="6"/>
                    </a:lnTo>
                    <a:lnTo>
                      <a:pt x="234" y="6"/>
                    </a:lnTo>
                    <a:lnTo>
                      <a:pt x="246" y="18"/>
                    </a:lnTo>
                    <a:lnTo>
                      <a:pt x="258" y="30"/>
                    </a:lnTo>
                    <a:lnTo>
                      <a:pt x="264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4" name="Freeform 131"/>
              <p:cNvSpPr>
                <a:spLocks/>
              </p:cNvSpPr>
              <p:nvPr/>
            </p:nvSpPr>
            <p:spPr bwMode="auto">
              <a:xfrm>
                <a:off x="1194" y="2022"/>
                <a:ext cx="798" cy="690"/>
              </a:xfrm>
              <a:custGeom>
                <a:avLst/>
                <a:gdLst>
                  <a:gd name="T0" fmla="*/ 432 w 798"/>
                  <a:gd name="T1" fmla="*/ 690 h 690"/>
                  <a:gd name="T2" fmla="*/ 762 w 798"/>
                  <a:gd name="T3" fmla="*/ 438 h 690"/>
                  <a:gd name="T4" fmla="*/ 798 w 798"/>
                  <a:gd name="T5" fmla="*/ 390 h 690"/>
                  <a:gd name="T6" fmla="*/ 798 w 798"/>
                  <a:gd name="T7" fmla="*/ 348 h 690"/>
                  <a:gd name="T8" fmla="*/ 366 w 798"/>
                  <a:gd name="T9" fmla="*/ 0 h 690"/>
                  <a:gd name="T10" fmla="*/ 318 w 798"/>
                  <a:gd name="T11" fmla="*/ 6 h 690"/>
                  <a:gd name="T12" fmla="*/ 0 w 798"/>
                  <a:gd name="T13" fmla="*/ 186 h 690"/>
                  <a:gd name="T14" fmla="*/ 432 w 798"/>
                  <a:gd name="T15" fmla="*/ 690 h 69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8"/>
                  <a:gd name="T25" fmla="*/ 0 h 690"/>
                  <a:gd name="T26" fmla="*/ 798 w 798"/>
                  <a:gd name="T27" fmla="*/ 690 h 69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8" h="690">
                    <a:moveTo>
                      <a:pt x="432" y="690"/>
                    </a:moveTo>
                    <a:lnTo>
                      <a:pt x="762" y="438"/>
                    </a:lnTo>
                    <a:lnTo>
                      <a:pt x="798" y="390"/>
                    </a:lnTo>
                    <a:lnTo>
                      <a:pt x="798" y="348"/>
                    </a:lnTo>
                    <a:lnTo>
                      <a:pt x="366" y="0"/>
                    </a:lnTo>
                    <a:lnTo>
                      <a:pt x="318" y="6"/>
                    </a:lnTo>
                    <a:lnTo>
                      <a:pt x="0" y="186"/>
                    </a:lnTo>
                    <a:lnTo>
                      <a:pt x="432" y="6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5" name="Freeform 132"/>
              <p:cNvSpPr>
                <a:spLocks/>
              </p:cNvSpPr>
              <p:nvPr/>
            </p:nvSpPr>
            <p:spPr bwMode="auto">
              <a:xfrm>
                <a:off x="1656" y="2370"/>
                <a:ext cx="336" cy="216"/>
              </a:xfrm>
              <a:custGeom>
                <a:avLst/>
                <a:gdLst>
                  <a:gd name="T0" fmla="*/ 0 w 336"/>
                  <a:gd name="T1" fmla="*/ 216 h 216"/>
                  <a:gd name="T2" fmla="*/ 294 w 336"/>
                  <a:gd name="T3" fmla="*/ 6 h 216"/>
                  <a:gd name="T4" fmla="*/ 336 w 336"/>
                  <a:gd name="T5" fmla="*/ 0 h 216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216"/>
                  <a:gd name="T11" fmla="*/ 336 w 33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216">
                    <a:moveTo>
                      <a:pt x="0" y="216"/>
                    </a:moveTo>
                    <a:lnTo>
                      <a:pt x="294" y="6"/>
                    </a:lnTo>
                    <a:lnTo>
                      <a:pt x="336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6" name="Freeform 133"/>
              <p:cNvSpPr>
                <a:spLocks/>
              </p:cNvSpPr>
              <p:nvPr/>
            </p:nvSpPr>
            <p:spPr bwMode="auto">
              <a:xfrm>
                <a:off x="1956" y="1950"/>
                <a:ext cx="210" cy="216"/>
              </a:xfrm>
              <a:custGeom>
                <a:avLst/>
                <a:gdLst>
                  <a:gd name="T0" fmla="*/ 198 w 210"/>
                  <a:gd name="T1" fmla="*/ 0 h 216"/>
                  <a:gd name="T2" fmla="*/ 204 w 210"/>
                  <a:gd name="T3" fmla="*/ 12 h 216"/>
                  <a:gd name="T4" fmla="*/ 204 w 210"/>
                  <a:gd name="T5" fmla="*/ 24 h 216"/>
                  <a:gd name="T6" fmla="*/ 210 w 210"/>
                  <a:gd name="T7" fmla="*/ 36 h 216"/>
                  <a:gd name="T8" fmla="*/ 204 w 210"/>
                  <a:gd name="T9" fmla="*/ 54 h 216"/>
                  <a:gd name="T10" fmla="*/ 204 w 210"/>
                  <a:gd name="T11" fmla="*/ 66 h 216"/>
                  <a:gd name="T12" fmla="*/ 204 w 210"/>
                  <a:gd name="T13" fmla="*/ 72 h 216"/>
                  <a:gd name="T14" fmla="*/ 198 w 210"/>
                  <a:gd name="T15" fmla="*/ 78 h 216"/>
                  <a:gd name="T16" fmla="*/ 30 w 210"/>
                  <a:gd name="T17" fmla="*/ 216 h 216"/>
                  <a:gd name="T18" fmla="*/ 0 w 210"/>
                  <a:gd name="T19" fmla="*/ 114 h 216"/>
                  <a:gd name="T20" fmla="*/ 12 w 210"/>
                  <a:gd name="T21" fmla="*/ 114 h 216"/>
                  <a:gd name="T22" fmla="*/ 24 w 210"/>
                  <a:gd name="T23" fmla="*/ 114 h 216"/>
                  <a:gd name="T24" fmla="*/ 30 w 210"/>
                  <a:gd name="T25" fmla="*/ 114 h 216"/>
                  <a:gd name="T26" fmla="*/ 36 w 210"/>
                  <a:gd name="T27" fmla="*/ 108 h 216"/>
                  <a:gd name="T28" fmla="*/ 42 w 210"/>
                  <a:gd name="T29" fmla="*/ 102 h 216"/>
                  <a:gd name="T30" fmla="*/ 54 w 210"/>
                  <a:gd name="T31" fmla="*/ 96 h 216"/>
                  <a:gd name="T32" fmla="*/ 60 w 210"/>
                  <a:gd name="T33" fmla="*/ 90 h 216"/>
                  <a:gd name="T34" fmla="*/ 66 w 210"/>
                  <a:gd name="T35" fmla="*/ 78 h 216"/>
                  <a:gd name="T36" fmla="*/ 72 w 210"/>
                  <a:gd name="T37" fmla="*/ 78 h 216"/>
                  <a:gd name="T38" fmla="*/ 78 w 210"/>
                  <a:gd name="T39" fmla="*/ 78 h 216"/>
                  <a:gd name="T40" fmla="*/ 84 w 210"/>
                  <a:gd name="T41" fmla="*/ 78 h 216"/>
                  <a:gd name="T42" fmla="*/ 90 w 210"/>
                  <a:gd name="T43" fmla="*/ 78 h 216"/>
                  <a:gd name="T44" fmla="*/ 96 w 210"/>
                  <a:gd name="T45" fmla="*/ 72 h 216"/>
                  <a:gd name="T46" fmla="*/ 102 w 210"/>
                  <a:gd name="T47" fmla="*/ 66 h 216"/>
                  <a:gd name="T48" fmla="*/ 108 w 210"/>
                  <a:gd name="T49" fmla="*/ 60 h 216"/>
                  <a:gd name="T50" fmla="*/ 114 w 210"/>
                  <a:gd name="T51" fmla="*/ 48 h 216"/>
                  <a:gd name="T52" fmla="*/ 120 w 210"/>
                  <a:gd name="T53" fmla="*/ 48 h 216"/>
                  <a:gd name="T54" fmla="*/ 126 w 210"/>
                  <a:gd name="T55" fmla="*/ 48 h 216"/>
                  <a:gd name="T56" fmla="*/ 132 w 210"/>
                  <a:gd name="T57" fmla="*/ 48 h 216"/>
                  <a:gd name="T58" fmla="*/ 138 w 210"/>
                  <a:gd name="T59" fmla="*/ 48 h 216"/>
                  <a:gd name="T60" fmla="*/ 144 w 210"/>
                  <a:gd name="T61" fmla="*/ 42 h 216"/>
                  <a:gd name="T62" fmla="*/ 150 w 210"/>
                  <a:gd name="T63" fmla="*/ 36 h 216"/>
                  <a:gd name="T64" fmla="*/ 156 w 210"/>
                  <a:gd name="T65" fmla="*/ 30 h 216"/>
                  <a:gd name="T66" fmla="*/ 156 w 210"/>
                  <a:gd name="T67" fmla="*/ 24 h 216"/>
                  <a:gd name="T68" fmla="*/ 162 w 210"/>
                  <a:gd name="T69" fmla="*/ 24 h 216"/>
                  <a:gd name="T70" fmla="*/ 168 w 210"/>
                  <a:gd name="T71" fmla="*/ 24 h 216"/>
                  <a:gd name="T72" fmla="*/ 174 w 210"/>
                  <a:gd name="T73" fmla="*/ 18 h 216"/>
                  <a:gd name="T74" fmla="*/ 180 w 210"/>
                  <a:gd name="T75" fmla="*/ 18 h 216"/>
                  <a:gd name="T76" fmla="*/ 186 w 210"/>
                  <a:gd name="T77" fmla="*/ 18 h 216"/>
                  <a:gd name="T78" fmla="*/ 192 w 210"/>
                  <a:gd name="T79" fmla="*/ 12 h 216"/>
                  <a:gd name="T80" fmla="*/ 192 w 210"/>
                  <a:gd name="T81" fmla="*/ 6 h 216"/>
                  <a:gd name="T82" fmla="*/ 198 w 210"/>
                  <a:gd name="T83" fmla="*/ 0 h 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10"/>
                  <a:gd name="T127" fmla="*/ 0 h 216"/>
                  <a:gd name="T128" fmla="*/ 210 w 210"/>
                  <a:gd name="T129" fmla="*/ 216 h 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10" h="216">
                    <a:moveTo>
                      <a:pt x="198" y="0"/>
                    </a:moveTo>
                    <a:lnTo>
                      <a:pt x="204" y="12"/>
                    </a:lnTo>
                    <a:lnTo>
                      <a:pt x="204" y="24"/>
                    </a:lnTo>
                    <a:lnTo>
                      <a:pt x="210" y="36"/>
                    </a:lnTo>
                    <a:lnTo>
                      <a:pt x="204" y="54"/>
                    </a:lnTo>
                    <a:lnTo>
                      <a:pt x="204" y="66"/>
                    </a:lnTo>
                    <a:lnTo>
                      <a:pt x="204" y="72"/>
                    </a:lnTo>
                    <a:lnTo>
                      <a:pt x="198" y="78"/>
                    </a:lnTo>
                    <a:lnTo>
                      <a:pt x="30" y="216"/>
                    </a:lnTo>
                    <a:lnTo>
                      <a:pt x="0" y="114"/>
                    </a:lnTo>
                    <a:lnTo>
                      <a:pt x="12" y="114"/>
                    </a:lnTo>
                    <a:lnTo>
                      <a:pt x="24" y="114"/>
                    </a:lnTo>
                    <a:lnTo>
                      <a:pt x="30" y="114"/>
                    </a:lnTo>
                    <a:lnTo>
                      <a:pt x="36" y="108"/>
                    </a:lnTo>
                    <a:lnTo>
                      <a:pt x="42" y="102"/>
                    </a:lnTo>
                    <a:lnTo>
                      <a:pt x="54" y="96"/>
                    </a:lnTo>
                    <a:lnTo>
                      <a:pt x="60" y="90"/>
                    </a:lnTo>
                    <a:lnTo>
                      <a:pt x="66" y="78"/>
                    </a:lnTo>
                    <a:lnTo>
                      <a:pt x="72" y="78"/>
                    </a:lnTo>
                    <a:lnTo>
                      <a:pt x="78" y="78"/>
                    </a:lnTo>
                    <a:lnTo>
                      <a:pt x="84" y="78"/>
                    </a:lnTo>
                    <a:lnTo>
                      <a:pt x="90" y="78"/>
                    </a:lnTo>
                    <a:lnTo>
                      <a:pt x="96" y="72"/>
                    </a:lnTo>
                    <a:lnTo>
                      <a:pt x="102" y="66"/>
                    </a:lnTo>
                    <a:lnTo>
                      <a:pt x="108" y="60"/>
                    </a:lnTo>
                    <a:lnTo>
                      <a:pt x="114" y="48"/>
                    </a:lnTo>
                    <a:lnTo>
                      <a:pt x="120" y="48"/>
                    </a:lnTo>
                    <a:lnTo>
                      <a:pt x="126" y="48"/>
                    </a:lnTo>
                    <a:lnTo>
                      <a:pt x="132" y="48"/>
                    </a:lnTo>
                    <a:lnTo>
                      <a:pt x="138" y="48"/>
                    </a:lnTo>
                    <a:lnTo>
                      <a:pt x="144" y="42"/>
                    </a:lnTo>
                    <a:lnTo>
                      <a:pt x="150" y="36"/>
                    </a:lnTo>
                    <a:lnTo>
                      <a:pt x="156" y="30"/>
                    </a:lnTo>
                    <a:lnTo>
                      <a:pt x="156" y="24"/>
                    </a:lnTo>
                    <a:lnTo>
                      <a:pt x="162" y="24"/>
                    </a:lnTo>
                    <a:lnTo>
                      <a:pt x="168" y="24"/>
                    </a:lnTo>
                    <a:lnTo>
                      <a:pt x="174" y="18"/>
                    </a:lnTo>
                    <a:lnTo>
                      <a:pt x="180" y="18"/>
                    </a:lnTo>
                    <a:lnTo>
                      <a:pt x="186" y="18"/>
                    </a:lnTo>
                    <a:lnTo>
                      <a:pt x="192" y="12"/>
                    </a:lnTo>
                    <a:lnTo>
                      <a:pt x="192" y="6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7" name="Freeform 134"/>
              <p:cNvSpPr>
                <a:spLocks/>
              </p:cNvSpPr>
              <p:nvPr/>
            </p:nvSpPr>
            <p:spPr bwMode="auto">
              <a:xfrm>
                <a:off x="1656" y="2370"/>
                <a:ext cx="336" cy="324"/>
              </a:xfrm>
              <a:custGeom>
                <a:avLst/>
                <a:gdLst>
                  <a:gd name="T0" fmla="*/ 0 w 336"/>
                  <a:gd name="T1" fmla="*/ 216 h 324"/>
                  <a:gd name="T2" fmla="*/ 0 w 336"/>
                  <a:gd name="T3" fmla="*/ 324 h 324"/>
                  <a:gd name="T4" fmla="*/ 300 w 336"/>
                  <a:gd name="T5" fmla="*/ 90 h 324"/>
                  <a:gd name="T6" fmla="*/ 336 w 336"/>
                  <a:gd name="T7" fmla="*/ 42 h 324"/>
                  <a:gd name="T8" fmla="*/ 336 w 336"/>
                  <a:gd name="T9" fmla="*/ 0 h 324"/>
                  <a:gd name="T10" fmla="*/ 294 w 336"/>
                  <a:gd name="T11" fmla="*/ 6 h 324"/>
                  <a:gd name="T12" fmla="*/ 0 w 336"/>
                  <a:gd name="T13" fmla="*/ 216 h 3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324"/>
                  <a:gd name="T23" fmla="*/ 336 w 336"/>
                  <a:gd name="T24" fmla="*/ 324 h 3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324">
                    <a:moveTo>
                      <a:pt x="0" y="216"/>
                    </a:moveTo>
                    <a:lnTo>
                      <a:pt x="0" y="324"/>
                    </a:lnTo>
                    <a:lnTo>
                      <a:pt x="300" y="90"/>
                    </a:lnTo>
                    <a:lnTo>
                      <a:pt x="336" y="42"/>
                    </a:lnTo>
                    <a:lnTo>
                      <a:pt x="336" y="0"/>
                    </a:lnTo>
                    <a:lnTo>
                      <a:pt x="294" y="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8" name="Freeform 135"/>
              <p:cNvSpPr>
                <a:spLocks/>
              </p:cNvSpPr>
              <p:nvPr/>
            </p:nvSpPr>
            <p:spPr bwMode="auto">
              <a:xfrm>
                <a:off x="2028" y="1926"/>
                <a:ext cx="84" cy="48"/>
              </a:xfrm>
              <a:custGeom>
                <a:avLst/>
                <a:gdLst>
                  <a:gd name="T0" fmla="*/ 84 w 84"/>
                  <a:gd name="T1" fmla="*/ 48 h 48"/>
                  <a:gd name="T2" fmla="*/ 72 w 84"/>
                  <a:gd name="T3" fmla="*/ 24 h 48"/>
                  <a:gd name="T4" fmla="*/ 60 w 84"/>
                  <a:gd name="T5" fmla="*/ 12 h 48"/>
                  <a:gd name="T6" fmla="*/ 48 w 84"/>
                  <a:gd name="T7" fmla="*/ 6 h 48"/>
                  <a:gd name="T8" fmla="*/ 36 w 84"/>
                  <a:gd name="T9" fmla="*/ 0 h 48"/>
                  <a:gd name="T10" fmla="*/ 24 w 84"/>
                  <a:gd name="T11" fmla="*/ 0 h 48"/>
                  <a:gd name="T12" fmla="*/ 12 w 84"/>
                  <a:gd name="T13" fmla="*/ 0 h 48"/>
                  <a:gd name="T14" fmla="*/ 6 w 84"/>
                  <a:gd name="T15" fmla="*/ 0 h 48"/>
                  <a:gd name="T16" fmla="*/ 0 w 84"/>
                  <a:gd name="T17" fmla="*/ 6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4"/>
                  <a:gd name="T28" fmla="*/ 0 h 48"/>
                  <a:gd name="T29" fmla="*/ 84 w 84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4" h="48">
                    <a:moveTo>
                      <a:pt x="84" y="48"/>
                    </a:moveTo>
                    <a:lnTo>
                      <a:pt x="72" y="24"/>
                    </a:lnTo>
                    <a:lnTo>
                      <a:pt x="60" y="12"/>
                    </a:lnTo>
                    <a:lnTo>
                      <a:pt x="48" y="6"/>
                    </a:ln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9" name="Freeform 136"/>
              <p:cNvSpPr>
                <a:spLocks/>
              </p:cNvSpPr>
              <p:nvPr/>
            </p:nvSpPr>
            <p:spPr bwMode="auto">
              <a:xfrm>
                <a:off x="1992" y="1950"/>
                <a:ext cx="78" cy="48"/>
              </a:xfrm>
              <a:custGeom>
                <a:avLst/>
                <a:gdLst>
                  <a:gd name="T0" fmla="*/ 78 w 78"/>
                  <a:gd name="T1" fmla="*/ 48 h 48"/>
                  <a:gd name="T2" fmla="*/ 66 w 78"/>
                  <a:gd name="T3" fmla="*/ 30 h 48"/>
                  <a:gd name="T4" fmla="*/ 54 w 78"/>
                  <a:gd name="T5" fmla="*/ 18 h 48"/>
                  <a:gd name="T6" fmla="*/ 42 w 78"/>
                  <a:gd name="T7" fmla="*/ 12 h 48"/>
                  <a:gd name="T8" fmla="*/ 30 w 78"/>
                  <a:gd name="T9" fmla="*/ 6 h 48"/>
                  <a:gd name="T10" fmla="*/ 18 w 78"/>
                  <a:gd name="T11" fmla="*/ 0 h 48"/>
                  <a:gd name="T12" fmla="*/ 12 w 78"/>
                  <a:gd name="T13" fmla="*/ 0 h 48"/>
                  <a:gd name="T14" fmla="*/ 6 w 78"/>
                  <a:gd name="T15" fmla="*/ 0 h 48"/>
                  <a:gd name="T16" fmla="*/ 0 w 78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8"/>
                  <a:gd name="T28" fmla="*/ 0 h 48"/>
                  <a:gd name="T29" fmla="*/ 78 w 78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8" h="48">
                    <a:moveTo>
                      <a:pt x="78" y="48"/>
                    </a:moveTo>
                    <a:lnTo>
                      <a:pt x="66" y="30"/>
                    </a:lnTo>
                    <a:lnTo>
                      <a:pt x="54" y="18"/>
                    </a:lnTo>
                    <a:lnTo>
                      <a:pt x="42" y="12"/>
                    </a:lnTo>
                    <a:lnTo>
                      <a:pt x="30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0" name="Freeform 137"/>
              <p:cNvSpPr>
                <a:spLocks/>
              </p:cNvSpPr>
              <p:nvPr/>
            </p:nvSpPr>
            <p:spPr bwMode="auto">
              <a:xfrm>
                <a:off x="1950" y="1974"/>
                <a:ext cx="72" cy="54"/>
              </a:xfrm>
              <a:custGeom>
                <a:avLst/>
                <a:gdLst>
                  <a:gd name="T0" fmla="*/ 72 w 72"/>
                  <a:gd name="T1" fmla="*/ 54 h 54"/>
                  <a:gd name="T2" fmla="*/ 60 w 72"/>
                  <a:gd name="T3" fmla="*/ 42 h 54"/>
                  <a:gd name="T4" fmla="*/ 48 w 72"/>
                  <a:gd name="T5" fmla="*/ 30 h 54"/>
                  <a:gd name="T6" fmla="*/ 42 w 72"/>
                  <a:gd name="T7" fmla="*/ 18 h 54"/>
                  <a:gd name="T8" fmla="*/ 30 w 72"/>
                  <a:gd name="T9" fmla="*/ 12 h 54"/>
                  <a:gd name="T10" fmla="*/ 18 w 72"/>
                  <a:gd name="T11" fmla="*/ 6 h 54"/>
                  <a:gd name="T12" fmla="*/ 12 w 72"/>
                  <a:gd name="T13" fmla="*/ 6 h 54"/>
                  <a:gd name="T14" fmla="*/ 6 w 72"/>
                  <a:gd name="T15" fmla="*/ 0 h 54"/>
                  <a:gd name="T16" fmla="*/ 0 w 7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2"/>
                  <a:gd name="T28" fmla="*/ 0 h 54"/>
                  <a:gd name="T29" fmla="*/ 72 w 72"/>
                  <a:gd name="T30" fmla="*/ 54 h 5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2" h="54">
                    <a:moveTo>
                      <a:pt x="72" y="54"/>
                    </a:moveTo>
                    <a:lnTo>
                      <a:pt x="60" y="42"/>
                    </a:lnTo>
                    <a:lnTo>
                      <a:pt x="48" y="30"/>
                    </a:lnTo>
                    <a:lnTo>
                      <a:pt x="42" y="18"/>
                    </a:lnTo>
                    <a:lnTo>
                      <a:pt x="30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1" name="Line 138"/>
              <p:cNvSpPr>
                <a:spLocks noChangeShapeType="1"/>
              </p:cNvSpPr>
              <p:nvPr/>
            </p:nvSpPr>
            <p:spPr bwMode="auto">
              <a:xfrm flipH="1">
                <a:off x="1662" y="2388"/>
                <a:ext cx="264" cy="1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2" name="Line 139"/>
              <p:cNvSpPr>
                <a:spLocks noChangeShapeType="1"/>
              </p:cNvSpPr>
              <p:nvPr/>
            </p:nvSpPr>
            <p:spPr bwMode="auto">
              <a:xfrm flipH="1" flipV="1">
                <a:off x="1524" y="2028"/>
                <a:ext cx="426" cy="3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3" name="Freeform 140"/>
              <p:cNvSpPr>
                <a:spLocks/>
              </p:cNvSpPr>
              <p:nvPr/>
            </p:nvSpPr>
            <p:spPr bwMode="auto">
              <a:xfrm>
                <a:off x="1320" y="2082"/>
                <a:ext cx="672" cy="402"/>
              </a:xfrm>
              <a:custGeom>
                <a:avLst/>
                <a:gdLst>
                  <a:gd name="T0" fmla="*/ 0 w 672"/>
                  <a:gd name="T1" fmla="*/ 168 h 402"/>
                  <a:gd name="T2" fmla="*/ 264 w 672"/>
                  <a:gd name="T3" fmla="*/ 402 h 402"/>
                  <a:gd name="T4" fmla="*/ 540 w 672"/>
                  <a:gd name="T5" fmla="*/ 222 h 402"/>
                  <a:gd name="T6" fmla="*/ 588 w 672"/>
                  <a:gd name="T7" fmla="*/ 216 h 402"/>
                  <a:gd name="T8" fmla="*/ 636 w 672"/>
                  <a:gd name="T9" fmla="*/ 120 h 402"/>
                  <a:gd name="T10" fmla="*/ 672 w 672"/>
                  <a:gd name="T11" fmla="*/ 90 h 402"/>
                  <a:gd name="T12" fmla="*/ 672 w 672"/>
                  <a:gd name="T13" fmla="*/ 0 h 402"/>
                  <a:gd name="T14" fmla="*/ 636 w 672"/>
                  <a:gd name="T15" fmla="*/ 18 h 402"/>
                  <a:gd name="T16" fmla="*/ 516 w 672"/>
                  <a:gd name="T17" fmla="*/ 216 h 402"/>
                  <a:gd name="T18" fmla="*/ 264 w 672"/>
                  <a:gd name="T19" fmla="*/ 378 h 402"/>
                  <a:gd name="T20" fmla="*/ 12 w 672"/>
                  <a:gd name="T21" fmla="*/ 162 h 402"/>
                  <a:gd name="T22" fmla="*/ 0 w 672"/>
                  <a:gd name="T23" fmla="*/ 168 h 4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72"/>
                  <a:gd name="T37" fmla="*/ 0 h 402"/>
                  <a:gd name="T38" fmla="*/ 672 w 672"/>
                  <a:gd name="T39" fmla="*/ 402 h 40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72" h="402">
                    <a:moveTo>
                      <a:pt x="0" y="168"/>
                    </a:moveTo>
                    <a:lnTo>
                      <a:pt x="264" y="402"/>
                    </a:lnTo>
                    <a:lnTo>
                      <a:pt x="540" y="222"/>
                    </a:lnTo>
                    <a:lnTo>
                      <a:pt x="588" y="216"/>
                    </a:lnTo>
                    <a:lnTo>
                      <a:pt x="636" y="120"/>
                    </a:lnTo>
                    <a:lnTo>
                      <a:pt x="672" y="90"/>
                    </a:lnTo>
                    <a:lnTo>
                      <a:pt x="672" y="0"/>
                    </a:lnTo>
                    <a:lnTo>
                      <a:pt x="636" y="18"/>
                    </a:lnTo>
                    <a:lnTo>
                      <a:pt x="516" y="216"/>
                    </a:lnTo>
                    <a:lnTo>
                      <a:pt x="264" y="378"/>
                    </a:lnTo>
                    <a:lnTo>
                      <a:pt x="12" y="162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4" name="Freeform 141"/>
              <p:cNvSpPr>
                <a:spLocks/>
              </p:cNvSpPr>
              <p:nvPr/>
            </p:nvSpPr>
            <p:spPr bwMode="auto">
              <a:xfrm>
                <a:off x="2112" y="1974"/>
                <a:ext cx="18" cy="84"/>
              </a:xfrm>
              <a:custGeom>
                <a:avLst/>
                <a:gdLst>
                  <a:gd name="T0" fmla="*/ 6 w 18"/>
                  <a:gd name="T1" fmla="*/ 84 h 84"/>
                  <a:gd name="T2" fmla="*/ 12 w 18"/>
                  <a:gd name="T3" fmla="*/ 78 h 84"/>
                  <a:gd name="T4" fmla="*/ 12 w 18"/>
                  <a:gd name="T5" fmla="*/ 72 h 84"/>
                  <a:gd name="T6" fmla="*/ 12 w 18"/>
                  <a:gd name="T7" fmla="*/ 60 h 84"/>
                  <a:gd name="T8" fmla="*/ 18 w 18"/>
                  <a:gd name="T9" fmla="*/ 48 h 84"/>
                  <a:gd name="T10" fmla="*/ 12 w 18"/>
                  <a:gd name="T11" fmla="*/ 36 h 84"/>
                  <a:gd name="T12" fmla="*/ 12 w 18"/>
                  <a:gd name="T13" fmla="*/ 24 h 84"/>
                  <a:gd name="T14" fmla="*/ 6 w 18"/>
                  <a:gd name="T15" fmla="*/ 12 h 84"/>
                  <a:gd name="T16" fmla="*/ 0 w 18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84"/>
                  <a:gd name="T29" fmla="*/ 18 w 18"/>
                  <a:gd name="T30" fmla="*/ 84 h 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84">
                    <a:moveTo>
                      <a:pt x="6" y="84"/>
                    </a:moveTo>
                    <a:lnTo>
                      <a:pt x="12" y="78"/>
                    </a:lnTo>
                    <a:lnTo>
                      <a:pt x="12" y="72"/>
                    </a:lnTo>
                    <a:lnTo>
                      <a:pt x="12" y="60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5" name="Freeform 142"/>
              <p:cNvSpPr>
                <a:spLocks/>
              </p:cNvSpPr>
              <p:nvPr/>
            </p:nvSpPr>
            <p:spPr bwMode="auto">
              <a:xfrm>
                <a:off x="2070" y="1998"/>
                <a:ext cx="18" cy="96"/>
              </a:xfrm>
              <a:custGeom>
                <a:avLst/>
                <a:gdLst>
                  <a:gd name="T0" fmla="*/ 6 w 18"/>
                  <a:gd name="T1" fmla="*/ 96 h 96"/>
                  <a:gd name="T2" fmla="*/ 12 w 18"/>
                  <a:gd name="T3" fmla="*/ 90 h 96"/>
                  <a:gd name="T4" fmla="*/ 12 w 18"/>
                  <a:gd name="T5" fmla="*/ 84 h 96"/>
                  <a:gd name="T6" fmla="*/ 18 w 18"/>
                  <a:gd name="T7" fmla="*/ 72 h 96"/>
                  <a:gd name="T8" fmla="*/ 18 w 18"/>
                  <a:gd name="T9" fmla="*/ 60 h 96"/>
                  <a:gd name="T10" fmla="*/ 12 w 18"/>
                  <a:gd name="T11" fmla="*/ 42 h 96"/>
                  <a:gd name="T12" fmla="*/ 12 w 18"/>
                  <a:gd name="T13" fmla="*/ 30 h 96"/>
                  <a:gd name="T14" fmla="*/ 6 w 18"/>
                  <a:gd name="T15" fmla="*/ 12 h 96"/>
                  <a:gd name="T16" fmla="*/ 0 w 18"/>
                  <a:gd name="T17" fmla="*/ 0 h 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96"/>
                  <a:gd name="T29" fmla="*/ 18 w 18"/>
                  <a:gd name="T30" fmla="*/ 96 h 9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96">
                    <a:moveTo>
                      <a:pt x="6" y="96"/>
                    </a:moveTo>
                    <a:lnTo>
                      <a:pt x="12" y="90"/>
                    </a:lnTo>
                    <a:lnTo>
                      <a:pt x="12" y="84"/>
                    </a:lnTo>
                    <a:lnTo>
                      <a:pt x="18" y="72"/>
                    </a:lnTo>
                    <a:lnTo>
                      <a:pt x="18" y="60"/>
                    </a:lnTo>
                    <a:lnTo>
                      <a:pt x="12" y="42"/>
                    </a:lnTo>
                    <a:lnTo>
                      <a:pt x="12" y="30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6" name="Freeform 143"/>
              <p:cNvSpPr>
                <a:spLocks/>
              </p:cNvSpPr>
              <p:nvPr/>
            </p:nvSpPr>
            <p:spPr bwMode="auto">
              <a:xfrm>
                <a:off x="2022" y="2028"/>
                <a:ext cx="18" cy="102"/>
              </a:xfrm>
              <a:custGeom>
                <a:avLst/>
                <a:gdLst>
                  <a:gd name="T0" fmla="*/ 6 w 18"/>
                  <a:gd name="T1" fmla="*/ 102 h 102"/>
                  <a:gd name="T2" fmla="*/ 12 w 18"/>
                  <a:gd name="T3" fmla="*/ 96 h 102"/>
                  <a:gd name="T4" fmla="*/ 12 w 18"/>
                  <a:gd name="T5" fmla="*/ 84 h 102"/>
                  <a:gd name="T6" fmla="*/ 18 w 18"/>
                  <a:gd name="T7" fmla="*/ 78 h 102"/>
                  <a:gd name="T8" fmla="*/ 18 w 18"/>
                  <a:gd name="T9" fmla="*/ 66 h 102"/>
                  <a:gd name="T10" fmla="*/ 18 w 18"/>
                  <a:gd name="T11" fmla="*/ 48 h 102"/>
                  <a:gd name="T12" fmla="*/ 12 w 18"/>
                  <a:gd name="T13" fmla="*/ 36 h 102"/>
                  <a:gd name="T14" fmla="*/ 6 w 18"/>
                  <a:gd name="T15" fmla="*/ 18 h 102"/>
                  <a:gd name="T16" fmla="*/ 0 w 18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02"/>
                  <a:gd name="T29" fmla="*/ 18 w 18"/>
                  <a:gd name="T30" fmla="*/ 102 h 1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02">
                    <a:moveTo>
                      <a:pt x="6" y="102"/>
                    </a:moveTo>
                    <a:lnTo>
                      <a:pt x="12" y="96"/>
                    </a:lnTo>
                    <a:lnTo>
                      <a:pt x="12" y="84"/>
                    </a:lnTo>
                    <a:lnTo>
                      <a:pt x="18" y="78"/>
                    </a:lnTo>
                    <a:lnTo>
                      <a:pt x="18" y="66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6" y="18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7" name="Line 144"/>
              <p:cNvSpPr>
                <a:spLocks noChangeShapeType="1"/>
              </p:cNvSpPr>
              <p:nvPr/>
            </p:nvSpPr>
            <p:spPr bwMode="auto">
              <a:xfrm>
                <a:off x="1992" y="2082"/>
                <a:ext cx="1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8" name="Freeform 145"/>
              <p:cNvSpPr>
                <a:spLocks/>
              </p:cNvSpPr>
              <p:nvPr/>
            </p:nvSpPr>
            <p:spPr bwMode="auto">
              <a:xfrm>
                <a:off x="1332" y="1992"/>
                <a:ext cx="660" cy="468"/>
              </a:xfrm>
              <a:custGeom>
                <a:avLst/>
                <a:gdLst>
                  <a:gd name="T0" fmla="*/ 660 w 660"/>
                  <a:gd name="T1" fmla="*/ 90 h 468"/>
                  <a:gd name="T2" fmla="*/ 546 w 660"/>
                  <a:gd name="T3" fmla="*/ 0 h 468"/>
                  <a:gd name="T4" fmla="*/ 510 w 660"/>
                  <a:gd name="T5" fmla="*/ 18 h 468"/>
                  <a:gd name="T6" fmla="*/ 264 w 660"/>
                  <a:gd name="T7" fmla="*/ 90 h 468"/>
                  <a:gd name="T8" fmla="*/ 0 w 660"/>
                  <a:gd name="T9" fmla="*/ 252 h 468"/>
                  <a:gd name="T10" fmla="*/ 252 w 660"/>
                  <a:gd name="T11" fmla="*/ 468 h 468"/>
                  <a:gd name="T12" fmla="*/ 504 w 660"/>
                  <a:gd name="T13" fmla="*/ 306 h 468"/>
                  <a:gd name="T14" fmla="*/ 624 w 660"/>
                  <a:gd name="T15" fmla="*/ 108 h 468"/>
                  <a:gd name="T16" fmla="*/ 660 w 660"/>
                  <a:gd name="T17" fmla="*/ 90 h 4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0"/>
                  <a:gd name="T28" fmla="*/ 0 h 468"/>
                  <a:gd name="T29" fmla="*/ 660 w 660"/>
                  <a:gd name="T30" fmla="*/ 468 h 4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0" h="468">
                    <a:moveTo>
                      <a:pt x="660" y="90"/>
                    </a:moveTo>
                    <a:lnTo>
                      <a:pt x="546" y="0"/>
                    </a:lnTo>
                    <a:lnTo>
                      <a:pt x="510" y="18"/>
                    </a:lnTo>
                    <a:lnTo>
                      <a:pt x="264" y="90"/>
                    </a:lnTo>
                    <a:lnTo>
                      <a:pt x="0" y="252"/>
                    </a:lnTo>
                    <a:lnTo>
                      <a:pt x="252" y="468"/>
                    </a:lnTo>
                    <a:lnTo>
                      <a:pt x="504" y="306"/>
                    </a:lnTo>
                    <a:lnTo>
                      <a:pt x="624" y="108"/>
                    </a:lnTo>
                    <a:lnTo>
                      <a:pt x="66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9" name="Freeform 146"/>
              <p:cNvSpPr>
                <a:spLocks/>
              </p:cNvSpPr>
              <p:nvPr/>
            </p:nvSpPr>
            <p:spPr bwMode="auto">
              <a:xfrm>
                <a:off x="1620" y="2040"/>
                <a:ext cx="306" cy="228"/>
              </a:xfrm>
              <a:custGeom>
                <a:avLst/>
                <a:gdLst>
                  <a:gd name="T0" fmla="*/ 0 w 306"/>
                  <a:gd name="T1" fmla="*/ 78 h 228"/>
                  <a:gd name="T2" fmla="*/ 252 w 306"/>
                  <a:gd name="T3" fmla="*/ 0 h 228"/>
                  <a:gd name="T4" fmla="*/ 306 w 306"/>
                  <a:gd name="T5" fmla="*/ 42 h 228"/>
                  <a:gd name="T6" fmla="*/ 186 w 306"/>
                  <a:gd name="T7" fmla="*/ 228 h 228"/>
                  <a:gd name="T8" fmla="*/ 0 w 306"/>
                  <a:gd name="T9" fmla="*/ 78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28"/>
                  <a:gd name="T17" fmla="*/ 306 w 306"/>
                  <a:gd name="T18" fmla="*/ 228 h 2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28">
                    <a:moveTo>
                      <a:pt x="0" y="78"/>
                    </a:moveTo>
                    <a:lnTo>
                      <a:pt x="252" y="0"/>
                    </a:lnTo>
                    <a:lnTo>
                      <a:pt x="306" y="42"/>
                    </a:lnTo>
                    <a:lnTo>
                      <a:pt x="186" y="22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0" name="Freeform 147"/>
              <p:cNvSpPr>
                <a:spLocks/>
              </p:cNvSpPr>
              <p:nvPr/>
            </p:nvSpPr>
            <p:spPr bwMode="auto">
              <a:xfrm>
                <a:off x="1650" y="2040"/>
                <a:ext cx="264" cy="228"/>
              </a:xfrm>
              <a:custGeom>
                <a:avLst/>
                <a:gdLst>
                  <a:gd name="T0" fmla="*/ 222 w 264"/>
                  <a:gd name="T1" fmla="*/ 0 h 228"/>
                  <a:gd name="T2" fmla="*/ 264 w 264"/>
                  <a:gd name="T3" fmla="*/ 54 h 228"/>
                  <a:gd name="T4" fmla="*/ 192 w 264"/>
                  <a:gd name="T5" fmla="*/ 12 h 228"/>
                  <a:gd name="T6" fmla="*/ 252 w 264"/>
                  <a:gd name="T7" fmla="*/ 72 h 228"/>
                  <a:gd name="T8" fmla="*/ 162 w 264"/>
                  <a:gd name="T9" fmla="*/ 18 h 228"/>
                  <a:gd name="T10" fmla="*/ 240 w 264"/>
                  <a:gd name="T11" fmla="*/ 96 h 228"/>
                  <a:gd name="T12" fmla="*/ 126 w 264"/>
                  <a:gd name="T13" fmla="*/ 30 h 228"/>
                  <a:gd name="T14" fmla="*/ 222 w 264"/>
                  <a:gd name="T15" fmla="*/ 126 h 228"/>
                  <a:gd name="T16" fmla="*/ 90 w 264"/>
                  <a:gd name="T17" fmla="*/ 42 h 228"/>
                  <a:gd name="T18" fmla="*/ 204 w 264"/>
                  <a:gd name="T19" fmla="*/ 162 h 228"/>
                  <a:gd name="T20" fmla="*/ 42 w 264"/>
                  <a:gd name="T21" fmla="*/ 60 h 228"/>
                  <a:gd name="T22" fmla="*/ 174 w 264"/>
                  <a:gd name="T23" fmla="*/ 192 h 228"/>
                  <a:gd name="T24" fmla="*/ 0 w 264"/>
                  <a:gd name="T25" fmla="*/ 72 h 228"/>
                  <a:gd name="T26" fmla="*/ 156 w 264"/>
                  <a:gd name="T27" fmla="*/ 228 h 2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64"/>
                  <a:gd name="T43" fmla="*/ 0 h 228"/>
                  <a:gd name="T44" fmla="*/ 264 w 264"/>
                  <a:gd name="T45" fmla="*/ 228 h 22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64" h="228">
                    <a:moveTo>
                      <a:pt x="222" y="0"/>
                    </a:moveTo>
                    <a:lnTo>
                      <a:pt x="264" y="54"/>
                    </a:lnTo>
                    <a:lnTo>
                      <a:pt x="192" y="12"/>
                    </a:lnTo>
                    <a:lnTo>
                      <a:pt x="252" y="72"/>
                    </a:lnTo>
                    <a:lnTo>
                      <a:pt x="162" y="18"/>
                    </a:lnTo>
                    <a:lnTo>
                      <a:pt x="240" y="96"/>
                    </a:lnTo>
                    <a:lnTo>
                      <a:pt x="126" y="30"/>
                    </a:lnTo>
                    <a:lnTo>
                      <a:pt x="222" y="126"/>
                    </a:lnTo>
                    <a:lnTo>
                      <a:pt x="90" y="42"/>
                    </a:lnTo>
                    <a:lnTo>
                      <a:pt x="204" y="162"/>
                    </a:lnTo>
                    <a:lnTo>
                      <a:pt x="42" y="60"/>
                    </a:lnTo>
                    <a:lnTo>
                      <a:pt x="174" y="192"/>
                    </a:lnTo>
                    <a:lnTo>
                      <a:pt x="0" y="72"/>
                    </a:lnTo>
                    <a:lnTo>
                      <a:pt x="156" y="22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1" name="Freeform 148"/>
              <p:cNvSpPr>
                <a:spLocks/>
              </p:cNvSpPr>
              <p:nvPr/>
            </p:nvSpPr>
            <p:spPr bwMode="auto">
              <a:xfrm>
                <a:off x="1626" y="2046"/>
                <a:ext cx="300" cy="204"/>
              </a:xfrm>
              <a:custGeom>
                <a:avLst/>
                <a:gdLst>
                  <a:gd name="T0" fmla="*/ 0 w 300"/>
                  <a:gd name="T1" fmla="*/ 72 h 204"/>
                  <a:gd name="T2" fmla="*/ 192 w 300"/>
                  <a:gd name="T3" fmla="*/ 204 h 204"/>
                  <a:gd name="T4" fmla="*/ 36 w 300"/>
                  <a:gd name="T5" fmla="*/ 60 h 204"/>
                  <a:gd name="T6" fmla="*/ 210 w 300"/>
                  <a:gd name="T7" fmla="*/ 174 h 204"/>
                  <a:gd name="T8" fmla="*/ 84 w 300"/>
                  <a:gd name="T9" fmla="*/ 48 h 204"/>
                  <a:gd name="T10" fmla="*/ 234 w 300"/>
                  <a:gd name="T11" fmla="*/ 138 h 204"/>
                  <a:gd name="T12" fmla="*/ 126 w 300"/>
                  <a:gd name="T13" fmla="*/ 30 h 204"/>
                  <a:gd name="T14" fmla="*/ 252 w 300"/>
                  <a:gd name="T15" fmla="*/ 108 h 204"/>
                  <a:gd name="T16" fmla="*/ 162 w 300"/>
                  <a:gd name="T17" fmla="*/ 18 h 204"/>
                  <a:gd name="T18" fmla="*/ 270 w 300"/>
                  <a:gd name="T19" fmla="*/ 84 h 204"/>
                  <a:gd name="T20" fmla="*/ 198 w 300"/>
                  <a:gd name="T21" fmla="*/ 6 h 204"/>
                  <a:gd name="T22" fmla="*/ 282 w 300"/>
                  <a:gd name="T23" fmla="*/ 54 h 204"/>
                  <a:gd name="T24" fmla="*/ 228 w 300"/>
                  <a:gd name="T25" fmla="*/ 0 h 204"/>
                  <a:gd name="T26" fmla="*/ 300 w 300"/>
                  <a:gd name="T27" fmla="*/ 36 h 2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0"/>
                  <a:gd name="T43" fmla="*/ 0 h 204"/>
                  <a:gd name="T44" fmla="*/ 300 w 300"/>
                  <a:gd name="T45" fmla="*/ 204 h 2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0" h="204">
                    <a:moveTo>
                      <a:pt x="0" y="72"/>
                    </a:moveTo>
                    <a:lnTo>
                      <a:pt x="192" y="204"/>
                    </a:lnTo>
                    <a:lnTo>
                      <a:pt x="36" y="60"/>
                    </a:lnTo>
                    <a:lnTo>
                      <a:pt x="210" y="174"/>
                    </a:lnTo>
                    <a:lnTo>
                      <a:pt x="84" y="48"/>
                    </a:lnTo>
                    <a:lnTo>
                      <a:pt x="234" y="138"/>
                    </a:lnTo>
                    <a:lnTo>
                      <a:pt x="126" y="30"/>
                    </a:lnTo>
                    <a:lnTo>
                      <a:pt x="252" y="108"/>
                    </a:lnTo>
                    <a:lnTo>
                      <a:pt x="162" y="18"/>
                    </a:lnTo>
                    <a:lnTo>
                      <a:pt x="270" y="84"/>
                    </a:lnTo>
                    <a:lnTo>
                      <a:pt x="198" y="6"/>
                    </a:lnTo>
                    <a:lnTo>
                      <a:pt x="282" y="54"/>
                    </a:lnTo>
                    <a:lnTo>
                      <a:pt x="228" y="0"/>
                    </a:lnTo>
                    <a:lnTo>
                      <a:pt x="300" y="3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2" name="Freeform 149"/>
              <p:cNvSpPr>
                <a:spLocks/>
              </p:cNvSpPr>
              <p:nvPr/>
            </p:nvSpPr>
            <p:spPr bwMode="auto">
              <a:xfrm>
                <a:off x="1422" y="2148"/>
                <a:ext cx="330" cy="156"/>
              </a:xfrm>
              <a:custGeom>
                <a:avLst/>
                <a:gdLst>
                  <a:gd name="T0" fmla="*/ 0 w 330"/>
                  <a:gd name="T1" fmla="*/ 96 h 156"/>
                  <a:gd name="T2" fmla="*/ 156 w 330"/>
                  <a:gd name="T3" fmla="*/ 0 h 156"/>
                  <a:gd name="T4" fmla="*/ 330 w 330"/>
                  <a:gd name="T5" fmla="*/ 150 h 156"/>
                  <a:gd name="T6" fmla="*/ 312 w 330"/>
                  <a:gd name="T7" fmla="*/ 156 h 156"/>
                  <a:gd name="T8" fmla="*/ 144 w 330"/>
                  <a:gd name="T9" fmla="*/ 18 h 156"/>
                  <a:gd name="T10" fmla="*/ 12 w 330"/>
                  <a:gd name="T11" fmla="*/ 102 h 156"/>
                  <a:gd name="T12" fmla="*/ 0 w 330"/>
                  <a:gd name="T13" fmla="*/ 96 h 1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6"/>
                  <a:gd name="T23" fmla="*/ 330 w 330"/>
                  <a:gd name="T24" fmla="*/ 156 h 15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6">
                    <a:moveTo>
                      <a:pt x="0" y="96"/>
                    </a:moveTo>
                    <a:lnTo>
                      <a:pt x="156" y="0"/>
                    </a:lnTo>
                    <a:lnTo>
                      <a:pt x="330" y="150"/>
                    </a:lnTo>
                    <a:lnTo>
                      <a:pt x="312" y="156"/>
                    </a:lnTo>
                    <a:lnTo>
                      <a:pt x="144" y="18"/>
                    </a:lnTo>
                    <a:lnTo>
                      <a:pt x="12" y="102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3" name="Freeform 150"/>
              <p:cNvSpPr>
                <a:spLocks/>
              </p:cNvSpPr>
              <p:nvPr/>
            </p:nvSpPr>
            <p:spPr bwMode="auto">
              <a:xfrm>
                <a:off x="1422" y="2244"/>
                <a:ext cx="330" cy="150"/>
              </a:xfrm>
              <a:custGeom>
                <a:avLst/>
                <a:gdLst>
                  <a:gd name="T0" fmla="*/ 0 w 330"/>
                  <a:gd name="T1" fmla="*/ 0 h 150"/>
                  <a:gd name="T2" fmla="*/ 180 w 330"/>
                  <a:gd name="T3" fmla="*/ 150 h 150"/>
                  <a:gd name="T4" fmla="*/ 330 w 330"/>
                  <a:gd name="T5" fmla="*/ 54 h 150"/>
                  <a:gd name="T6" fmla="*/ 0 60000 65536"/>
                  <a:gd name="T7" fmla="*/ 0 60000 65536"/>
                  <a:gd name="T8" fmla="*/ 0 60000 65536"/>
                  <a:gd name="T9" fmla="*/ 0 w 330"/>
                  <a:gd name="T10" fmla="*/ 0 h 150"/>
                  <a:gd name="T11" fmla="*/ 330 w 330"/>
                  <a:gd name="T12" fmla="*/ 150 h 1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0" h="150">
                    <a:moveTo>
                      <a:pt x="0" y="0"/>
                    </a:moveTo>
                    <a:lnTo>
                      <a:pt x="180" y="150"/>
                    </a:lnTo>
                    <a:lnTo>
                      <a:pt x="330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4" name="Freeform 151"/>
              <p:cNvSpPr>
                <a:spLocks/>
              </p:cNvSpPr>
              <p:nvPr/>
            </p:nvSpPr>
            <p:spPr bwMode="auto">
              <a:xfrm>
                <a:off x="1194" y="2196"/>
                <a:ext cx="462" cy="534"/>
              </a:xfrm>
              <a:custGeom>
                <a:avLst/>
                <a:gdLst>
                  <a:gd name="T0" fmla="*/ 462 w 462"/>
                  <a:gd name="T1" fmla="*/ 522 h 534"/>
                  <a:gd name="T2" fmla="*/ 462 w 462"/>
                  <a:gd name="T3" fmla="*/ 390 h 534"/>
                  <a:gd name="T4" fmla="*/ 12 w 462"/>
                  <a:gd name="T5" fmla="*/ 0 h 534"/>
                  <a:gd name="T6" fmla="*/ 0 w 462"/>
                  <a:gd name="T7" fmla="*/ 6 h 534"/>
                  <a:gd name="T8" fmla="*/ 0 w 462"/>
                  <a:gd name="T9" fmla="*/ 120 h 534"/>
                  <a:gd name="T10" fmla="*/ 444 w 462"/>
                  <a:gd name="T11" fmla="*/ 534 h 534"/>
                  <a:gd name="T12" fmla="*/ 462 w 462"/>
                  <a:gd name="T13" fmla="*/ 522 h 5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2"/>
                  <a:gd name="T22" fmla="*/ 0 h 534"/>
                  <a:gd name="T23" fmla="*/ 462 w 462"/>
                  <a:gd name="T24" fmla="*/ 534 h 53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2" h="534">
                    <a:moveTo>
                      <a:pt x="462" y="522"/>
                    </a:moveTo>
                    <a:lnTo>
                      <a:pt x="462" y="39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20"/>
                    </a:lnTo>
                    <a:lnTo>
                      <a:pt x="444" y="534"/>
                    </a:lnTo>
                    <a:lnTo>
                      <a:pt x="462" y="52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5" name="Freeform 152"/>
              <p:cNvSpPr>
                <a:spLocks/>
              </p:cNvSpPr>
              <p:nvPr/>
            </p:nvSpPr>
            <p:spPr bwMode="auto">
              <a:xfrm>
                <a:off x="1272" y="2352"/>
                <a:ext cx="240" cy="270"/>
              </a:xfrm>
              <a:custGeom>
                <a:avLst/>
                <a:gdLst>
                  <a:gd name="T0" fmla="*/ 0 w 240"/>
                  <a:gd name="T1" fmla="*/ 42 h 270"/>
                  <a:gd name="T2" fmla="*/ 72 w 240"/>
                  <a:gd name="T3" fmla="*/ 0 h 270"/>
                  <a:gd name="T4" fmla="*/ 222 w 240"/>
                  <a:gd name="T5" fmla="*/ 132 h 270"/>
                  <a:gd name="T6" fmla="*/ 240 w 240"/>
                  <a:gd name="T7" fmla="*/ 216 h 270"/>
                  <a:gd name="T8" fmla="*/ 144 w 240"/>
                  <a:gd name="T9" fmla="*/ 270 h 270"/>
                  <a:gd name="T10" fmla="*/ 0 w 240"/>
                  <a:gd name="T11" fmla="*/ 42 h 2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270"/>
                  <a:gd name="T20" fmla="*/ 240 w 240"/>
                  <a:gd name="T21" fmla="*/ 270 h 2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270">
                    <a:moveTo>
                      <a:pt x="0" y="42"/>
                    </a:moveTo>
                    <a:lnTo>
                      <a:pt x="72" y="0"/>
                    </a:lnTo>
                    <a:lnTo>
                      <a:pt x="222" y="132"/>
                    </a:lnTo>
                    <a:lnTo>
                      <a:pt x="240" y="216"/>
                    </a:lnTo>
                    <a:lnTo>
                      <a:pt x="144" y="27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6" name="Line 153"/>
              <p:cNvSpPr>
                <a:spLocks noChangeShapeType="1"/>
              </p:cNvSpPr>
              <p:nvPr/>
            </p:nvSpPr>
            <p:spPr bwMode="auto">
              <a:xfrm flipH="1">
                <a:off x="1218" y="2244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7" name="Line 154"/>
              <p:cNvSpPr>
                <a:spLocks noChangeShapeType="1"/>
              </p:cNvSpPr>
              <p:nvPr/>
            </p:nvSpPr>
            <p:spPr bwMode="auto">
              <a:xfrm flipH="1">
                <a:off x="1212" y="2250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8" name="Freeform 155"/>
              <p:cNvSpPr>
                <a:spLocks/>
              </p:cNvSpPr>
              <p:nvPr/>
            </p:nvSpPr>
            <p:spPr bwMode="auto">
              <a:xfrm>
                <a:off x="1194" y="2202"/>
                <a:ext cx="444" cy="528"/>
              </a:xfrm>
              <a:custGeom>
                <a:avLst/>
                <a:gdLst>
                  <a:gd name="T0" fmla="*/ 0 w 444"/>
                  <a:gd name="T1" fmla="*/ 0 h 528"/>
                  <a:gd name="T2" fmla="*/ 444 w 444"/>
                  <a:gd name="T3" fmla="*/ 390 h 528"/>
                  <a:gd name="T4" fmla="*/ 444 w 444"/>
                  <a:gd name="T5" fmla="*/ 528 h 528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528"/>
                  <a:gd name="T11" fmla="*/ 444 w 444"/>
                  <a:gd name="T12" fmla="*/ 528 h 5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528">
                    <a:moveTo>
                      <a:pt x="0" y="0"/>
                    </a:moveTo>
                    <a:lnTo>
                      <a:pt x="444" y="390"/>
                    </a:lnTo>
                    <a:lnTo>
                      <a:pt x="444" y="528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9" name="Line 156"/>
              <p:cNvSpPr>
                <a:spLocks noChangeShapeType="1"/>
              </p:cNvSpPr>
              <p:nvPr/>
            </p:nvSpPr>
            <p:spPr bwMode="auto">
              <a:xfrm flipH="1" flipV="1">
                <a:off x="1344" y="2370"/>
                <a:ext cx="60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0" name="Line 157"/>
              <p:cNvSpPr>
                <a:spLocks noChangeShapeType="1"/>
              </p:cNvSpPr>
              <p:nvPr/>
            </p:nvSpPr>
            <p:spPr bwMode="auto">
              <a:xfrm>
                <a:off x="1302" y="2406"/>
                <a:ext cx="120" cy="11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1" name="Line 158"/>
              <p:cNvSpPr>
                <a:spLocks noChangeShapeType="1"/>
              </p:cNvSpPr>
              <p:nvPr/>
            </p:nvSpPr>
            <p:spPr bwMode="auto">
              <a:xfrm flipV="1">
                <a:off x="1416" y="2484"/>
                <a:ext cx="78" cy="4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2" name="Line 159"/>
              <p:cNvSpPr>
                <a:spLocks noChangeShapeType="1"/>
              </p:cNvSpPr>
              <p:nvPr/>
            </p:nvSpPr>
            <p:spPr bwMode="auto">
              <a:xfrm flipH="1">
                <a:off x="1434" y="2514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3" name="Line 160"/>
              <p:cNvSpPr>
                <a:spLocks noChangeShapeType="1"/>
              </p:cNvSpPr>
              <p:nvPr/>
            </p:nvSpPr>
            <p:spPr bwMode="auto">
              <a:xfrm>
                <a:off x="1422" y="2532"/>
                <a:ext cx="12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4" name="Line 161"/>
              <p:cNvSpPr>
                <a:spLocks noChangeShapeType="1"/>
              </p:cNvSpPr>
              <p:nvPr/>
            </p:nvSpPr>
            <p:spPr bwMode="auto">
              <a:xfrm flipH="1">
                <a:off x="1548" y="2550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5" name="Line 162"/>
              <p:cNvSpPr>
                <a:spLocks noChangeShapeType="1"/>
              </p:cNvSpPr>
              <p:nvPr/>
            </p:nvSpPr>
            <p:spPr bwMode="auto">
              <a:xfrm flipH="1">
                <a:off x="1542" y="2556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6" name="Freeform 163"/>
              <p:cNvSpPr>
                <a:spLocks/>
              </p:cNvSpPr>
              <p:nvPr/>
            </p:nvSpPr>
            <p:spPr bwMode="auto">
              <a:xfrm>
                <a:off x="1254" y="2394"/>
                <a:ext cx="168" cy="228"/>
              </a:xfrm>
              <a:custGeom>
                <a:avLst/>
                <a:gdLst>
                  <a:gd name="T0" fmla="*/ 0 w 168"/>
                  <a:gd name="T1" fmla="*/ 54 h 228"/>
                  <a:gd name="T2" fmla="*/ 0 w 168"/>
                  <a:gd name="T3" fmla="*/ 72 h 228"/>
                  <a:gd name="T4" fmla="*/ 162 w 168"/>
                  <a:gd name="T5" fmla="*/ 228 h 228"/>
                  <a:gd name="T6" fmla="*/ 168 w 168"/>
                  <a:gd name="T7" fmla="*/ 216 h 228"/>
                  <a:gd name="T8" fmla="*/ 162 w 168"/>
                  <a:gd name="T9" fmla="*/ 138 h 228"/>
                  <a:gd name="T10" fmla="*/ 18 w 168"/>
                  <a:gd name="T11" fmla="*/ 0 h 228"/>
                  <a:gd name="T12" fmla="*/ 0 w 168"/>
                  <a:gd name="T13" fmla="*/ 54 h 2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228"/>
                  <a:gd name="T23" fmla="*/ 168 w 168"/>
                  <a:gd name="T24" fmla="*/ 228 h 2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228">
                    <a:moveTo>
                      <a:pt x="0" y="54"/>
                    </a:moveTo>
                    <a:lnTo>
                      <a:pt x="0" y="72"/>
                    </a:lnTo>
                    <a:lnTo>
                      <a:pt x="162" y="228"/>
                    </a:lnTo>
                    <a:lnTo>
                      <a:pt x="168" y="216"/>
                    </a:lnTo>
                    <a:lnTo>
                      <a:pt x="162" y="138"/>
                    </a:lnTo>
                    <a:lnTo>
                      <a:pt x="18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7" name="Freeform 164"/>
              <p:cNvSpPr>
                <a:spLocks/>
              </p:cNvSpPr>
              <p:nvPr/>
            </p:nvSpPr>
            <p:spPr bwMode="auto">
              <a:xfrm>
                <a:off x="1362" y="2532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8" name="Freeform 165"/>
              <p:cNvSpPr>
                <a:spLocks/>
              </p:cNvSpPr>
              <p:nvPr/>
            </p:nvSpPr>
            <p:spPr bwMode="auto">
              <a:xfrm>
                <a:off x="1380" y="2514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9" name="Freeform 166"/>
              <p:cNvSpPr>
                <a:spLocks/>
              </p:cNvSpPr>
              <p:nvPr/>
            </p:nvSpPr>
            <p:spPr bwMode="auto">
              <a:xfrm>
                <a:off x="1296" y="2472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0" name="Freeform 167"/>
              <p:cNvSpPr>
                <a:spLocks/>
              </p:cNvSpPr>
              <p:nvPr/>
            </p:nvSpPr>
            <p:spPr bwMode="auto">
              <a:xfrm>
                <a:off x="1314" y="2454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1" name="Freeform 168"/>
              <p:cNvSpPr>
                <a:spLocks/>
              </p:cNvSpPr>
              <p:nvPr/>
            </p:nvSpPr>
            <p:spPr bwMode="auto">
              <a:xfrm>
                <a:off x="1266" y="2442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2" name="Freeform 169"/>
              <p:cNvSpPr>
                <a:spLocks/>
              </p:cNvSpPr>
              <p:nvPr/>
            </p:nvSpPr>
            <p:spPr bwMode="auto">
              <a:xfrm>
                <a:off x="1284" y="2424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3" name="Freeform 170"/>
              <p:cNvSpPr>
                <a:spLocks/>
              </p:cNvSpPr>
              <p:nvPr/>
            </p:nvSpPr>
            <p:spPr bwMode="auto">
              <a:xfrm>
                <a:off x="1398" y="2562"/>
                <a:ext cx="6" cy="30"/>
              </a:xfrm>
              <a:custGeom>
                <a:avLst/>
                <a:gdLst>
                  <a:gd name="T0" fmla="*/ 6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6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6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6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4" name="Freeform 171"/>
              <p:cNvSpPr>
                <a:spLocks/>
              </p:cNvSpPr>
              <p:nvPr/>
            </p:nvSpPr>
            <p:spPr bwMode="auto">
              <a:xfrm>
                <a:off x="1332" y="2502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5" name="Freeform 172"/>
              <p:cNvSpPr>
                <a:spLocks/>
              </p:cNvSpPr>
              <p:nvPr/>
            </p:nvSpPr>
            <p:spPr bwMode="auto">
              <a:xfrm>
                <a:off x="1350" y="2484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6" name="Line 173"/>
              <p:cNvSpPr>
                <a:spLocks noChangeShapeType="1"/>
              </p:cNvSpPr>
              <p:nvPr/>
            </p:nvSpPr>
            <p:spPr bwMode="auto">
              <a:xfrm>
                <a:off x="1488" y="2502"/>
                <a:ext cx="18" cy="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7" name="Line 174"/>
              <p:cNvSpPr>
                <a:spLocks noChangeShapeType="1"/>
              </p:cNvSpPr>
              <p:nvPr/>
            </p:nvSpPr>
            <p:spPr bwMode="auto">
              <a:xfrm>
                <a:off x="1386" y="2466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8" name="Freeform 175"/>
              <p:cNvSpPr>
                <a:spLocks/>
              </p:cNvSpPr>
              <p:nvPr/>
            </p:nvSpPr>
            <p:spPr bwMode="auto">
              <a:xfrm>
                <a:off x="1230" y="2274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54 h 54"/>
                  <a:gd name="T4" fmla="*/ 24 w 24"/>
                  <a:gd name="T5" fmla="*/ 48 h 54"/>
                  <a:gd name="T6" fmla="*/ 24 w 24"/>
                  <a:gd name="T7" fmla="*/ 42 h 54"/>
                  <a:gd name="T8" fmla="*/ 24 w 24"/>
                  <a:gd name="T9" fmla="*/ 30 h 54"/>
                  <a:gd name="T10" fmla="*/ 24 w 24"/>
                  <a:gd name="T11" fmla="*/ 18 h 54"/>
                  <a:gd name="T12" fmla="*/ 24 w 24"/>
                  <a:gd name="T13" fmla="*/ 12 h 54"/>
                  <a:gd name="T14" fmla="*/ 18 w 24"/>
                  <a:gd name="T15" fmla="*/ 6 h 54"/>
                  <a:gd name="T16" fmla="*/ 12 w 24"/>
                  <a:gd name="T17" fmla="*/ 0 h 54"/>
                  <a:gd name="T18" fmla="*/ 6 w 24"/>
                  <a:gd name="T19" fmla="*/ 6 h 54"/>
                  <a:gd name="T20" fmla="*/ 6 w 24"/>
                  <a:gd name="T21" fmla="*/ 12 h 54"/>
                  <a:gd name="T22" fmla="*/ 0 w 24"/>
                  <a:gd name="T23" fmla="*/ 18 h 54"/>
                  <a:gd name="T24" fmla="*/ 0 w 24"/>
                  <a:gd name="T25" fmla="*/ 30 h 54"/>
                  <a:gd name="T26" fmla="*/ 0 w 24"/>
                  <a:gd name="T27" fmla="*/ 42 h 54"/>
                  <a:gd name="T28" fmla="*/ 6 w 24"/>
                  <a:gd name="T29" fmla="*/ 48 h 54"/>
                  <a:gd name="T30" fmla="*/ 6 w 24"/>
                  <a:gd name="T31" fmla="*/ 54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0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42"/>
                    </a:lnTo>
                    <a:lnTo>
                      <a:pt x="6" y="48"/>
                    </a:lnTo>
                    <a:lnTo>
                      <a:pt x="6" y="54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9" name="Freeform 176"/>
              <p:cNvSpPr>
                <a:spLocks/>
              </p:cNvSpPr>
              <p:nvPr/>
            </p:nvSpPr>
            <p:spPr bwMode="auto">
              <a:xfrm>
                <a:off x="1236" y="2304"/>
                <a:ext cx="18" cy="18"/>
              </a:xfrm>
              <a:custGeom>
                <a:avLst/>
                <a:gdLst>
                  <a:gd name="T0" fmla="*/ 18 w 18"/>
                  <a:gd name="T1" fmla="*/ 6 h 18"/>
                  <a:gd name="T2" fmla="*/ 12 w 18"/>
                  <a:gd name="T3" fmla="*/ 12 h 18"/>
                  <a:gd name="T4" fmla="*/ 12 w 18"/>
                  <a:gd name="T5" fmla="*/ 18 h 18"/>
                  <a:gd name="T6" fmla="*/ 6 w 18"/>
                  <a:gd name="T7" fmla="*/ 18 h 18"/>
                  <a:gd name="T8" fmla="*/ 6 w 18"/>
                  <a:gd name="T9" fmla="*/ 18 h 18"/>
                  <a:gd name="T10" fmla="*/ 0 w 18"/>
                  <a:gd name="T11" fmla="*/ 12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6"/>
                    </a:moveTo>
                    <a:lnTo>
                      <a:pt x="12" y="12"/>
                    </a:lnTo>
                    <a:lnTo>
                      <a:pt x="12" y="18"/>
                    </a:lnTo>
                    <a:lnTo>
                      <a:pt x="6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0" name="Freeform 177"/>
              <p:cNvSpPr>
                <a:spLocks/>
              </p:cNvSpPr>
              <p:nvPr/>
            </p:nvSpPr>
            <p:spPr bwMode="auto">
              <a:xfrm>
                <a:off x="1572" y="2586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48 h 54"/>
                  <a:gd name="T4" fmla="*/ 24 w 24"/>
                  <a:gd name="T5" fmla="*/ 42 h 54"/>
                  <a:gd name="T6" fmla="*/ 24 w 24"/>
                  <a:gd name="T7" fmla="*/ 36 h 54"/>
                  <a:gd name="T8" fmla="*/ 24 w 24"/>
                  <a:gd name="T9" fmla="*/ 24 h 54"/>
                  <a:gd name="T10" fmla="*/ 24 w 24"/>
                  <a:gd name="T11" fmla="*/ 12 h 54"/>
                  <a:gd name="T12" fmla="*/ 24 w 24"/>
                  <a:gd name="T13" fmla="*/ 6 h 54"/>
                  <a:gd name="T14" fmla="*/ 18 w 24"/>
                  <a:gd name="T15" fmla="*/ 0 h 54"/>
                  <a:gd name="T16" fmla="*/ 12 w 24"/>
                  <a:gd name="T17" fmla="*/ 0 h 54"/>
                  <a:gd name="T18" fmla="*/ 6 w 24"/>
                  <a:gd name="T19" fmla="*/ 0 h 54"/>
                  <a:gd name="T20" fmla="*/ 6 w 24"/>
                  <a:gd name="T21" fmla="*/ 6 h 54"/>
                  <a:gd name="T22" fmla="*/ 0 w 24"/>
                  <a:gd name="T23" fmla="*/ 12 h 54"/>
                  <a:gd name="T24" fmla="*/ 0 w 24"/>
                  <a:gd name="T25" fmla="*/ 24 h 54"/>
                  <a:gd name="T26" fmla="*/ 0 w 24"/>
                  <a:gd name="T27" fmla="*/ 36 h 54"/>
                  <a:gd name="T28" fmla="*/ 6 w 24"/>
                  <a:gd name="T29" fmla="*/ 42 h 54"/>
                  <a:gd name="T30" fmla="*/ 6 w 24"/>
                  <a:gd name="T31" fmla="*/ 48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4" y="24"/>
                    </a:lnTo>
                    <a:lnTo>
                      <a:pt x="24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6" y="42"/>
                    </a:lnTo>
                    <a:lnTo>
                      <a:pt x="6" y="48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1" name="Freeform 178"/>
              <p:cNvSpPr>
                <a:spLocks/>
              </p:cNvSpPr>
              <p:nvPr/>
            </p:nvSpPr>
            <p:spPr bwMode="auto">
              <a:xfrm>
                <a:off x="1578" y="2610"/>
                <a:ext cx="18" cy="18"/>
              </a:xfrm>
              <a:custGeom>
                <a:avLst/>
                <a:gdLst>
                  <a:gd name="T0" fmla="*/ 18 w 18"/>
                  <a:gd name="T1" fmla="*/ 12 h 18"/>
                  <a:gd name="T2" fmla="*/ 12 w 18"/>
                  <a:gd name="T3" fmla="*/ 18 h 18"/>
                  <a:gd name="T4" fmla="*/ 6 w 18"/>
                  <a:gd name="T5" fmla="*/ 18 h 18"/>
                  <a:gd name="T6" fmla="*/ 6 w 18"/>
                  <a:gd name="T7" fmla="*/ 18 h 18"/>
                  <a:gd name="T8" fmla="*/ 0 w 18"/>
                  <a:gd name="T9" fmla="*/ 18 h 18"/>
                  <a:gd name="T10" fmla="*/ 0 w 18"/>
                  <a:gd name="T11" fmla="*/ 18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12"/>
                    </a:moveTo>
                    <a:lnTo>
                      <a:pt x="12" y="18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2" name="Freeform 179"/>
              <p:cNvSpPr>
                <a:spLocks/>
              </p:cNvSpPr>
              <p:nvPr/>
            </p:nvSpPr>
            <p:spPr bwMode="auto">
              <a:xfrm>
                <a:off x="4428" y="2592"/>
                <a:ext cx="198" cy="168"/>
              </a:xfrm>
              <a:custGeom>
                <a:avLst/>
                <a:gdLst>
                  <a:gd name="T0" fmla="*/ 0 w 198"/>
                  <a:gd name="T1" fmla="*/ 126 h 168"/>
                  <a:gd name="T2" fmla="*/ 96 w 198"/>
                  <a:gd name="T3" fmla="*/ 12 h 168"/>
                  <a:gd name="T4" fmla="*/ 102 w 198"/>
                  <a:gd name="T5" fmla="*/ 12 h 168"/>
                  <a:gd name="T6" fmla="*/ 108 w 198"/>
                  <a:gd name="T7" fmla="*/ 6 h 168"/>
                  <a:gd name="T8" fmla="*/ 114 w 198"/>
                  <a:gd name="T9" fmla="*/ 6 h 168"/>
                  <a:gd name="T10" fmla="*/ 120 w 198"/>
                  <a:gd name="T11" fmla="*/ 6 h 168"/>
                  <a:gd name="T12" fmla="*/ 126 w 198"/>
                  <a:gd name="T13" fmla="*/ 0 h 168"/>
                  <a:gd name="T14" fmla="*/ 138 w 198"/>
                  <a:gd name="T15" fmla="*/ 0 h 168"/>
                  <a:gd name="T16" fmla="*/ 150 w 198"/>
                  <a:gd name="T17" fmla="*/ 0 h 168"/>
                  <a:gd name="T18" fmla="*/ 162 w 198"/>
                  <a:gd name="T19" fmla="*/ 6 h 168"/>
                  <a:gd name="T20" fmla="*/ 168 w 198"/>
                  <a:gd name="T21" fmla="*/ 6 h 168"/>
                  <a:gd name="T22" fmla="*/ 180 w 198"/>
                  <a:gd name="T23" fmla="*/ 12 h 168"/>
                  <a:gd name="T24" fmla="*/ 186 w 198"/>
                  <a:gd name="T25" fmla="*/ 12 h 168"/>
                  <a:gd name="T26" fmla="*/ 192 w 198"/>
                  <a:gd name="T27" fmla="*/ 18 h 168"/>
                  <a:gd name="T28" fmla="*/ 198 w 198"/>
                  <a:gd name="T29" fmla="*/ 24 h 168"/>
                  <a:gd name="T30" fmla="*/ 198 w 198"/>
                  <a:gd name="T31" fmla="*/ 30 h 168"/>
                  <a:gd name="T32" fmla="*/ 198 w 198"/>
                  <a:gd name="T33" fmla="*/ 36 h 168"/>
                  <a:gd name="T34" fmla="*/ 198 w 198"/>
                  <a:gd name="T35" fmla="*/ 42 h 168"/>
                  <a:gd name="T36" fmla="*/ 180 w 198"/>
                  <a:gd name="T37" fmla="*/ 168 h 168"/>
                  <a:gd name="T38" fmla="*/ 0 w 198"/>
                  <a:gd name="T39" fmla="*/ 126 h 16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98"/>
                  <a:gd name="T61" fmla="*/ 0 h 168"/>
                  <a:gd name="T62" fmla="*/ 198 w 198"/>
                  <a:gd name="T63" fmla="*/ 168 h 16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98" h="168">
                    <a:moveTo>
                      <a:pt x="0" y="126"/>
                    </a:moveTo>
                    <a:lnTo>
                      <a:pt x="96" y="12"/>
                    </a:lnTo>
                    <a:lnTo>
                      <a:pt x="102" y="12"/>
                    </a:lnTo>
                    <a:lnTo>
                      <a:pt x="108" y="6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6" y="0"/>
                    </a:lnTo>
                    <a:lnTo>
                      <a:pt x="138" y="0"/>
                    </a:lnTo>
                    <a:lnTo>
                      <a:pt x="150" y="0"/>
                    </a:lnTo>
                    <a:lnTo>
                      <a:pt x="162" y="6"/>
                    </a:lnTo>
                    <a:lnTo>
                      <a:pt x="168" y="6"/>
                    </a:lnTo>
                    <a:lnTo>
                      <a:pt x="180" y="12"/>
                    </a:lnTo>
                    <a:lnTo>
                      <a:pt x="186" y="12"/>
                    </a:lnTo>
                    <a:lnTo>
                      <a:pt x="192" y="18"/>
                    </a:lnTo>
                    <a:lnTo>
                      <a:pt x="198" y="24"/>
                    </a:lnTo>
                    <a:lnTo>
                      <a:pt x="198" y="30"/>
                    </a:lnTo>
                    <a:lnTo>
                      <a:pt x="198" y="36"/>
                    </a:lnTo>
                    <a:lnTo>
                      <a:pt x="198" y="42"/>
                    </a:lnTo>
                    <a:lnTo>
                      <a:pt x="180" y="168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3" name="Freeform 180"/>
              <p:cNvSpPr>
                <a:spLocks/>
              </p:cNvSpPr>
              <p:nvPr/>
            </p:nvSpPr>
            <p:spPr bwMode="auto">
              <a:xfrm>
                <a:off x="4632" y="3048"/>
                <a:ext cx="168" cy="492"/>
              </a:xfrm>
              <a:custGeom>
                <a:avLst/>
                <a:gdLst>
                  <a:gd name="T0" fmla="*/ 66 w 168"/>
                  <a:gd name="T1" fmla="*/ 0 h 492"/>
                  <a:gd name="T2" fmla="*/ 66 w 168"/>
                  <a:gd name="T3" fmla="*/ 252 h 492"/>
                  <a:gd name="T4" fmla="*/ 168 w 168"/>
                  <a:gd name="T5" fmla="*/ 264 h 492"/>
                  <a:gd name="T6" fmla="*/ 168 w 168"/>
                  <a:gd name="T7" fmla="*/ 480 h 492"/>
                  <a:gd name="T8" fmla="*/ 138 w 168"/>
                  <a:gd name="T9" fmla="*/ 492 h 492"/>
                  <a:gd name="T10" fmla="*/ 0 w 168"/>
                  <a:gd name="T11" fmla="*/ 246 h 492"/>
                  <a:gd name="T12" fmla="*/ 66 w 168"/>
                  <a:gd name="T13" fmla="*/ 0 h 49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492"/>
                  <a:gd name="T23" fmla="*/ 168 w 168"/>
                  <a:gd name="T24" fmla="*/ 492 h 49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492">
                    <a:moveTo>
                      <a:pt x="66" y="0"/>
                    </a:moveTo>
                    <a:lnTo>
                      <a:pt x="66" y="252"/>
                    </a:lnTo>
                    <a:lnTo>
                      <a:pt x="168" y="264"/>
                    </a:lnTo>
                    <a:lnTo>
                      <a:pt x="168" y="480"/>
                    </a:lnTo>
                    <a:lnTo>
                      <a:pt x="138" y="492"/>
                    </a:lnTo>
                    <a:lnTo>
                      <a:pt x="0" y="246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4" name="Line 181"/>
              <p:cNvSpPr>
                <a:spLocks noChangeShapeType="1"/>
              </p:cNvSpPr>
              <p:nvPr/>
            </p:nvSpPr>
            <p:spPr bwMode="auto">
              <a:xfrm>
                <a:off x="3924" y="3084"/>
                <a:ext cx="696" cy="2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5" name="Line 182"/>
              <p:cNvSpPr>
                <a:spLocks noChangeShapeType="1"/>
              </p:cNvSpPr>
              <p:nvPr/>
            </p:nvSpPr>
            <p:spPr bwMode="auto">
              <a:xfrm>
                <a:off x="4380" y="3264"/>
                <a:ext cx="24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6" name="Line 183"/>
              <p:cNvSpPr>
                <a:spLocks noChangeShapeType="1"/>
              </p:cNvSpPr>
              <p:nvPr/>
            </p:nvSpPr>
            <p:spPr bwMode="auto">
              <a:xfrm flipH="1">
                <a:off x="4602" y="2628"/>
                <a:ext cx="18" cy="12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7" name="Line 184"/>
              <p:cNvSpPr>
                <a:spLocks noChangeShapeType="1"/>
              </p:cNvSpPr>
              <p:nvPr/>
            </p:nvSpPr>
            <p:spPr bwMode="auto">
              <a:xfrm flipH="1">
                <a:off x="4596" y="2616"/>
                <a:ext cx="18" cy="13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8" name="Line 185"/>
              <p:cNvSpPr>
                <a:spLocks noChangeShapeType="1"/>
              </p:cNvSpPr>
              <p:nvPr/>
            </p:nvSpPr>
            <p:spPr bwMode="auto">
              <a:xfrm flipH="1">
                <a:off x="4578" y="2628"/>
                <a:ext cx="24" cy="12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9" name="Line 186"/>
              <p:cNvSpPr>
                <a:spLocks noChangeShapeType="1"/>
              </p:cNvSpPr>
              <p:nvPr/>
            </p:nvSpPr>
            <p:spPr bwMode="auto">
              <a:xfrm flipH="1">
                <a:off x="4566" y="2640"/>
                <a:ext cx="18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0" name="Freeform 187"/>
              <p:cNvSpPr>
                <a:spLocks/>
              </p:cNvSpPr>
              <p:nvPr/>
            </p:nvSpPr>
            <p:spPr bwMode="auto">
              <a:xfrm>
                <a:off x="3750" y="2712"/>
                <a:ext cx="1050" cy="636"/>
              </a:xfrm>
              <a:custGeom>
                <a:avLst/>
                <a:gdLst>
                  <a:gd name="T0" fmla="*/ 0 w 1050"/>
                  <a:gd name="T1" fmla="*/ 282 h 636"/>
                  <a:gd name="T2" fmla="*/ 36 w 1050"/>
                  <a:gd name="T3" fmla="*/ 258 h 636"/>
                  <a:gd name="T4" fmla="*/ 156 w 1050"/>
                  <a:gd name="T5" fmla="*/ 294 h 636"/>
                  <a:gd name="T6" fmla="*/ 336 w 1050"/>
                  <a:gd name="T7" fmla="*/ 132 h 636"/>
                  <a:gd name="T8" fmla="*/ 642 w 1050"/>
                  <a:gd name="T9" fmla="*/ 0 h 636"/>
                  <a:gd name="T10" fmla="*/ 882 w 1050"/>
                  <a:gd name="T11" fmla="*/ 54 h 636"/>
                  <a:gd name="T12" fmla="*/ 948 w 1050"/>
                  <a:gd name="T13" fmla="*/ 336 h 636"/>
                  <a:gd name="T14" fmla="*/ 906 w 1050"/>
                  <a:gd name="T15" fmla="*/ 546 h 636"/>
                  <a:gd name="T16" fmla="*/ 1050 w 1050"/>
                  <a:gd name="T17" fmla="*/ 600 h 636"/>
                  <a:gd name="T18" fmla="*/ 1020 w 1050"/>
                  <a:gd name="T19" fmla="*/ 636 h 636"/>
                  <a:gd name="T20" fmla="*/ 0 w 1050"/>
                  <a:gd name="T21" fmla="*/ 282 h 6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50"/>
                  <a:gd name="T34" fmla="*/ 0 h 636"/>
                  <a:gd name="T35" fmla="*/ 1050 w 1050"/>
                  <a:gd name="T36" fmla="*/ 636 h 6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50" h="636">
                    <a:moveTo>
                      <a:pt x="0" y="282"/>
                    </a:moveTo>
                    <a:lnTo>
                      <a:pt x="36" y="258"/>
                    </a:lnTo>
                    <a:lnTo>
                      <a:pt x="156" y="294"/>
                    </a:lnTo>
                    <a:lnTo>
                      <a:pt x="336" y="132"/>
                    </a:lnTo>
                    <a:lnTo>
                      <a:pt x="642" y="0"/>
                    </a:lnTo>
                    <a:lnTo>
                      <a:pt x="882" y="54"/>
                    </a:lnTo>
                    <a:lnTo>
                      <a:pt x="948" y="336"/>
                    </a:lnTo>
                    <a:lnTo>
                      <a:pt x="906" y="546"/>
                    </a:lnTo>
                    <a:lnTo>
                      <a:pt x="1050" y="600"/>
                    </a:lnTo>
                    <a:lnTo>
                      <a:pt x="1020" y="636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1" name="Freeform 188"/>
              <p:cNvSpPr>
                <a:spLocks/>
              </p:cNvSpPr>
              <p:nvPr/>
            </p:nvSpPr>
            <p:spPr bwMode="auto">
              <a:xfrm>
                <a:off x="3894" y="3006"/>
                <a:ext cx="756" cy="270"/>
              </a:xfrm>
              <a:custGeom>
                <a:avLst/>
                <a:gdLst>
                  <a:gd name="T0" fmla="*/ 738 w 756"/>
                  <a:gd name="T1" fmla="*/ 240 h 270"/>
                  <a:gd name="T2" fmla="*/ 756 w 756"/>
                  <a:gd name="T3" fmla="*/ 270 h 270"/>
                  <a:gd name="T4" fmla="*/ 0 w 756"/>
                  <a:gd name="T5" fmla="*/ 18 h 270"/>
                  <a:gd name="T6" fmla="*/ 12 w 756"/>
                  <a:gd name="T7" fmla="*/ 0 h 270"/>
                  <a:gd name="T8" fmla="*/ 738 w 756"/>
                  <a:gd name="T9" fmla="*/ 240 h 2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70"/>
                  <a:gd name="T17" fmla="*/ 756 w 756"/>
                  <a:gd name="T18" fmla="*/ 270 h 2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70">
                    <a:moveTo>
                      <a:pt x="738" y="240"/>
                    </a:moveTo>
                    <a:lnTo>
                      <a:pt x="756" y="270"/>
                    </a:lnTo>
                    <a:lnTo>
                      <a:pt x="0" y="18"/>
                    </a:lnTo>
                    <a:lnTo>
                      <a:pt x="12" y="0"/>
                    </a:lnTo>
                    <a:lnTo>
                      <a:pt x="738" y="24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2" name="Freeform 189"/>
              <p:cNvSpPr>
                <a:spLocks/>
              </p:cNvSpPr>
              <p:nvPr/>
            </p:nvSpPr>
            <p:spPr bwMode="auto">
              <a:xfrm>
                <a:off x="4026" y="2886"/>
                <a:ext cx="576" cy="162"/>
              </a:xfrm>
              <a:custGeom>
                <a:avLst/>
                <a:gdLst>
                  <a:gd name="T0" fmla="*/ 0 w 576"/>
                  <a:gd name="T1" fmla="*/ 108 h 162"/>
                  <a:gd name="T2" fmla="*/ 108 w 576"/>
                  <a:gd name="T3" fmla="*/ 0 h 162"/>
                  <a:gd name="T4" fmla="*/ 576 w 576"/>
                  <a:gd name="T5" fmla="*/ 156 h 162"/>
                  <a:gd name="T6" fmla="*/ 576 w 576"/>
                  <a:gd name="T7" fmla="*/ 162 h 162"/>
                  <a:gd name="T8" fmla="*/ 108 w 576"/>
                  <a:gd name="T9" fmla="*/ 12 h 162"/>
                  <a:gd name="T10" fmla="*/ 6 w 576"/>
                  <a:gd name="T11" fmla="*/ 108 h 162"/>
                  <a:gd name="T12" fmla="*/ 0 w 576"/>
                  <a:gd name="T13" fmla="*/ 108 h 1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62"/>
                  <a:gd name="T23" fmla="*/ 576 w 576"/>
                  <a:gd name="T24" fmla="*/ 162 h 1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62">
                    <a:moveTo>
                      <a:pt x="0" y="108"/>
                    </a:moveTo>
                    <a:lnTo>
                      <a:pt x="108" y="0"/>
                    </a:lnTo>
                    <a:lnTo>
                      <a:pt x="576" y="156"/>
                    </a:lnTo>
                    <a:lnTo>
                      <a:pt x="576" y="162"/>
                    </a:lnTo>
                    <a:lnTo>
                      <a:pt x="108" y="12"/>
                    </a:lnTo>
                    <a:lnTo>
                      <a:pt x="6" y="108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3" name="Freeform 190"/>
              <p:cNvSpPr>
                <a:spLocks/>
              </p:cNvSpPr>
              <p:nvPr/>
            </p:nvSpPr>
            <p:spPr bwMode="auto">
              <a:xfrm>
                <a:off x="4026" y="2994"/>
                <a:ext cx="576" cy="180"/>
              </a:xfrm>
              <a:custGeom>
                <a:avLst/>
                <a:gdLst>
                  <a:gd name="T0" fmla="*/ 0 w 576"/>
                  <a:gd name="T1" fmla="*/ 0 h 180"/>
                  <a:gd name="T2" fmla="*/ 534 w 576"/>
                  <a:gd name="T3" fmla="*/ 180 h 180"/>
                  <a:gd name="T4" fmla="*/ 576 w 576"/>
                  <a:gd name="T5" fmla="*/ 54 h 18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180"/>
                  <a:gd name="T11" fmla="*/ 576 w 576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180">
                    <a:moveTo>
                      <a:pt x="0" y="0"/>
                    </a:moveTo>
                    <a:lnTo>
                      <a:pt x="534" y="180"/>
                    </a:lnTo>
                    <a:lnTo>
                      <a:pt x="576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4" name="Freeform 191"/>
              <p:cNvSpPr>
                <a:spLocks/>
              </p:cNvSpPr>
              <p:nvPr/>
            </p:nvSpPr>
            <p:spPr bwMode="auto">
              <a:xfrm>
                <a:off x="4620" y="2766"/>
                <a:ext cx="60" cy="510"/>
              </a:xfrm>
              <a:custGeom>
                <a:avLst/>
                <a:gdLst>
                  <a:gd name="T0" fmla="*/ 36 w 60"/>
                  <a:gd name="T1" fmla="*/ 492 h 510"/>
                  <a:gd name="T2" fmla="*/ 30 w 60"/>
                  <a:gd name="T3" fmla="*/ 510 h 510"/>
                  <a:gd name="T4" fmla="*/ 12 w 60"/>
                  <a:gd name="T5" fmla="*/ 480 h 510"/>
                  <a:gd name="T6" fmla="*/ 60 w 60"/>
                  <a:gd name="T7" fmla="*/ 282 h 510"/>
                  <a:gd name="T8" fmla="*/ 0 w 60"/>
                  <a:gd name="T9" fmla="*/ 0 h 5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10"/>
                  <a:gd name="T17" fmla="*/ 60 w 60"/>
                  <a:gd name="T18" fmla="*/ 510 h 5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10">
                    <a:moveTo>
                      <a:pt x="36" y="492"/>
                    </a:moveTo>
                    <a:lnTo>
                      <a:pt x="30" y="510"/>
                    </a:lnTo>
                    <a:lnTo>
                      <a:pt x="12" y="480"/>
                    </a:lnTo>
                    <a:lnTo>
                      <a:pt x="60" y="28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5" name="Freeform 192"/>
              <p:cNvSpPr>
                <a:spLocks/>
              </p:cNvSpPr>
              <p:nvPr/>
            </p:nvSpPr>
            <p:spPr bwMode="auto">
              <a:xfrm>
                <a:off x="4194" y="2754"/>
                <a:ext cx="390" cy="204"/>
              </a:xfrm>
              <a:custGeom>
                <a:avLst/>
                <a:gdLst>
                  <a:gd name="T0" fmla="*/ 0 w 390"/>
                  <a:gd name="T1" fmla="*/ 90 h 204"/>
                  <a:gd name="T2" fmla="*/ 204 w 390"/>
                  <a:gd name="T3" fmla="*/ 0 h 204"/>
                  <a:gd name="T4" fmla="*/ 366 w 390"/>
                  <a:gd name="T5" fmla="*/ 42 h 204"/>
                  <a:gd name="T6" fmla="*/ 390 w 390"/>
                  <a:gd name="T7" fmla="*/ 204 h 204"/>
                  <a:gd name="T8" fmla="*/ 0 w 390"/>
                  <a:gd name="T9" fmla="*/ 90 h 2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0"/>
                  <a:gd name="T16" fmla="*/ 0 h 204"/>
                  <a:gd name="T17" fmla="*/ 390 w 390"/>
                  <a:gd name="T18" fmla="*/ 204 h 2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0" h="204">
                    <a:moveTo>
                      <a:pt x="0" y="90"/>
                    </a:moveTo>
                    <a:lnTo>
                      <a:pt x="204" y="0"/>
                    </a:lnTo>
                    <a:lnTo>
                      <a:pt x="366" y="42"/>
                    </a:lnTo>
                    <a:lnTo>
                      <a:pt x="390" y="204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6" name="Line 193"/>
              <p:cNvSpPr>
                <a:spLocks noChangeShapeType="1"/>
              </p:cNvSpPr>
              <p:nvPr/>
            </p:nvSpPr>
            <p:spPr bwMode="auto">
              <a:xfrm>
                <a:off x="4230" y="2832"/>
                <a:ext cx="348" cy="102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7" name="Line 194"/>
              <p:cNvSpPr>
                <a:spLocks noChangeShapeType="1"/>
              </p:cNvSpPr>
              <p:nvPr/>
            </p:nvSpPr>
            <p:spPr bwMode="auto">
              <a:xfrm>
                <a:off x="4266" y="2820"/>
                <a:ext cx="312" cy="9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8" name="Line 195"/>
              <p:cNvSpPr>
                <a:spLocks noChangeShapeType="1"/>
              </p:cNvSpPr>
              <p:nvPr/>
            </p:nvSpPr>
            <p:spPr bwMode="auto">
              <a:xfrm>
                <a:off x="4290" y="2808"/>
                <a:ext cx="282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9" name="Line 196"/>
              <p:cNvSpPr>
                <a:spLocks noChangeShapeType="1"/>
              </p:cNvSpPr>
              <p:nvPr/>
            </p:nvSpPr>
            <p:spPr bwMode="auto">
              <a:xfrm>
                <a:off x="4320" y="2796"/>
                <a:ext cx="246" cy="6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0" name="Line 197"/>
              <p:cNvSpPr>
                <a:spLocks noChangeShapeType="1"/>
              </p:cNvSpPr>
              <p:nvPr/>
            </p:nvSpPr>
            <p:spPr bwMode="auto">
              <a:xfrm>
                <a:off x="4356" y="2778"/>
                <a:ext cx="204" cy="54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1" name="Line 198"/>
              <p:cNvSpPr>
                <a:spLocks noChangeShapeType="1"/>
              </p:cNvSpPr>
              <p:nvPr/>
            </p:nvSpPr>
            <p:spPr bwMode="auto">
              <a:xfrm>
                <a:off x="4380" y="2760"/>
                <a:ext cx="180" cy="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2" name="Freeform 199"/>
              <p:cNvSpPr>
                <a:spLocks/>
              </p:cNvSpPr>
              <p:nvPr/>
            </p:nvSpPr>
            <p:spPr bwMode="auto">
              <a:xfrm>
                <a:off x="3834" y="2952"/>
                <a:ext cx="84" cy="54"/>
              </a:xfrm>
              <a:custGeom>
                <a:avLst/>
                <a:gdLst>
                  <a:gd name="T0" fmla="*/ 0 w 84"/>
                  <a:gd name="T1" fmla="*/ 30 h 54"/>
                  <a:gd name="T2" fmla="*/ 36 w 84"/>
                  <a:gd name="T3" fmla="*/ 0 h 54"/>
                  <a:gd name="T4" fmla="*/ 60 w 84"/>
                  <a:gd name="T5" fmla="*/ 6 h 54"/>
                  <a:gd name="T6" fmla="*/ 84 w 84"/>
                  <a:gd name="T7" fmla="*/ 30 h 54"/>
                  <a:gd name="T8" fmla="*/ 84 w 84"/>
                  <a:gd name="T9" fmla="*/ 42 h 54"/>
                  <a:gd name="T10" fmla="*/ 72 w 84"/>
                  <a:gd name="T11" fmla="*/ 54 h 54"/>
                  <a:gd name="T12" fmla="*/ 0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0" y="30"/>
                    </a:moveTo>
                    <a:lnTo>
                      <a:pt x="36" y="0"/>
                    </a:lnTo>
                    <a:lnTo>
                      <a:pt x="60" y="6"/>
                    </a:lnTo>
                    <a:lnTo>
                      <a:pt x="84" y="30"/>
                    </a:lnTo>
                    <a:lnTo>
                      <a:pt x="84" y="42"/>
                    </a:lnTo>
                    <a:lnTo>
                      <a:pt x="72" y="5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3" name="Freeform 200"/>
              <p:cNvSpPr>
                <a:spLocks/>
              </p:cNvSpPr>
              <p:nvPr/>
            </p:nvSpPr>
            <p:spPr bwMode="auto">
              <a:xfrm>
                <a:off x="4692" y="3246"/>
                <a:ext cx="84" cy="54"/>
              </a:xfrm>
              <a:custGeom>
                <a:avLst/>
                <a:gdLst>
                  <a:gd name="T0" fmla="*/ 84 w 84"/>
                  <a:gd name="T1" fmla="*/ 30 h 54"/>
                  <a:gd name="T2" fmla="*/ 72 w 84"/>
                  <a:gd name="T3" fmla="*/ 12 h 54"/>
                  <a:gd name="T4" fmla="*/ 30 w 84"/>
                  <a:gd name="T5" fmla="*/ 0 h 54"/>
                  <a:gd name="T6" fmla="*/ 6 w 84"/>
                  <a:gd name="T7" fmla="*/ 12 h 54"/>
                  <a:gd name="T8" fmla="*/ 0 w 84"/>
                  <a:gd name="T9" fmla="*/ 24 h 54"/>
                  <a:gd name="T10" fmla="*/ 78 w 84"/>
                  <a:gd name="T11" fmla="*/ 54 h 54"/>
                  <a:gd name="T12" fmla="*/ 84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84" y="30"/>
                    </a:moveTo>
                    <a:lnTo>
                      <a:pt x="72" y="12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78" y="54"/>
                    </a:lnTo>
                    <a:lnTo>
                      <a:pt x="84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4" name="Freeform 201"/>
              <p:cNvSpPr>
                <a:spLocks/>
              </p:cNvSpPr>
              <p:nvPr/>
            </p:nvSpPr>
            <p:spPr bwMode="auto">
              <a:xfrm>
                <a:off x="3738" y="2994"/>
                <a:ext cx="1032" cy="558"/>
              </a:xfrm>
              <a:custGeom>
                <a:avLst/>
                <a:gdLst>
                  <a:gd name="T0" fmla="*/ 12 w 1032"/>
                  <a:gd name="T1" fmla="*/ 0 h 558"/>
                  <a:gd name="T2" fmla="*/ 0 w 1032"/>
                  <a:gd name="T3" fmla="*/ 12 h 558"/>
                  <a:gd name="T4" fmla="*/ 0 w 1032"/>
                  <a:gd name="T5" fmla="*/ 180 h 558"/>
                  <a:gd name="T6" fmla="*/ 1014 w 1032"/>
                  <a:gd name="T7" fmla="*/ 558 h 558"/>
                  <a:gd name="T8" fmla="*/ 1032 w 1032"/>
                  <a:gd name="T9" fmla="*/ 546 h 558"/>
                  <a:gd name="T10" fmla="*/ 1032 w 1032"/>
                  <a:gd name="T11" fmla="*/ 354 h 558"/>
                  <a:gd name="T12" fmla="*/ 12 w 1032"/>
                  <a:gd name="T13" fmla="*/ 0 h 5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32"/>
                  <a:gd name="T22" fmla="*/ 0 h 558"/>
                  <a:gd name="T23" fmla="*/ 1032 w 1032"/>
                  <a:gd name="T24" fmla="*/ 558 h 5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32" h="558">
                    <a:moveTo>
                      <a:pt x="12" y="0"/>
                    </a:moveTo>
                    <a:lnTo>
                      <a:pt x="0" y="12"/>
                    </a:lnTo>
                    <a:lnTo>
                      <a:pt x="0" y="180"/>
                    </a:lnTo>
                    <a:lnTo>
                      <a:pt x="1014" y="558"/>
                    </a:lnTo>
                    <a:lnTo>
                      <a:pt x="1032" y="546"/>
                    </a:lnTo>
                    <a:lnTo>
                      <a:pt x="1032" y="35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5" name="Freeform 202"/>
              <p:cNvSpPr>
                <a:spLocks/>
              </p:cNvSpPr>
              <p:nvPr/>
            </p:nvSpPr>
            <p:spPr bwMode="auto">
              <a:xfrm>
                <a:off x="3870" y="3084"/>
                <a:ext cx="762" cy="324"/>
              </a:xfrm>
              <a:custGeom>
                <a:avLst/>
                <a:gdLst>
                  <a:gd name="T0" fmla="*/ 36 w 762"/>
                  <a:gd name="T1" fmla="*/ 0 h 324"/>
                  <a:gd name="T2" fmla="*/ 762 w 762"/>
                  <a:gd name="T3" fmla="*/ 252 h 324"/>
                  <a:gd name="T4" fmla="*/ 744 w 762"/>
                  <a:gd name="T5" fmla="*/ 324 h 324"/>
                  <a:gd name="T6" fmla="*/ 0 w 762"/>
                  <a:gd name="T7" fmla="*/ 36 h 324"/>
                  <a:gd name="T8" fmla="*/ 36 w 762"/>
                  <a:gd name="T9" fmla="*/ 0 h 3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2"/>
                  <a:gd name="T16" fmla="*/ 0 h 324"/>
                  <a:gd name="T17" fmla="*/ 762 w 762"/>
                  <a:gd name="T18" fmla="*/ 324 h 3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" h="324">
                    <a:moveTo>
                      <a:pt x="36" y="0"/>
                    </a:moveTo>
                    <a:lnTo>
                      <a:pt x="762" y="252"/>
                    </a:lnTo>
                    <a:lnTo>
                      <a:pt x="744" y="324"/>
                    </a:lnTo>
                    <a:lnTo>
                      <a:pt x="0" y="3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6" name="Line 203"/>
              <p:cNvSpPr>
                <a:spLocks noChangeShapeType="1"/>
              </p:cNvSpPr>
              <p:nvPr/>
            </p:nvSpPr>
            <p:spPr bwMode="auto">
              <a:xfrm>
                <a:off x="4284" y="3246"/>
                <a:ext cx="33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7" name="Freeform 204"/>
              <p:cNvSpPr>
                <a:spLocks/>
              </p:cNvSpPr>
              <p:nvPr/>
            </p:nvSpPr>
            <p:spPr bwMode="auto">
              <a:xfrm>
                <a:off x="3870" y="3120"/>
                <a:ext cx="744" cy="342"/>
              </a:xfrm>
              <a:custGeom>
                <a:avLst/>
                <a:gdLst>
                  <a:gd name="T0" fmla="*/ 0 w 744"/>
                  <a:gd name="T1" fmla="*/ 0 h 342"/>
                  <a:gd name="T2" fmla="*/ 0 w 744"/>
                  <a:gd name="T3" fmla="*/ 18 h 342"/>
                  <a:gd name="T4" fmla="*/ 30 w 744"/>
                  <a:gd name="T5" fmla="*/ 90 h 342"/>
                  <a:gd name="T6" fmla="*/ 36 w 744"/>
                  <a:gd name="T7" fmla="*/ 108 h 342"/>
                  <a:gd name="T8" fmla="*/ 672 w 744"/>
                  <a:gd name="T9" fmla="*/ 342 h 342"/>
                  <a:gd name="T10" fmla="*/ 690 w 744"/>
                  <a:gd name="T11" fmla="*/ 336 h 342"/>
                  <a:gd name="T12" fmla="*/ 744 w 744"/>
                  <a:gd name="T13" fmla="*/ 288 h 342"/>
                  <a:gd name="T14" fmla="*/ 744 w 744"/>
                  <a:gd name="T15" fmla="*/ 270 h 342"/>
                  <a:gd name="T16" fmla="*/ 0 w 744"/>
                  <a:gd name="T17" fmla="*/ 0 h 3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44"/>
                  <a:gd name="T28" fmla="*/ 0 h 342"/>
                  <a:gd name="T29" fmla="*/ 744 w 744"/>
                  <a:gd name="T30" fmla="*/ 342 h 3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44" h="342">
                    <a:moveTo>
                      <a:pt x="0" y="0"/>
                    </a:moveTo>
                    <a:lnTo>
                      <a:pt x="0" y="18"/>
                    </a:lnTo>
                    <a:lnTo>
                      <a:pt x="30" y="90"/>
                    </a:lnTo>
                    <a:lnTo>
                      <a:pt x="36" y="108"/>
                    </a:lnTo>
                    <a:lnTo>
                      <a:pt x="672" y="342"/>
                    </a:lnTo>
                    <a:lnTo>
                      <a:pt x="690" y="336"/>
                    </a:lnTo>
                    <a:lnTo>
                      <a:pt x="744" y="288"/>
                    </a:lnTo>
                    <a:lnTo>
                      <a:pt x="744" y="2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8" name="Freeform 205"/>
              <p:cNvSpPr>
                <a:spLocks/>
              </p:cNvSpPr>
              <p:nvPr/>
            </p:nvSpPr>
            <p:spPr bwMode="auto">
              <a:xfrm>
                <a:off x="4548" y="3390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8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12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9" name="Freeform 206"/>
              <p:cNvSpPr>
                <a:spLocks/>
              </p:cNvSpPr>
              <p:nvPr/>
            </p:nvSpPr>
            <p:spPr bwMode="auto">
              <a:xfrm>
                <a:off x="4338" y="3312"/>
                <a:ext cx="18" cy="24"/>
              </a:xfrm>
              <a:custGeom>
                <a:avLst/>
                <a:gdLst>
                  <a:gd name="T0" fmla="*/ 6 w 18"/>
                  <a:gd name="T1" fmla="*/ 24 h 24"/>
                  <a:gd name="T2" fmla="*/ 12 w 18"/>
                  <a:gd name="T3" fmla="*/ 24 h 24"/>
                  <a:gd name="T4" fmla="*/ 18 w 18"/>
                  <a:gd name="T5" fmla="*/ 12 h 24"/>
                  <a:gd name="T6" fmla="*/ 12 w 18"/>
                  <a:gd name="T7" fmla="*/ 6 h 24"/>
                  <a:gd name="T8" fmla="*/ 6 w 18"/>
                  <a:gd name="T9" fmla="*/ 0 h 24"/>
                  <a:gd name="T10" fmla="*/ 0 w 18"/>
                  <a:gd name="T11" fmla="*/ 0 h 24"/>
                  <a:gd name="T12" fmla="*/ 0 w 18"/>
                  <a:gd name="T13" fmla="*/ 6 h 24"/>
                  <a:gd name="T14" fmla="*/ 0 w 18"/>
                  <a:gd name="T15" fmla="*/ 18 h 24"/>
                  <a:gd name="T16" fmla="*/ 6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6" y="24"/>
                    </a:moveTo>
                    <a:lnTo>
                      <a:pt x="12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90" name="Freeform 207"/>
              <p:cNvSpPr>
                <a:spLocks/>
              </p:cNvSpPr>
              <p:nvPr/>
            </p:nvSpPr>
            <p:spPr bwMode="auto">
              <a:xfrm>
                <a:off x="4122" y="3234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2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6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8681" name="Freeform 208"/>
            <p:cNvSpPr>
              <a:spLocks/>
            </p:cNvSpPr>
            <p:nvPr/>
          </p:nvSpPr>
          <p:spPr bwMode="auto">
            <a:xfrm>
              <a:off x="4440" y="3348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2" name="Freeform 209"/>
            <p:cNvSpPr>
              <a:spLocks/>
            </p:cNvSpPr>
            <p:nvPr/>
          </p:nvSpPr>
          <p:spPr bwMode="auto">
            <a:xfrm>
              <a:off x="4230" y="3270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3" name="Freeform 210"/>
            <p:cNvSpPr>
              <a:spLocks/>
            </p:cNvSpPr>
            <p:nvPr/>
          </p:nvSpPr>
          <p:spPr bwMode="auto">
            <a:xfrm>
              <a:off x="4014" y="3192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18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4" name="Freeform 211"/>
            <p:cNvSpPr>
              <a:spLocks/>
            </p:cNvSpPr>
            <p:nvPr/>
          </p:nvSpPr>
          <p:spPr bwMode="auto">
            <a:xfrm>
              <a:off x="4494" y="3372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0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5" name="Freeform 212"/>
            <p:cNvSpPr>
              <a:spLocks/>
            </p:cNvSpPr>
            <p:nvPr/>
          </p:nvSpPr>
          <p:spPr bwMode="auto">
            <a:xfrm>
              <a:off x="4284" y="3294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18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18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6" name="Freeform 213"/>
            <p:cNvSpPr>
              <a:spLocks/>
            </p:cNvSpPr>
            <p:nvPr/>
          </p:nvSpPr>
          <p:spPr bwMode="auto">
            <a:xfrm>
              <a:off x="4068" y="3210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30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30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7" name="Freeform 214"/>
            <p:cNvSpPr>
              <a:spLocks/>
            </p:cNvSpPr>
            <p:nvPr/>
          </p:nvSpPr>
          <p:spPr bwMode="auto">
            <a:xfrm>
              <a:off x="4392" y="3330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8" name="Freeform 215"/>
            <p:cNvSpPr>
              <a:spLocks/>
            </p:cNvSpPr>
            <p:nvPr/>
          </p:nvSpPr>
          <p:spPr bwMode="auto">
            <a:xfrm>
              <a:off x="4176" y="3252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9" name="Freeform 216"/>
            <p:cNvSpPr>
              <a:spLocks/>
            </p:cNvSpPr>
            <p:nvPr/>
          </p:nvSpPr>
          <p:spPr bwMode="auto">
            <a:xfrm>
              <a:off x="3960" y="317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0" name="Freeform 217"/>
            <p:cNvSpPr>
              <a:spLocks/>
            </p:cNvSpPr>
            <p:nvPr/>
          </p:nvSpPr>
          <p:spPr bwMode="auto">
            <a:xfrm>
              <a:off x="3912" y="3156"/>
              <a:ext cx="12" cy="24"/>
            </a:xfrm>
            <a:custGeom>
              <a:avLst/>
              <a:gdLst>
                <a:gd name="T0" fmla="*/ 6 w 12"/>
                <a:gd name="T1" fmla="*/ 24 h 24"/>
                <a:gd name="T2" fmla="*/ 12 w 12"/>
                <a:gd name="T3" fmla="*/ 24 h 24"/>
                <a:gd name="T4" fmla="*/ 12 w 12"/>
                <a:gd name="T5" fmla="*/ 12 h 24"/>
                <a:gd name="T6" fmla="*/ 12 w 12"/>
                <a:gd name="T7" fmla="*/ 6 h 24"/>
                <a:gd name="T8" fmla="*/ 6 w 12"/>
                <a:gd name="T9" fmla="*/ 0 h 24"/>
                <a:gd name="T10" fmla="*/ 0 w 12"/>
                <a:gd name="T11" fmla="*/ 0 h 24"/>
                <a:gd name="T12" fmla="*/ 0 w 12"/>
                <a:gd name="T13" fmla="*/ 6 h 24"/>
                <a:gd name="T14" fmla="*/ 0 w 12"/>
                <a:gd name="T15" fmla="*/ 18 h 24"/>
                <a:gd name="T16" fmla="*/ 6 w 12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4"/>
                <a:gd name="T29" fmla="*/ 12 w 1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4">
                  <a:moveTo>
                    <a:pt x="6" y="24"/>
                  </a:moveTo>
                  <a:lnTo>
                    <a:pt x="12" y="24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1" name="Freeform 218"/>
            <p:cNvSpPr>
              <a:spLocks/>
            </p:cNvSpPr>
            <p:nvPr/>
          </p:nvSpPr>
          <p:spPr bwMode="auto">
            <a:xfrm>
              <a:off x="4356" y="335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2" name="Freeform 219"/>
            <p:cNvSpPr>
              <a:spLocks/>
            </p:cNvSpPr>
            <p:nvPr/>
          </p:nvSpPr>
          <p:spPr bwMode="auto">
            <a:xfrm>
              <a:off x="4140" y="327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24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3" name="Freeform 220"/>
            <p:cNvSpPr>
              <a:spLocks/>
            </p:cNvSpPr>
            <p:nvPr/>
          </p:nvSpPr>
          <p:spPr bwMode="auto">
            <a:xfrm>
              <a:off x="4458" y="339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4" name="Freeform 221"/>
            <p:cNvSpPr>
              <a:spLocks/>
            </p:cNvSpPr>
            <p:nvPr/>
          </p:nvSpPr>
          <p:spPr bwMode="auto">
            <a:xfrm>
              <a:off x="4248" y="331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5" name="Freeform 222"/>
            <p:cNvSpPr>
              <a:spLocks/>
            </p:cNvSpPr>
            <p:nvPr/>
          </p:nvSpPr>
          <p:spPr bwMode="auto">
            <a:xfrm>
              <a:off x="4032" y="3240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6" name="Freeform 223"/>
            <p:cNvSpPr>
              <a:spLocks/>
            </p:cNvSpPr>
            <p:nvPr/>
          </p:nvSpPr>
          <p:spPr bwMode="auto">
            <a:xfrm>
              <a:off x="4512" y="341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7" name="Freeform 224"/>
            <p:cNvSpPr>
              <a:spLocks/>
            </p:cNvSpPr>
            <p:nvPr/>
          </p:nvSpPr>
          <p:spPr bwMode="auto">
            <a:xfrm>
              <a:off x="4302" y="3336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8" name="Freeform 225"/>
            <p:cNvSpPr>
              <a:spLocks/>
            </p:cNvSpPr>
            <p:nvPr/>
          </p:nvSpPr>
          <p:spPr bwMode="auto">
            <a:xfrm>
              <a:off x="4086" y="325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9" name="Freeform 226"/>
            <p:cNvSpPr>
              <a:spLocks/>
            </p:cNvSpPr>
            <p:nvPr/>
          </p:nvSpPr>
          <p:spPr bwMode="auto">
            <a:xfrm>
              <a:off x="4410" y="3372"/>
              <a:ext cx="12" cy="30"/>
            </a:xfrm>
            <a:custGeom>
              <a:avLst/>
              <a:gdLst>
                <a:gd name="T0" fmla="*/ 6 w 12"/>
                <a:gd name="T1" fmla="*/ 30 h 30"/>
                <a:gd name="T2" fmla="*/ 12 w 12"/>
                <a:gd name="T3" fmla="*/ 30 h 30"/>
                <a:gd name="T4" fmla="*/ 12 w 12"/>
                <a:gd name="T5" fmla="*/ 18 h 30"/>
                <a:gd name="T6" fmla="*/ 12 w 12"/>
                <a:gd name="T7" fmla="*/ 6 h 30"/>
                <a:gd name="T8" fmla="*/ 6 w 12"/>
                <a:gd name="T9" fmla="*/ 0 h 30"/>
                <a:gd name="T10" fmla="*/ 0 w 12"/>
                <a:gd name="T11" fmla="*/ 6 h 30"/>
                <a:gd name="T12" fmla="*/ 0 w 12"/>
                <a:gd name="T13" fmla="*/ 12 h 30"/>
                <a:gd name="T14" fmla="*/ 0 w 12"/>
                <a:gd name="T15" fmla="*/ 24 h 30"/>
                <a:gd name="T16" fmla="*/ 6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6" y="30"/>
                  </a:moveTo>
                  <a:lnTo>
                    <a:pt x="12" y="30"/>
                  </a:lnTo>
                  <a:lnTo>
                    <a:pt x="12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0" name="Freeform 227"/>
            <p:cNvSpPr>
              <a:spLocks/>
            </p:cNvSpPr>
            <p:nvPr/>
          </p:nvSpPr>
          <p:spPr bwMode="auto">
            <a:xfrm>
              <a:off x="4194" y="329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6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1" name="Freeform 228"/>
            <p:cNvSpPr>
              <a:spLocks/>
            </p:cNvSpPr>
            <p:nvPr/>
          </p:nvSpPr>
          <p:spPr bwMode="auto">
            <a:xfrm>
              <a:off x="3978" y="3216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2" name="Freeform 229"/>
            <p:cNvSpPr>
              <a:spLocks/>
            </p:cNvSpPr>
            <p:nvPr/>
          </p:nvSpPr>
          <p:spPr bwMode="auto">
            <a:xfrm>
              <a:off x="3924" y="3198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3" name="Line 230"/>
            <p:cNvSpPr>
              <a:spLocks noChangeShapeType="1"/>
            </p:cNvSpPr>
            <p:nvPr/>
          </p:nvSpPr>
          <p:spPr bwMode="auto">
            <a:xfrm>
              <a:off x="3768" y="3102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4" name="Line 231"/>
            <p:cNvSpPr>
              <a:spLocks noChangeShapeType="1"/>
            </p:cNvSpPr>
            <p:nvPr/>
          </p:nvSpPr>
          <p:spPr bwMode="auto">
            <a:xfrm>
              <a:off x="3768" y="3132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5" name="Line 232"/>
            <p:cNvSpPr>
              <a:spLocks noChangeShapeType="1"/>
            </p:cNvSpPr>
            <p:nvPr/>
          </p:nvSpPr>
          <p:spPr bwMode="auto">
            <a:xfrm flipH="1" flipV="1">
              <a:off x="3828" y="3048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6" name="Line 233"/>
            <p:cNvSpPr>
              <a:spLocks noChangeShapeType="1"/>
            </p:cNvSpPr>
            <p:nvPr/>
          </p:nvSpPr>
          <p:spPr bwMode="auto">
            <a:xfrm flipH="1" flipV="1">
              <a:off x="3846" y="3060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7" name="Freeform 234"/>
            <p:cNvSpPr>
              <a:spLocks/>
            </p:cNvSpPr>
            <p:nvPr/>
          </p:nvSpPr>
          <p:spPr bwMode="auto">
            <a:xfrm>
              <a:off x="3738" y="3006"/>
              <a:ext cx="1014" cy="546"/>
            </a:xfrm>
            <a:custGeom>
              <a:avLst/>
              <a:gdLst>
                <a:gd name="T0" fmla="*/ 0 w 1014"/>
                <a:gd name="T1" fmla="*/ 0 h 546"/>
                <a:gd name="T2" fmla="*/ 1014 w 1014"/>
                <a:gd name="T3" fmla="*/ 348 h 546"/>
                <a:gd name="T4" fmla="*/ 1014 w 1014"/>
                <a:gd name="T5" fmla="*/ 546 h 546"/>
                <a:gd name="T6" fmla="*/ 0 60000 65536"/>
                <a:gd name="T7" fmla="*/ 0 60000 65536"/>
                <a:gd name="T8" fmla="*/ 0 60000 65536"/>
                <a:gd name="T9" fmla="*/ 0 w 1014"/>
                <a:gd name="T10" fmla="*/ 0 h 546"/>
                <a:gd name="T11" fmla="*/ 1014 w 1014"/>
                <a:gd name="T12" fmla="*/ 546 h 5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4" h="546">
                  <a:moveTo>
                    <a:pt x="0" y="0"/>
                  </a:moveTo>
                  <a:lnTo>
                    <a:pt x="1014" y="348"/>
                  </a:lnTo>
                  <a:lnTo>
                    <a:pt x="1014" y="546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8" name="Line 235"/>
            <p:cNvSpPr>
              <a:spLocks noChangeShapeType="1"/>
            </p:cNvSpPr>
            <p:nvPr/>
          </p:nvSpPr>
          <p:spPr bwMode="auto">
            <a:xfrm flipH="1" flipV="1">
              <a:off x="3906" y="3102"/>
              <a:ext cx="15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9" name="Line 236"/>
            <p:cNvSpPr>
              <a:spLocks noChangeShapeType="1"/>
            </p:cNvSpPr>
            <p:nvPr/>
          </p:nvSpPr>
          <p:spPr bwMode="auto">
            <a:xfrm>
              <a:off x="3900" y="3120"/>
              <a:ext cx="696" cy="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0" name="Line 237"/>
            <p:cNvSpPr>
              <a:spLocks noChangeShapeType="1"/>
            </p:cNvSpPr>
            <p:nvPr/>
          </p:nvSpPr>
          <p:spPr bwMode="auto">
            <a:xfrm flipH="1" flipV="1">
              <a:off x="4698" y="3354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1" name="Line 238"/>
            <p:cNvSpPr>
              <a:spLocks noChangeShapeType="1"/>
            </p:cNvSpPr>
            <p:nvPr/>
          </p:nvSpPr>
          <p:spPr bwMode="auto">
            <a:xfrm flipH="1" flipV="1">
              <a:off x="4716" y="336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2" name="Line 239"/>
            <p:cNvSpPr>
              <a:spLocks noChangeShapeType="1"/>
            </p:cNvSpPr>
            <p:nvPr/>
          </p:nvSpPr>
          <p:spPr bwMode="auto">
            <a:xfrm>
              <a:off x="4614" y="3426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3" name="Line 240"/>
            <p:cNvSpPr>
              <a:spLocks noChangeShapeType="1"/>
            </p:cNvSpPr>
            <p:nvPr/>
          </p:nvSpPr>
          <p:spPr bwMode="auto">
            <a:xfrm>
              <a:off x="4614" y="345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4" name="Line 241"/>
            <p:cNvSpPr>
              <a:spLocks noChangeShapeType="1"/>
            </p:cNvSpPr>
            <p:nvPr/>
          </p:nvSpPr>
          <p:spPr bwMode="auto">
            <a:xfrm flipH="1">
              <a:off x="3858" y="2958"/>
              <a:ext cx="30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5" name="Line 242"/>
            <p:cNvSpPr>
              <a:spLocks noChangeShapeType="1"/>
            </p:cNvSpPr>
            <p:nvPr/>
          </p:nvSpPr>
          <p:spPr bwMode="auto">
            <a:xfrm flipH="1">
              <a:off x="3894" y="2982"/>
              <a:ext cx="18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6" name="Line 243"/>
            <p:cNvSpPr>
              <a:spLocks noChangeShapeType="1"/>
            </p:cNvSpPr>
            <p:nvPr/>
          </p:nvSpPr>
          <p:spPr bwMode="auto">
            <a:xfrm flipH="1">
              <a:off x="4710" y="3252"/>
              <a:ext cx="6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7" name="Line 244"/>
            <p:cNvSpPr>
              <a:spLocks noChangeShapeType="1"/>
            </p:cNvSpPr>
            <p:nvPr/>
          </p:nvSpPr>
          <p:spPr bwMode="auto">
            <a:xfrm flipH="1">
              <a:off x="4746" y="3258"/>
              <a:ext cx="18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8" name="Freeform 245"/>
            <p:cNvSpPr>
              <a:spLocks/>
            </p:cNvSpPr>
            <p:nvPr/>
          </p:nvSpPr>
          <p:spPr bwMode="auto">
            <a:xfrm>
              <a:off x="4668" y="3402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48 h 54"/>
                <a:gd name="T4" fmla="*/ 30 w 30"/>
                <a:gd name="T5" fmla="*/ 42 h 54"/>
                <a:gd name="T6" fmla="*/ 30 w 30"/>
                <a:gd name="T7" fmla="*/ 36 h 54"/>
                <a:gd name="T8" fmla="*/ 30 w 30"/>
                <a:gd name="T9" fmla="*/ 24 h 54"/>
                <a:gd name="T10" fmla="*/ 30 w 30"/>
                <a:gd name="T11" fmla="*/ 18 h 54"/>
                <a:gd name="T12" fmla="*/ 30 w 30"/>
                <a:gd name="T13" fmla="*/ 6 h 54"/>
                <a:gd name="T14" fmla="*/ 24 w 30"/>
                <a:gd name="T15" fmla="*/ 0 h 54"/>
                <a:gd name="T16" fmla="*/ 12 w 30"/>
                <a:gd name="T17" fmla="*/ 0 h 54"/>
                <a:gd name="T18" fmla="*/ 6 w 30"/>
                <a:gd name="T19" fmla="*/ 0 h 54"/>
                <a:gd name="T20" fmla="*/ 0 w 30"/>
                <a:gd name="T21" fmla="*/ 6 h 54"/>
                <a:gd name="T22" fmla="*/ 0 w 30"/>
                <a:gd name="T23" fmla="*/ 18 h 54"/>
                <a:gd name="T24" fmla="*/ 0 w 30"/>
                <a:gd name="T25" fmla="*/ 24 h 54"/>
                <a:gd name="T26" fmla="*/ 0 w 30"/>
                <a:gd name="T27" fmla="*/ 36 h 54"/>
                <a:gd name="T28" fmla="*/ 0 w 30"/>
                <a:gd name="T29" fmla="*/ 42 h 54"/>
                <a:gd name="T30" fmla="*/ 6 w 30"/>
                <a:gd name="T31" fmla="*/ 48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48"/>
                  </a:lnTo>
                  <a:lnTo>
                    <a:pt x="30" y="42"/>
                  </a:lnTo>
                  <a:lnTo>
                    <a:pt x="30" y="36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0" y="6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6" y="48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9" name="Freeform 246"/>
            <p:cNvSpPr>
              <a:spLocks/>
            </p:cNvSpPr>
            <p:nvPr/>
          </p:nvSpPr>
          <p:spPr bwMode="auto">
            <a:xfrm>
              <a:off x="4674" y="3426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0" name="Freeform 247"/>
            <p:cNvSpPr>
              <a:spLocks/>
            </p:cNvSpPr>
            <p:nvPr/>
          </p:nvSpPr>
          <p:spPr bwMode="auto">
            <a:xfrm>
              <a:off x="3804" y="3084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54 h 54"/>
                <a:gd name="T4" fmla="*/ 30 w 30"/>
                <a:gd name="T5" fmla="*/ 48 h 54"/>
                <a:gd name="T6" fmla="*/ 30 w 30"/>
                <a:gd name="T7" fmla="*/ 42 h 54"/>
                <a:gd name="T8" fmla="*/ 30 w 30"/>
                <a:gd name="T9" fmla="*/ 30 h 54"/>
                <a:gd name="T10" fmla="*/ 30 w 30"/>
                <a:gd name="T11" fmla="*/ 18 h 54"/>
                <a:gd name="T12" fmla="*/ 30 w 30"/>
                <a:gd name="T13" fmla="*/ 12 h 54"/>
                <a:gd name="T14" fmla="*/ 24 w 30"/>
                <a:gd name="T15" fmla="*/ 6 h 54"/>
                <a:gd name="T16" fmla="*/ 12 w 30"/>
                <a:gd name="T17" fmla="*/ 0 h 54"/>
                <a:gd name="T18" fmla="*/ 6 w 30"/>
                <a:gd name="T19" fmla="*/ 6 h 54"/>
                <a:gd name="T20" fmla="*/ 0 w 30"/>
                <a:gd name="T21" fmla="*/ 12 h 54"/>
                <a:gd name="T22" fmla="*/ 0 w 30"/>
                <a:gd name="T23" fmla="*/ 18 h 54"/>
                <a:gd name="T24" fmla="*/ 0 w 30"/>
                <a:gd name="T25" fmla="*/ 30 h 54"/>
                <a:gd name="T26" fmla="*/ 0 w 30"/>
                <a:gd name="T27" fmla="*/ 42 h 54"/>
                <a:gd name="T28" fmla="*/ 0 w 30"/>
                <a:gd name="T29" fmla="*/ 48 h 54"/>
                <a:gd name="T30" fmla="*/ 6 w 30"/>
                <a:gd name="T31" fmla="*/ 54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54"/>
                  </a:lnTo>
                  <a:lnTo>
                    <a:pt x="30" y="48"/>
                  </a:lnTo>
                  <a:lnTo>
                    <a:pt x="30" y="42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1" name="Freeform 248"/>
            <p:cNvSpPr>
              <a:spLocks/>
            </p:cNvSpPr>
            <p:nvPr/>
          </p:nvSpPr>
          <p:spPr bwMode="auto">
            <a:xfrm>
              <a:off x="3810" y="3114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2" name="Freeform 249"/>
            <p:cNvSpPr>
              <a:spLocks/>
            </p:cNvSpPr>
            <p:nvPr/>
          </p:nvSpPr>
          <p:spPr bwMode="auto">
            <a:xfrm>
              <a:off x="4044" y="1254"/>
              <a:ext cx="318" cy="618"/>
            </a:xfrm>
            <a:custGeom>
              <a:avLst/>
              <a:gdLst>
                <a:gd name="T0" fmla="*/ 0 w 318"/>
                <a:gd name="T1" fmla="*/ 546 h 618"/>
                <a:gd name="T2" fmla="*/ 42 w 318"/>
                <a:gd name="T3" fmla="*/ 522 h 618"/>
                <a:gd name="T4" fmla="*/ 72 w 318"/>
                <a:gd name="T5" fmla="*/ 498 h 618"/>
                <a:gd name="T6" fmla="*/ 108 w 318"/>
                <a:gd name="T7" fmla="*/ 474 h 618"/>
                <a:gd name="T8" fmla="*/ 132 w 318"/>
                <a:gd name="T9" fmla="*/ 444 h 618"/>
                <a:gd name="T10" fmla="*/ 156 w 318"/>
                <a:gd name="T11" fmla="*/ 414 h 618"/>
                <a:gd name="T12" fmla="*/ 180 w 318"/>
                <a:gd name="T13" fmla="*/ 384 h 618"/>
                <a:gd name="T14" fmla="*/ 198 w 318"/>
                <a:gd name="T15" fmla="*/ 348 h 618"/>
                <a:gd name="T16" fmla="*/ 210 w 318"/>
                <a:gd name="T17" fmla="*/ 312 h 618"/>
                <a:gd name="T18" fmla="*/ 222 w 318"/>
                <a:gd name="T19" fmla="*/ 276 h 618"/>
                <a:gd name="T20" fmla="*/ 234 w 318"/>
                <a:gd name="T21" fmla="*/ 240 h 618"/>
                <a:gd name="T22" fmla="*/ 240 w 318"/>
                <a:gd name="T23" fmla="*/ 204 h 618"/>
                <a:gd name="T24" fmla="*/ 240 w 318"/>
                <a:gd name="T25" fmla="*/ 162 h 618"/>
                <a:gd name="T26" fmla="*/ 234 w 318"/>
                <a:gd name="T27" fmla="*/ 126 h 618"/>
                <a:gd name="T28" fmla="*/ 228 w 318"/>
                <a:gd name="T29" fmla="*/ 84 h 618"/>
                <a:gd name="T30" fmla="*/ 222 w 318"/>
                <a:gd name="T31" fmla="*/ 42 h 618"/>
                <a:gd name="T32" fmla="*/ 210 w 318"/>
                <a:gd name="T33" fmla="*/ 0 h 618"/>
                <a:gd name="T34" fmla="*/ 282 w 318"/>
                <a:gd name="T35" fmla="*/ 0 h 618"/>
                <a:gd name="T36" fmla="*/ 294 w 318"/>
                <a:gd name="T37" fmla="*/ 48 h 618"/>
                <a:gd name="T38" fmla="*/ 306 w 318"/>
                <a:gd name="T39" fmla="*/ 90 h 618"/>
                <a:gd name="T40" fmla="*/ 312 w 318"/>
                <a:gd name="T41" fmla="*/ 138 h 618"/>
                <a:gd name="T42" fmla="*/ 318 w 318"/>
                <a:gd name="T43" fmla="*/ 180 h 618"/>
                <a:gd name="T44" fmla="*/ 312 w 318"/>
                <a:gd name="T45" fmla="*/ 228 h 618"/>
                <a:gd name="T46" fmla="*/ 306 w 318"/>
                <a:gd name="T47" fmla="*/ 270 h 618"/>
                <a:gd name="T48" fmla="*/ 294 w 318"/>
                <a:gd name="T49" fmla="*/ 318 h 618"/>
                <a:gd name="T50" fmla="*/ 282 w 318"/>
                <a:gd name="T51" fmla="*/ 354 h 618"/>
                <a:gd name="T52" fmla="*/ 264 w 318"/>
                <a:gd name="T53" fmla="*/ 396 h 618"/>
                <a:gd name="T54" fmla="*/ 240 w 318"/>
                <a:gd name="T55" fmla="*/ 438 h 618"/>
                <a:gd name="T56" fmla="*/ 216 w 318"/>
                <a:gd name="T57" fmla="*/ 474 h 618"/>
                <a:gd name="T58" fmla="*/ 186 w 318"/>
                <a:gd name="T59" fmla="*/ 504 h 618"/>
                <a:gd name="T60" fmla="*/ 162 w 318"/>
                <a:gd name="T61" fmla="*/ 540 h 618"/>
                <a:gd name="T62" fmla="*/ 126 w 318"/>
                <a:gd name="T63" fmla="*/ 570 h 618"/>
                <a:gd name="T64" fmla="*/ 96 w 318"/>
                <a:gd name="T65" fmla="*/ 594 h 618"/>
                <a:gd name="T66" fmla="*/ 60 w 318"/>
                <a:gd name="T67" fmla="*/ 618 h 618"/>
                <a:gd name="T68" fmla="*/ 0 w 318"/>
                <a:gd name="T69" fmla="*/ 546 h 6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8"/>
                <a:gd name="T106" fmla="*/ 0 h 618"/>
                <a:gd name="T107" fmla="*/ 318 w 318"/>
                <a:gd name="T108" fmla="*/ 618 h 6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8" h="618">
                  <a:moveTo>
                    <a:pt x="0" y="546"/>
                  </a:moveTo>
                  <a:lnTo>
                    <a:pt x="42" y="522"/>
                  </a:lnTo>
                  <a:lnTo>
                    <a:pt x="72" y="498"/>
                  </a:lnTo>
                  <a:lnTo>
                    <a:pt x="108" y="474"/>
                  </a:lnTo>
                  <a:lnTo>
                    <a:pt x="132" y="444"/>
                  </a:lnTo>
                  <a:lnTo>
                    <a:pt x="156" y="414"/>
                  </a:lnTo>
                  <a:lnTo>
                    <a:pt x="180" y="384"/>
                  </a:lnTo>
                  <a:lnTo>
                    <a:pt x="198" y="348"/>
                  </a:lnTo>
                  <a:lnTo>
                    <a:pt x="210" y="312"/>
                  </a:lnTo>
                  <a:lnTo>
                    <a:pt x="222" y="276"/>
                  </a:lnTo>
                  <a:lnTo>
                    <a:pt x="234" y="240"/>
                  </a:lnTo>
                  <a:lnTo>
                    <a:pt x="240" y="204"/>
                  </a:lnTo>
                  <a:lnTo>
                    <a:pt x="240" y="162"/>
                  </a:lnTo>
                  <a:lnTo>
                    <a:pt x="234" y="126"/>
                  </a:lnTo>
                  <a:lnTo>
                    <a:pt x="228" y="84"/>
                  </a:lnTo>
                  <a:lnTo>
                    <a:pt x="222" y="42"/>
                  </a:lnTo>
                  <a:lnTo>
                    <a:pt x="210" y="0"/>
                  </a:lnTo>
                  <a:lnTo>
                    <a:pt x="282" y="0"/>
                  </a:lnTo>
                  <a:lnTo>
                    <a:pt x="294" y="48"/>
                  </a:lnTo>
                  <a:lnTo>
                    <a:pt x="306" y="90"/>
                  </a:lnTo>
                  <a:lnTo>
                    <a:pt x="312" y="138"/>
                  </a:lnTo>
                  <a:lnTo>
                    <a:pt x="318" y="180"/>
                  </a:lnTo>
                  <a:lnTo>
                    <a:pt x="312" y="228"/>
                  </a:lnTo>
                  <a:lnTo>
                    <a:pt x="306" y="270"/>
                  </a:lnTo>
                  <a:lnTo>
                    <a:pt x="294" y="318"/>
                  </a:lnTo>
                  <a:lnTo>
                    <a:pt x="282" y="354"/>
                  </a:lnTo>
                  <a:lnTo>
                    <a:pt x="264" y="396"/>
                  </a:lnTo>
                  <a:lnTo>
                    <a:pt x="240" y="438"/>
                  </a:lnTo>
                  <a:lnTo>
                    <a:pt x="216" y="474"/>
                  </a:lnTo>
                  <a:lnTo>
                    <a:pt x="186" y="504"/>
                  </a:lnTo>
                  <a:lnTo>
                    <a:pt x="162" y="540"/>
                  </a:lnTo>
                  <a:lnTo>
                    <a:pt x="126" y="570"/>
                  </a:lnTo>
                  <a:lnTo>
                    <a:pt x="96" y="594"/>
                  </a:lnTo>
                  <a:lnTo>
                    <a:pt x="60" y="618"/>
                  </a:lnTo>
                  <a:lnTo>
                    <a:pt x="0" y="5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3" name="Freeform 250"/>
            <p:cNvSpPr>
              <a:spLocks/>
            </p:cNvSpPr>
            <p:nvPr/>
          </p:nvSpPr>
          <p:spPr bwMode="auto">
            <a:xfrm>
              <a:off x="4110" y="1620"/>
              <a:ext cx="198" cy="222"/>
            </a:xfrm>
            <a:custGeom>
              <a:avLst/>
              <a:gdLst>
                <a:gd name="T0" fmla="*/ 0 w 198"/>
                <a:gd name="T1" fmla="*/ 222 h 222"/>
                <a:gd name="T2" fmla="*/ 36 w 198"/>
                <a:gd name="T3" fmla="*/ 204 h 222"/>
                <a:gd name="T4" fmla="*/ 60 w 198"/>
                <a:gd name="T5" fmla="*/ 180 h 222"/>
                <a:gd name="T6" fmla="*/ 90 w 198"/>
                <a:gd name="T7" fmla="*/ 150 h 222"/>
                <a:gd name="T8" fmla="*/ 114 w 198"/>
                <a:gd name="T9" fmla="*/ 126 h 222"/>
                <a:gd name="T10" fmla="*/ 138 w 198"/>
                <a:gd name="T11" fmla="*/ 96 h 222"/>
                <a:gd name="T12" fmla="*/ 162 w 198"/>
                <a:gd name="T13" fmla="*/ 66 h 222"/>
                <a:gd name="T14" fmla="*/ 180 w 198"/>
                <a:gd name="T15" fmla="*/ 30 h 222"/>
                <a:gd name="T16" fmla="*/ 198 w 198"/>
                <a:gd name="T17" fmla="*/ 0 h 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8"/>
                <a:gd name="T28" fmla="*/ 0 h 222"/>
                <a:gd name="T29" fmla="*/ 198 w 198"/>
                <a:gd name="T30" fmla="*/ 222 h 2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8" h="222">
                  <a:moveTo>
                    <a:pt x="0" y="222"/>
                  </a:moveTo>
                  <a:lnTo>
                    <a:pt x="36" y="204"/>
                  </a:lnTo>
                  <a:lnTo>
                    <a:pt x="60" y="180"/>
                  </a:lnTo>
                  <a:lnTo>
                    <a:pt x="90" y="150"/>
                  </a:lnTo>
                  <a:lnTo>
                    <a:pt x="114" y="126"/>
                  </a:lnTo>
                  <a:lnTo>
                    <a:pt x="138" y="96"/>
                  </a:lnTo>
                  <a:lnTo>
                    <a:pt x="162" y="66"/>
                  </a:lnTo>
                  <a:lnTo>
                    <a:pt x="180" y="30"/>
                  </a:lnTo>
                  <a:lnTo>
                    <a:pt x="198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4" name="Freeform 251"/>
            <p:cNvSpPr>
              <a:spLocks/>
            </p:cNvSpPr>
            <p:nvPr/>
          </p:nvSpPr>
          <p:spPr bwMode="auto">
            <a:xfrm>
              <a:off x="3834" y="1782"/>
              <a:ext cx="276" cy="240"/>
            </a:xfrm>
            <a:custGeom>
              <a:avLst/>
              <a:gdLst>
                <a:gd name="T0" fmla="*/ 0 w 276"/>
                <a:gd name="T1" fmla="*/ 78 h 240"/>
                <a:gd name="T2" fmla="*/ 150 w 276"/>
                <a:gd name="T3" fmla="*/ 0 h 240"/>
                <a:gd name="T4" fmla="*/ 162 w 276"/>
                <a:gd name="T5" fmla="*/ 0 h 240"/>
                <a:gd name="T6" fmla="*/ 174 w 276"/>
                <a:gd name="T7" fmla="*/ 0 h 240"/>
                <a:gd name="T8" fmla="*/ 192 w 276"/>
                <a:gd name="T9" fmla="*/ 0 h 240"/>
                <a:gd name="T10" fmla="*/ 204 w 276"/>
                <a:gd name="T11" fmla="*/ 0 h 240"/>
                <a:gd name="T12" fmla="*/ 222 w 276"/>
                <a:gd name="T13" fmla="*/ 6 h 240"/>
                <a:gd name="T14" fmla="*/ 234 w 276"/>
                <a:gd name="T15" fmla="*/ 18 h 240"/>
                <a:gd name="T16" fmla="*/ 246 w 276"/>
                <a:gd name="T17" fmla="*/ 24 h 240"/>
                <a:gd name="T18" fmla="*/ 252 w 276"/>
                <a:gd name="T19" fmla="*/ 36 h 240"/>
                <a:gd name="T20" fmla="*/ 258 w 276"/>
                <a:gd name="T21" fmla="*/ 48 h 240"/>
                <a:gd name="T22" fmla="*/ 264 w 276"/>
                <a:gd name="T23" fmla="*/ 60 h 240"/>
                <a:gd name="T24" fmla="*/ 270 w 276"/>
                <a:gd name="T25" fmla="*/ 78 h 240"/>
                <a:gd name="T26" fmla="*/ 276 w 276"/>
                <a:gd name="T27" fmla="*/ 90 h 240"/>
                <a:gd name="T28" fmla="*/ 276 w 276"/>
                <a:gd name="T29" fmla="*/ 108 h 240"/>
                <a:gd name="T30" fmla="*/ 276 w 276"/>
                <a:gd name="T31" fmla="*/ 120 h 240"/>
                <a:gd name="T32" fmla="*/ 276 w 276"/>
                <a:gd name="T33" fmla="*/ 132 h 240"/>
                <a:gd name="T34" fmla="*/ 270 w 276"/>
                <a:gd name="T35" fmla="*/ 144 h 240"/>
                <a:gd name="T36" fmla="*/ 180 w 276"/>
                <a:gd name="T37" fmla="*/ 240 h 240"/>
                <a:gd name="T38" fmla="*/ 0 w 276"/>
                <a:gd name="T39" fmla="*/ 78 h 2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6"/>
                <a:gd name="T61" fmla="*/ 0 h 240"/>
                <a:gd name="T62" fmla="*/ 276 w 276"/>
                <a:gd name="T63" fmla="*/ 240 h 2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6" h="240">
                  <a:moveTo>
                    <a:pt x="0" y="78"/>
                  </a:moveTo>
                  <a:lnTo>
                    <a:pt x="150" y="0"/>
                  </a:lnTo>
                  <a:lnTo>
                    <a:pt x="162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22" y="6"/>
                  </a:lnTo>
                  <a:lnTo>
                    <a:pt x="234" y="18"/>
                  </a:lnTo>
                  <a:lnTo>
                    <a:pt x="246" y="24"/>
                  </a:lnTo>
                  <a:lnTo>
                    <a:pt x="252" y="36"/>
                  </a:lnTo>
                  <a:lnTo>
                    <a:pt x="258" y="48"/>
                  </a:lnTo>
                  <a:lnTo>
                    <a:pt x="264" y="60"/>
                  </a:lnTo>
                  <a:lnTo>
                    <a:pt x="270" y="78"/>
                  </a:lnTo>
                  <a:lnTo>
                    <a:pt x="276" y="90"/>
                  </a:lnTo>
                  <a:lnTo>
                    <a:pt x="276" y="108"/>
                  </a:lnTo>
                  <a:lnTo>
                    <a:pt x="276" y="120"/>
                  </a:lnTo>
                  <a:lnTo>
                    <a:pt x="276" y="132"/>
                  </a:lnTo>
                  <a:lnTo>
                    <a:pt x="270" y="144"/>
                  </a:lnTo>
                  <a:lnTo>
                    <a:pt x="180" y="24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5" name="Freeform 252"/>
            <p:cNvSpPr>
              <a:spLocks/>
            </p:cNvSpPr>
            <p:nvPr/>
          </p:nvSpPr>
          <p:spPr bwMode="auto">
            <a:xfrm>
              <a:off x="3204" y="1794"/>
              <a:ext cx="864" cy="738"/>
            </a:xfrm>
            <a:custGeom>
              <a:avLst/>
              <a:gdLst>
                <a:gd name="T0" fmla="*/ 864 w 864"/>
                <a:gd name="T1" fmla="*/ 282 h 738"/>
                <a:gd name="T2" fmla="*/ 786 w 864"/>
                <a:gd name="T3" fmla="*/ 450 h 738"/>
                <a:gd name="T4" fmla="*/ 570 w 864"/>
                <a:gd name="T5" fmla="*/ 630 h 738"/>
                <a:gd name="T6" fmla="*/ 636 w 864"/>
                <a:gd name="T7" fmla="*/ 690 h 738"/>
                <a:gd name="T8" fmla="*/ 588 w 864"/>
                <a:gd name="T9" fmla="*/ 738 h 738"/>
                <a:gd name="T10" fmla="*/ 462 w 864"/>
                <a:gd name="T11" fmla="*/ 618 h 738"/>
                <a:gd name="T12" fmla="*/ 438 w 864"/>
                <a:gd name="T13" fmla="*/ 630 h 738"/>
                <a:gd name="T14" fmla="*/ 90 w 864"/>
                <a:gd name="T15" fmla="*/ 300 h 738"/>
                <a:gd name="T16" fmla="*/ 102 w 864"/>
                <a:gd name="T17" fmla="*/ 270 h 738"/>
                <a:gd name="T18" fmla="*/ 0 w 864"/>
                <a:gd name="T19" fmla="*/ 180 h 738"/>
                <a:gd name="T20" fmla="*/ 66 w 864"/>
                <a:gd name="T21" fmla="*/ 138 h 738"/>
                <a:gd name="T22" fmla="*/ 114 w 864"/>
                <a:gd name="T23" fmla="*/ 180 h 738"/>
                <a:gd name="T24" fmla="*/ 348 w 864"/>
                <a:gd name="T25" fmla="*/ 30 h 738"/>
                <a:gd name="T26" fmla="*/ 564 w 864"/>
                <a:gd name="T27" fmla="*/ 0 h 738"/>
                <a:gd name="T28" fmla="*/ 864 w 864"/>
                <a:gd name="T29" fmla="*/ 282 h 7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64"/>
                <a:gd name="T46" fmla="*/ 0 h 738"/>
                <a:gd name="T47" fmla="*/ 864 w 864"/>
                <a:gd name="T48" fmla="*/ 738 h 73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64" h="738">
                  <a:moveTo>
                    <a:pt x="864" y="282"/>
                  </a:moveTo>
                  <a:lnTo>
                    <a:pt x="786" y="450"/>
                  </a:lnTo>
                  <a:lnTo>
                    <a:pt x="570" y="630"/>
                  </a:lnTo>
                  <a:lnTo>
                    <a:pt x="636" y="690"/>
                  </a:lnTo>
                  <a:lnTo>
                    <a:pt x="588" y="738"/>
                  </a:lnTo>
                  <a:lnTo>
                    <a:pt x="462" y="618"/>
                  </a:lnTo>
                  <a:lnTo>
                    <a:pt x="438" y="630"/>
                  </a:lnTo>
                  <a:lnTo>
                    <a:pt x="90" y="300"/>
                  </a:lnTo>
                  <a:lnTo>
                    <a:pt x="102" y="270"/>
                  </a:lnTo>
                  <a:lnTo>
                    <a:pt x="0" y="180"/>
                  </a:lnTo>
                  <a:lnTo>
                    <a:pt x="66" y="138"/>
                  </a:lnTo>
                  <a:lnTo>
                    <a:pt x="114" y="180"/>
                  </a:lnTo>
                  <a:lnTo>
                    <a:pt x="348" y="30"/>
                  </a:lnTo>
                  <a:lnTo>
                    <a:pt x="564" y="0"/>
                  </a:lnTo>
                  <a:lnTo>
                    <a:pt x="864" y="2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6" name="Freeform 253"/>
            <p:cNvSpPr>
              <a:spLocks/>
            </p:cNvSpPr>
            <p:nvPr/>
          </p:nvSpPr>
          <p:spPr bwMode="auto">
            <a:xfrm>
              <a:off x="3180" y="1968"/>
              <a:ext cx="612" cy="708"/>
            </a:xfrm>
            <a:custGeom>
              <a:avLst/>
              <a:gdLst>
                <a:gd name="T0" fmla="*/ 18 w 612"/>
                <a:gd name="T1" fmla="*/ 0 h 708"/>
                <a:gd name="T2" fmla="*/ 0 w 612"/>
                <a:gd name="T3" fmla="*/ 6 h 708"/>
                <a:gd name="T4" fmla="*/ 0 w 612"/>
                <a:gd name="T5" fmla="*/ 132 h 708"/>
                <a:gd name="T6" fmla="*/ 594 w 612"/>
                <a:gd name="T7" fmla="*/ 708 h 708"/>
                <a:gd name="T8" fmla="*/ 612 w 612"/>
                <a:gd name="T9" fmla="*/ 696 h 708"/>
                <a:gd name="T10" fmla="*/ 612 w 612"/>
                <a:gd name="T11" fmla="*/ 564 h 708"/>
                <a:gd name="T12" fmla="*/ 486 w 612"/>
                <a:gd name="T13" fmla="*/ 444 h 708"/>
                <a:gd name="T14" fmla="*/ 462 w 612"/>
                <a:gd name="T15" fmla="*/ 456 h 708"/>
                <a:gd name="T16" fmla="*/ 114 w 612"/>
                <a:gd name="T17" fmla="*/ 126 h 708"/>
                <a:gd name="T18" fmla="*/ 126 w 612"/>
                <a:gd name="T19" fmla="*/ 96 h 708"/>
                <a:gd name="T20" fmla="*/ 18 w 612"/>
                <a:gd name="T21" fmla="*/ 0 h 7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2"/>
                <a:gd name="T34" fmla="*/ 0 h 708"/>
                <a:gd name="T35" fmla="*/ 612 w 612"/>
                <a:gd name="T36" fmla="*/ 708 h 70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2" h="708">
                  <a:moveTo>
                    <a:pt x="18" y="0"/>
                  </a:moveTo>
                  <a:lnTo>
                    <a:pt x="0" y="6"/>
                  </a:lnTo>
                  <a:lnTo>
                    <a:pt x="0" y="132"/>
                  </a:lnTo>
                  <a:lnTo>
                    <a:pt x="594" y="708"/>
                  </a:lnTo>
                  <a:lnTo>
                    <a:pt x="612" y="696"/>
                  </a:lnTo>
                  <a:lnTo>
                    <a:pt x="612" y="564"/>
                  </a:lnTo>
                  <a:lnTo>
                    <a:pt x="486" y="444"/>
                  </a:lnTo>
                  <a:lnTo>
                    <a:pt x="462" y="456"/>
                  </a:lnTo>
                  <a:lnTo>
                    <a:pt x="114" y="126"/>
                  </a:lnTo>
                  <a:lnTo>
                    <a:pt x="126" y="9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7" name="Freeform 254"/>
            <p:cNvSpPr>
              <a:spLocks/>
            </p:cNvSpPr>
            <p:nvPr/>
          </p:nvSpPr>
          <p:spPr bwMode="auto">
            <a:xfrm>
              <a:off x="3204" y="2100"/>
              <a:ext cx="480" cy="528"/>
            </a:xfrm>
            <a:custGeom>
              <a:avLst/>
              <a:gdLst>
                <a:gd name="T0" fmla="*/ 84 w 480"/>
                <a:gd name="T1" fmla="*/ 0 h 528"/>
                <a:gd name="T2" fmla="*/ 462 w 480"/>
                <a:gd name="T3" fmla="*/ 378 h 528"/>
                <a:gd name="T4" fmla="*/ 480 w 480"/>
                <a:gd name="T5" fmla="*/ 468 h 528"/>
                <a:gd name="T6" fmla="*/ 402 w 480"/>
                <a:gd name="T7" fmla="*/ 528 h 528"/>
                <a:gd name="T8" fmla="*/ 0 w 480"/>
                <a:gd name="T9" fmla="*/ 66 h 528"/>
                <a:gd name="T10" fmla="*/ 84 w 4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0"/>
                <a:gd name="T19" fmla="*/ 0 h 528"/>
                <a:gd name="T20" fmla="*/ 480 w 4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0" h="528">
                  <a:moveTo>
                    <a:pt x="84" y="0"/>
                  </a:moveTo>
                  <a:lnTo>
                    <a:pt x="462" y="378"/>
                  </a:lnTo>
                  <a:lnTo>
                    <a:pt x="480" y="468"/>
                  </a:lnTo>
                  <a:lnTo>
                    <a:pt x="402" y="528"/>
                  </a:lnTo>
                  <a:lnTo>
                    <a:pt x="0" y="6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8" name="Freeform 255"/>
            <p:cNvSpPr>
              <a:spLocks/>
            </p:cNvSpPr>
            <p:nvPr/>
          </p:nvSpPr>
          <p:spPr bwMode="auto">
            <a:xfrm>
              <a:off x="3186" y="2166"/>
              <a:ext cx="420" cy="462"/>
            </a:xfrm>
            <a:custGeom>
              <a:avLst/>
              <a:gdLst>
                <a:gd name="T0" fmla="*/ 18 w 420"/>
                <a:gd name="T1" fmla="*/ 0 h 462"/>
                <a:gd name="T2" fmla="*/ 402 w 420"/>
                <a:gd name="T3" fmla="*/ 372 h 462"/>
                <a:gd name="T4" fmla="*/ 420 w 420"/>
                <a:gd name="T5" fmla="*/ 456 h 462"/>
                <a:gd name="T6" fmla="*/ 420 w 420"/>
                <a:gd name="T7" fmla="*/ 462 h 462"/>
                <a:gd name="T8" fmla="*/ 0 w 420"/>
                <a:gd name="T9" fmla="*/ 54 h 462"/>
                <a:gd name="T10" fmla="*/ 0 w 420"/>
                <a:gd name="T11" fmla="*/ 42 h 462"/>
                <a:gd name="T12" fmla="*/ 18 w 420"/>
                <a:gd name="T13" fmla="*/ 0 h 4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0"/>
                <a:gd name="T22" fmla="*/ 0 h 462"/>
                <a:gd name="T23" fmla="*/ 420 w 420"/>
                <a:gd name="T24" fmla="*/ 462 h 4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0" h="462">
                  <a:moveTo>
                    <a:pt x="18" y="0"/>
                  </a:moveTo>
                  <a:lnTo>
                    <a:pt x="402" y="372"/>
                  </a:lnTo>
                  <a:lnTo>
                    <a:pt x="420" y="456"/>
                  </a:lnTo>
                  <a:lnTo>
                    <a:pt x="420" y="462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9" name="Freeform 256"/>
            <p:cNvSpPr>
              <a:spLocks/>
            </p:cNvSpPr>
            <p:nvPr/>
          </p:nvSpPr>
          <p:spPr bwMode="auto">
            <a:xfrm>
              <a:off x="3204" y="2190"/>
              <a:ext cx="384" cy="396"/>
            </a:xfrm>
            <a:custGeom>
              <a:avLst/>
              <a:gdLst>
                <a:gd name="T0" fmla="*/ 12 w 384"/>
                <a:gd name="T1" fmla="*/ 0 h 396"/>
                <a:gd name="T2" fmla="*/ 0 w 384"/>
                <a:gd name="T3" fmla="*/ 18 h 396"/>
                <a:gd name="T4" fmla="*/ 384 w 384"/>
                <a:gd name="T5" fmla="*/ 396 h 396"/>
                <a:gd name="T6" fmla="*/ 372 w 384"/>
                <a:gd name="T7" fmla="*/ 360 h 396"/>
                <a:gd name="T8" fmla="*/ 12 w 384"/>
                <a:gd name="T9" fmla="*/ 0 h 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396"/>
                <a:gd name="T17" fmla="*/ 384 w 384"/>
                <a:gd name="T18" fmla="*/ 396 h 3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396">
                  <a:moveTo>
                    <a:pt x="12" y="0"/>
                  </a:moveTo>
                  <a:lnTo>
                    <a:pt x="0" y="18"/>
                  </a:lnTo>
                  <a:lnTo>
                    <a:pt x="384" y="396"/>
                  </a:lnTo>
                  <a:lnTo>
                    <a:pt x="372" y="36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AB"/>
            </a:solidFill>
            <a:ln w="9525">
              <a:solidFill>
                <a:srgbClr val="0000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0" name="Freeform 257"/>
            <p:cNvSpPr>
              <a:spLocks/>
            </p:cNvSpPr>
            <p:nvPr/>
          </p:nvSpPr>
          <p:spPr bwMode="auto">
            <a:xfrm>
              <a:off x="3576" y="1860"/>
              <a:ext cx="396" cy="336"/>
            </a:xfrm>
            <a:custGeom>
              <a:avLst/>
              <a:gdLst>
                <a:gd name="T0" fmla="*/ 0 w 396"/>
                <a:gd name="T1" fmla="*/ 66 h 336"/>
                <a:gd name="T2" fmla="*/ 288 w 396"/>
                <a:gd name="T3" fmla="*/ 336 h 336"/>
                <a:gd name="T4" fmla="*/ 360 w 396"/>
                <a:gd name="T5" fmla="*/ 282 h 336"/>
                <a:gd name="T6" fmla="*/ 396 w 396"/>
                <a:gd name="T7" fmla="*/ 204 h 336"/>
                <a:gd name="T8" fmla="*/ 174 w 396"/>
                <a:gd name="T9" fmla="*/ 0 h 336"/>
                <a:gd name="T10" fmla="*/ 84 w 396"/>
                <a:gd name="T11" fmla="*/ 12 h 336"/>
                <a:gd name="T12" fmla="*/ 0 w 396"/>
                <a:gd name="T13" fmla="*/ 66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6"/>
                <a:gd name="T22" fmla="*/ 0 h 336"/>
                <a:gd name="T23" fmla="*/ 396 w 396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6" h="336">
                  <a:moveTo>
                    <a:pt x="0" y="66"/>
                  </a:moveTo>
                  <a:lnTo>
                    <a:pt x="288" y="336"/>
                  </a:lnTo>
                  <a:lnTo>
                    <a:pt x="360" y="282"/>
                  </a:lnTo>
                  <a:lnTo>
                    <a:pt x="396" y="204"/>
                  </a:lnTo>
                  <a:lnTo>
                    <a:pt x="174" y="0"/>
                  </a:lnTo>
                  <a:lnTo>
                    <a:pt x="84" y="12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1" name="Line 258"/>
            <p:cNvSpPr>
              <a:spLocks noChangeShapeType="1"/>
            </p:cNvSpPr>
            <p:nvPr/>
          </p:nvSpPr>
          <p:spPr bwMode="auto">
            <a:xfrm>
              <a:off x="3594" y="1920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2" name="Line 259"/>
            <p:cNvSpPr>
              <a:spLocks noChangeShapeType="1"/>
            </p:cNvSpPr>
            <p:nvPr/>
          </p:nvSpPr>
          <p:spPr bwMode="auto">
            <a:xfrm>
              <a:off x="3672" y="1872"/>
              <a:ext cx="270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3" name="Line 260"/>
            <p:cNvSpPr>
              <a:spLocks noChangeShapeType="1"/>
            </p:cNvSpPr>
            <p:nvPr/>
          </p:nvSpPr>
          <p:spPr bwMode="auto">
            <a:xfrm flipH="1" flipV="1">
              <a:off x="3612" y="1908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4" name="Line 261"/>
            <p:cNvSpPr>
              <a:spLocks noChangeShapeType="1"/>
            </p:cNvSpPr>
            <p:nvPr/>
          </p:nvSpPr>
          <p:spPr bwMode="auto">
            <a:xfrm flipH="1" flipV="1">
              <a:off x="3696" y="1866"/>
              <a:ext cx="252" cy="24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5" name="Line 262"/>
            <p:cNvSpPr>
              <a:spLocks noChangeShapeType="1"/>
            </p:cNvSpPr>
            <p:nvPr/>
          </p:nvSpPr>
          <p:spPr bwMode="auto">
            <a:xfrm>
              <a:off x="3624" y="1896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6" name="Line 263"/>
            <p:cNvSpPr>
              <a:spLocks noChangeShapeType="1"/>
            </p:cNvSpPr>
            <p:nvPr/>
          </p:nvSpPr>
          <p:spPr bwMode="auto">
            <a:xfrm>
              <a:off x="3720" y="1866"/>
              <a:ext cx="240" cy="22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7" name="Line 264"/>
            <p:cNvSpPr>
              <a:spLocks noChangeShapeType="1"/>
            </p:cNvSpPr>
            <p:nvPr/>
          </p:nvSpPr>
          <p:spPr bwMode="auto">
            <a:xfrm flipH="1" flipV="1">
              <a:off x="3642" y="1890"/>
              <a:ext cx="282" cy="25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8" name="Line 265"/>
            <p:cNvSpPr>
              <a:spLocks noChangeShapeType="1"/>
            </p:cNvSpPr>
            <p:nvPr/>
          </p:nvSpPr>
          <p:spPr bwMode="auto">
            <a:xfrm flipH="1" flipV="1">
              <a:off x="3738" y="1860"/>
              <a:ext cx="228" cy="21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9" name="Line 266"/>
            <p:cNvSpPr>
              <a:spLocks noChangeShapeType="1"/>
            </p:cNvSpPr>
            <p:nvPr/>
          </p:nvSpPr>
          <p:spPr bwMode="auto">
            <a:xfrm>
              <a:off x="3654" y="1884"/>
              <a:ext cx="276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0" name="Line 267"/>
            <p:cNvSpPr>
              <a:spLocks noChangeShapeType="1"/>
            </p:cNvSpPr>
            <p:nvPr/>
          </p:nvSpPr>
          <p:spPr bwMode="auto">
            <a:xfrm>
              <a:off x="3306" y="2064"/>
              <a:ext cx="360" cy="34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1" name="Freeform 268"/>
            <p:cNvSpPr>
              <a:spLocks/>
            </p:cNvSpPr>
            <p:nvPr/>
          </p:nvSpPr>
          <p:spPr bwMode="auto">
            <a:xfrm>
              <a:off x="3366" y="2058"/>
              <a:ext cx="390" cy="288"/>
            </a:xfrm>
            <a:custGeom>
              <a:avLst/>
              <a:gdLst>
                <a:gd name="T0" fmla="*/ 0 w 390"/>
                <a:gd name="T1" fmla="*/ 0 h 288"/>
                <a:gd name="T2" fmla="*/ 300 w 390"/>
                <a:gd name="T3" fmla="*/ 288 h 288"/>
                <a:gd name="T4" fmla="*/ 390 w 390"/>
                <a:gd name="T5" fmla="*/ 222 h 288"/>
                <a:gd name="T6" fmla="*/ 0 60000 65536"/>
                <a:gd name="T7" fmla="*/ 0 60000 65536"/>
                <a:gd name="T8" fmla="*/ 0 60000 65536"/>
                <a:gd name="T9" fmla="*/ 0 w 390"/>
                <a:gd name="T10" fmla="*/ 0 h 288"/>
                <a:gd name="T11" fmla="*/ 390 w 390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0" h="288">
                  <a:moveTo>
                    <a:pt x="0" y="0"/>
                  </a:moveTo>
                  <a:lnTo>
                    <a:pt x="300" y="288"/>
                  </a:lnTo>
                  <a:lnTo>
                    <a:pt x="390" y="222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2" name="Freeform 269"/>
            <p:cNvSpPr>
              <a:spLocks/>
            </p:cNvSpPr>
            <p:nvPr/>
          </p:nvSpPr>
          <p:spPr bwMode="auto">
            <a:xfrm>
              <a:off x="3366" y="1998"/>
              <a:ext cx="390" cy="288"/>
            </a:xfrm>
            <a:custGeom>
              <a:avLst/>
              <a:gdLst>
                <a:gd name="T0" fmla="*/ 0 w 390"/>
                <a:gd name="T1" fmla="*/ 60 h 288"/>
                <a:gd name="T2" fmla="*/ 84 w 390"/>
                <a:gd name="T3" fmla="*/ 0 h 288"/>
                <a:gd name="T4" fmla="*/ 390 w 390"/>
                <a:gd name="T5" fmla="*/ 282 h 288"/>
                <a:gd name="T6" fmla="*/ 378 w 390"/>
                <a:gd name="T7" fmla="*/ 288 h 288"/>
                <a:gd name="T8" fmla="*/ 84 w 390"/>
                <a:gd name="T9" fmla="*/ 18 h 288"/>
                <a:gd name="T10" fmla="*/ 6 w 390"/>
                <a:gd name="T11" fmla="*/ 66 h 288"/>
                <a:gd name="T12" fmla="*/ 0 w 390"/>
                <a:gd name="T13" fmla="*/ 6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0"/>
                <a:gd name="T22" fmla="*/ 0 h 288"/>
                <a:gd name="T23" fmla="*/ 390 w 390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0" h="288">
                  <a:moveTo>
                    <a:pt x="0" y="60"/>
                  </a:moveTo>
                  <a:lnTo>
                    <a:pt x="84" y="0"/>
                  </a:lnTo>
                  <a:lnTo>
                    <a:pt x="390" y="282"/>
                  </a:lnTo>
                  <a:lnTo>
                    <a:pt x="378" y="288"/>
                  </a:lnTo>
                  <a:lnTo>
                    <a:pt x="84" y="18"/>
                  </a:lnTo>
                  <a:lnTo>
                    <a:pt x="6" y="66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3" name="Line 270"/>
            <p:cNvSpPr>
              <a:spLocks noChangeShapeType="1"/>
            </p:cNvSpPr>
            <p:nvPr/>
          </p:nvSpPr>
          <p:spPr bwMode="auto">
            <a:xfrm flipH="1">
              <a:off x="4008" y="1908"/>
              <a:ext cx="102" cy="10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4" name="Line 271"/>
            <p:cNvSpPr>
              <a:spLocks noChangeShapeType="1"/>
            </p:cNvSpPr>
            <p:nvPr/>
          </p:nvSpPr>
          <p:spPr bwMode="auto">
            <a:xfrm flipH="1">
              <a:off x="3996" y="1884"/>
              <a:ext cx="114" cy="11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5" name="Line 272"/>
            <p:cNvSpPr>
              <a:spLocks noChangeShapeType="1"/>
            </p:cNvSpPr>
            <p:nvPr/>
          </p:nvSpPr>
          <p:spPr bwMode="auto">
            <a:xfrm flipH="1">
              <a:off x="3984" y="1872"/>
              <a:ext cx="120" cy="10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6" name="Line 273"/>
            <p:cNvSpPr>
              <a:spLocks noChangeShapeType="1"/>
            </p:cNvSpPr>
            <p:nvPr/>
          </p:nvSpPr>
          <p:spPr bwMode="auto">
            <a:xfrm flipH="1">
              <a:off x="3984" y="1878"/>
              <a:ext cx="90" cy="7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7" name="Freeform 274"/>
            <p:cNvSpPr>
              <a:spLocks/>
            </p:cNvSpPr>
            <p:nvPr/>
          </p:nvSpPr>
          <p:spPr bwMode="auto">
            <a:xfrm>
              <a:off x="3864" y="1842"/>
              <a:ext cx="156" cy="180"/>
            </a:xfrm>
            <a:custGeom>
              <a:avLst/>
              <a:gdLst>
                <a:gd name="T0" fmla="*/ 0 w 156"/>
                <a:gd name="T1" fmla="*/ 6 h 180"/>
                <a:gd name="T2" fmla="*/ 12 w 156"/>
                <a:gd name="T3" fmla="*/ 0 h 180"/>
                <a:gd name="T4" fmla="*/ 30 w 156"/>
                <a:gd name="T5" fmla="*/ 0 h 180"/>
                <a:gd name="T6" fmla="*/ 42 w 156"/>
                <a:gd name="T7" fmla="*/ 6 h 180"/>
                <a:gd name="T8" fmla="*/ 60 w 156"/>
                <a:gd name="T9" fmla="*/ 12 h 180"/>
                <a:gd name="T10" fmla="*/ 78 w 156"/>
                <a:gd name="T11" fmla="*/ 18 h 180"/>
                <a:gd name="T12" fmla="*/ 90 w 156"/>
                <a:gd name="T13" fmla="*/ 24 h 180"/>
                <a:gd name="T14" fmla="*/ 102 w 156"/>
                <a:gd name="T15" fmla="*/ 36 h 180"/>
                <a:gd name="T16" fmla="*/ 114 w 156"/>
                <a:gd name="T17" fmla="*/ 48 h 180"/>
                <a:gd name="T18" fmla="*/ 126 w 156"/>
                <a:gd name="T19" fmla="*/ 60 h 180"/>
                <a:gd name="T20" fmla="*/ 132 w 156"/>
                <a:gd name="T21" fmla="*/ 72 h 180"/>
                <a:gd name="T22" fmla="*/ 144 w 156"/>
                <a:gd name="T23" fmla="*/ 90 h 180"/>
                <a:gd name="T24" fmla="*/ 150 w 156"/>
                <a:gd name="T25" fmla="*/ 108 h 180"/>
                <a:gd name="T26" fmla="*/ 156 w 156"/>
                <a:gd name="T27" fmla="*/ 126 h 180"/>
                <a:gd name="T28" fmla="*/ 156 w 156"/>
                <a:gd name="T29" fmla="*/ 144 h 180"/>
                <a:gd name="T30" fmla="*/ 156 w 156"/>
                <a:gd name="T31" fmla="*/ 162 h 180"/>
                <a:gd name="T32" fmla="*/ 156 w 156"/>
                <a:gd name="T33" fmla="*/ 180 h 1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6"/>
                <a:gd name="T52" fmla="*/ 0 h 180"/>
                <a:gd name="T53" fmla="*/ 156 w 156"/>
                <a:gd name="T54" fmla="*/ 180 h 1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6" h="180">
                  <a:moveTo>
                    <a:pt x="0" y="6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42" y="6"/>
                  </a:lnTo>
                  <a:lnTo>
                    <a:pt x="60" y="12"/>
                  </a:lnTo>
                  <a:lnTo>
                    <a:pt x="78" y="18"/>
                  </a:lnTo>
                  <a:lnTo>
                    <a:pt x="90" y="24"/>
                  </a:lnTo>
                  <a:lnTo>
                    <a:pt x="102" y="36"/>
                  </a:lnTo>
                  <a:lnTo>
                    <a:pt x="114" y="48"/>
                  </a:lnTo>
                  <a:lnTo>
                    <a:pt x="126" y="60"/>
                  </a:lnTo>
                  <a:lnTo>
                    <a:pt x="132" y="72"/>
                  </a:lnTo>
                  <a:lnTo>
                    <a:pt x="144" y="90"/>
                  </a:lnTo>
                  <a:lnTo>
                    <a:pt x="150" y="108"/>
                  </a:lnTo>
                  <a:lnTo>
                    <a:pt x="156" y="126"/>
                  </a:lnTo>
                  <a:lnTo>
                    <a:pt x="156" y="144"/>
                  </a:lnTo>
                  <a:lnTo>
                    <a:pt x="156" y="162"/>
                  </a:lnTo>
                  <a:lnTo>
                    <a:pt x="156" y="18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8" name="Freeform 275"/>
            <p:cNvSpPr>
              <a:spLocks/>
            </p:cNvSpPr>
            <p:nvPr/>
          </p:nvSpPr>
          <p:spPr bwMode="auto">
            <a:xfrm>
              <a:off x="3930" y="1812"/>
              <a:ext cx="144" cy="144"/>
            </a:xfrm>
            <a:custGeom>
              <a:avLst/>
              <a:gdLst>
                <a:gd name="T0" fmla="*/ 0 w 144"/>
                <a:gd name="T1" fmla="*/ 0 h 144"/>
                <a:gd name="T2" fmla="*/ 18 w 144"/>
                <a:gd name="T3" fmla="*/ 0 h 144"/>
                <a:gd name="T4" fmla="*/ 36 w 144"/>
                <a:gd name="T5" fmla="*/ 0 h 144"/>
                <a:gd name="T6" fmla="*/ 54 w 144"/>
                <a:gd name="T7" fmla="*/ 6 h 144"/>
                <a:gd name="T8" fmla="*/ 66 w 144"/>
                <a:gd name="T9" fmla="*/ 12 h 144"/>
                <a:gd name="T10" fmla="*/ 84 w 144"/>
                <a:gd name="T11" fmla="*/ 18 h 144"/>
                <a:gd name="T12" fmla="*/ 96 w 144"/>
                <a:gd name="T13" fmla="*/ 30 h 144"/>
                <a:gd name="T14" fmla="*/ 108 w 144"/>
                <a:gd name="T15" fmla="*/ 42 h 144"/>
                <a:gd name="T16" fmla="*/ 114 w 144"/>
                <a:gd name="T17" fmla="*/ 54 h 144"/>
                <a:gd name="T18" fmla="*/ 126 w 144"/>
                <a:gd name="T19" fmla="*/ 66 h 144"/>
                <a:gd name="T20" fmla="*/ 132 w 144"/>
                <a:gd name="T21" fmla="*/ 84 h 144"/>
                <a:gd name="T22" fmla="*/ 138 w 144"/>
                <a:gd name="T23" fmla="*/ 108 h 144"/>
                <a:gd name="T24" fmla="*/ 144 w 144"/>
                <a:gd name="T25" fmla="*/ 126 h 144"/>
                <a:gd name="T26" fmla="*/ 144 w 144"/>
                <a:gd name="T27" fmla="*/ 144 h 1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4"/>
                <a:gd name="T43" fmla="*/ 0 h 144"/>
                <a:gd name="T44" fmla="*/ 144 w 144"/>
                <a:gd name="T45" fmla="*/ 144 h 1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4" h="144">
                  <a:moveTo>
                    <a:pt x="0" y="0"/>
                  </a:moveTo>
                  <a:lnTo>
                    <a:pt x="18" y="0"/>
                  </a:lnTo>
                  <a:lnTo>
                    <a:pt x="36" y="0"/>
                  </a:lnTo>
                  <a:lnTo>
                    <a:pt x="54" y="6"/>
                  </a:lnTo>
                  <a:lnTo>
                    <a:pt x="66" y="12"/>
                  </a:lnTo>
                  <a:lnTo>
                    <a:pt x="84" y="18"/>
                  </a:lnTo>
                  <a:lnTo>
                    <a:pt x="96" y="30"/>
                  </a:lnTo>
                  <a:lnTo>
                    <a:pt x="108" y="42"/>
                  </a:lnTo>
                  <a:lnTo>
                    <a:pt x="114" y="54"/>
                  </a:lnTo>
                  <a:lnTo>
                    <a:pt x="126" y="66"/>
                  </a:lnTo>
                  <a:lnTo>
                    <a:pt x="132" y="84"/>
                  </a:lnTo>
                  <a:lnTo>
                    <a:pt x="138" y="108"/>
                  </a:lnTo>
                  <a:lnTo>
                    <a:pt x="144" y="126"/>
                  </a:lnTo>
                  <a:lnTo>
                    <a:pt x="144" y="144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9" name="Freeform 276"/>
            <p:cNvSpPr>
              <a:spLocks/>
            </p:cNvSpPr>
            <p:nvPr/>
          </p:nvSpPr>
          <p:spPr bwMode="auto">
            <a:xfrm>
              <a:off x="3774" y="2076"/>
              <a:ext cx="294" cy="564"/>
            </a:xfrm>
            <a:custGeom>
              <a:avLst/>
              <a:gdLst>
                <a:gd name="T0" fmla="*/ 294 w 294"/>
                <a:gd name="T1" fmla="*/ 0 h 564"/>
                <a:gd name="T2" fmla="*/ 294 w 294"/>
                <a:gd name="T3" fmla="*/ 108 h 564"/>
                <a:gd name="T4" fmla="*/ 216 w 294"/>
                <a:gd name="T5" fmla="*/ 276 h 564"/>
                <a:gd name="T6" fmla="*/ 66 w 294"/>
                <a:gd name="T7" fmla="*/ 408 h 564"/>
                <a:gd name="T8" fmla="*/ 66 w 294"/>
                <a:gd name="T9" fmla="*/ 516 h 564"/>
                <a:gd name="T10" fmla="*/ 18 w 294"/>
                <a:gd name="T11" fmla="*/ 564 h 564"/>
                <a:gd name="T12" fmla="*/ 18 w 294"/>
                <a:gd name="T13" fmla="*/ 456 h 564"/>
                <a:gd name="T14" fmla="*/ 66 w 294"/>
                <a:gd name="T15" fmla="*/ 408 h 564"/>
                <a:gd name="T16" fmla="*/ 0 w 294"/>
                <a:gd name="T17" fmla="*/ 348 h 564"/>
                <a:gd name="T18" fmla="*/ 216 w 294"/>
                <a:gd name="T19" fmla="*/ 168 h 564"/>
                <a:gd name="T20" fmla="*/ 294 w 294"/>
                <a:gd name="T21" fmla="*/ 0 h 5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4"/>
                <a:gd name="T34" fmla="*/ 0 h 564"/>
                <a:gd name="T35" fmla="*/ 294 w 294"/>
                <a:gd name="T36" fmla="*/ 564 h 56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4" h="564">
                  <a:moveTo>
                    <a:pt x="294" y="0"/>
                  </a:moveTo>
                  <a:lnTo>
                    <a:pt x="294" y="108"/>
                  </a:lnTo>
                  <a:lnTo>
                    <a:pt x="216" y="276"/>
                  </a:lnTo>
                  <a:lnTo>
                    <a:pt x="66" y="408"/>
                  </a:lnTo>
                  <a:lnTo>
                    <a:pt x="66" y="516"/>
                  </a:lnTo>
                  <a:lnTo>
                    <a:pt x="18" y="564"/>
                  </a:lnTo>
                  <a:lnTo>
                    <a:pt x="18" y="456"/>
                  </a:lnTo>
                  <a:lnTo>
                    <a:pt x="66" y="408"/>
                  </a:lnTo>
                  <a:lnTo>
                    <a:pt x="0" y="348"/>
                  </a:lnTo>
                  <a:lnTo>
                    <a:pt x="216" y="168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0" name="Line 277"/>
            <p:cNvSpPr>
              <a:spLocks noChangeShapeType="1"/>
            </p:cNvSpPr>
            <p:nvPr/>
          </p:nvSpPr>
          <p:spPr bwMode="auto">
            <a:xfrm>
              <a:off x="3990" y="2244"/>
              <a:ext cx="1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1" name="Freeform 278"/>
            <p:cNvSpPr>
              <a:spLocks/>
            </p:cNvSpPr>
            <p:nvPr/>
          </p:nvSpPr>
          <p:spPr bwMode="auto">
            <a:xfrm>
              <a:off x="3798" y="2412"/>
              <a:ext cx="66" cy="66"/>
            </a:xfrm>
            <a:custGeom>
              <a:avLst/>
              <a:gdLst>
                <a:gd name="T0" fmla="*/ 36 w 66"/>
                <a:gd name="T1" fmla="*/ 66 h 66"/>
                <a:gd name="T2" fmla="*/ 66 w 66"/>
                <a:gd name="T3" fmla="*/ 42 h 66"/>
                <a:gd name="T4" fmla="*/ 66 w 66"/>
                <a:gd name="T5" fmla="*/ 18 h 66"/>
                <a:gd name="T6" fmla="*/ 54 w 66"/>
                <a:gd name="T7" fmla="*/ 0 h 66"/>
                <a:gd name="T8" fmla="*/ 36 w 66"/>
                <a:gd name="T9" fmla="*/ 0 h 66"/>
                <a:gd name="T10" fmla="*/ 0 w 66"/>
                <a:gd name="T11" fmla="*/ 3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66"/>
                <a:gd name="T20" fmla="*/ 66 w 66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66">
                  <a:moveTo>
                    <a:pt x="36" y="66"/>
                  </a:moveTo>
                  <a:lnTo>
                    <a:pt x="66" y="42"/>
                  </a:lnTo>
                  <a:lnTo>
                    <a:pt x="66" y="18"/>
                  </a:lnTo>
                  <a:lnTo>
                    <a:pt x="54" y="0"/>
                  </a:lnTo>
                  <a:lnTo>
                    <a:pt x="36" y="0"/>
                  </a:lnTo>
                  <a:lnTo>
                    <a:pt x="0" y="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2" name="Freeform 279"/>
            <p:cNvSpPr>
              <a:spLocks/>
            </p:cNvSpPr>
            <p:nvPr/>
          </p:nvSpPr>
          <p:spPr bwMode="auto">
            <a:xfrm>
              <a:off x="3300" y="1938"/>
              <a:ext cx="60" cy="36"/>
            </a:xfrm>
            <a:custGeom>
              <a:avLst/>
              <a:gdLst>
                <a:gd name="T0" fmla="*/ 0 w 60"/>
                <a:gd name="T1" fmla="*/ 18 h 36"/>
                <a:gd name="T2" fmla="*/ 36 w 60"/>
                <a:gd name="T3" fmla="*/ 0 h 36"/>
                <a:gd name="T4" fmla="*/ 48 w 60"/>
                <a:gd name="T5" fmla="*/ 0 h 36"/>
                <a:gd name="T6" fmla="*/ 60 w 60"/>
                <a:gd name="T7" fmla="*/ 12 h 36"/>
                <a:gd name="T8" fmla="*/ 18 w 60"/>
                <a:gd name="T9" fmla="*/ 36 h 36"/>
                <a:gd name="T10" fmla="*/ 0 w 60"/>
                <a:gd name="T11" fmla="*/ 18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"/>
                <a:gd name="T19" fmla="*/ 0 h 36"/>
                <a:gd name="T20" fmla="*/ 60 w 60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" h="36">
                  <a:moveTo>
                    <a:pt x="0" y="18"/>
                  </a:moveTo>
                  <a:lnTo>
                    <a:pt x="36" y="0"/>
                  </a:lnTo>
                  <a:lnTo>
                    <a:pt x="48" y="0"/>
                  </a:lnTo>
                  <a:lnTo>
                    <a:pt x="60" y="12"/>
                  </a:lnTo>
                  <a:lnTo>
                    <a:pt x="18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3" name="Freeform 280"/>
            <p:cNvSpPr>
              <a:spLocks/>
            </p:cNvSpPr>
            <p:nvPr/>
          </p:nvSpPr>
          <p:spPr bwMode="auto">
            <a:xfrm>
              <a:off x="3204" y="2046"/>
              <a:ext cx="24" cy="54"/>
            </a:xfrm>
            <a:custGeom>
              <a:avLst/>
              <a:gdLst>
                <a:gd name="T0" fmla="*/ 12 w 24"/>
                <a:gd name="T1" fmla="*/ 54 h 54"/>
                <a:gd name="T2" fmla="*/ 18 w 24"/>
                <a:gd name="T3" fmla="*/ 54 h 54"/>
                <a:gd name="T4" fmla="*/ 24 w 24"/>
                <a:gd name="T5" fmla="*/ 48 h 54"/>
                <a:gd name="T6" fmla="*/ 24 w 24"/>
                <a:gd name="T7" fmla="*/ 36 h 54"/>
                <a:gd name="T8" fmla="*/ 24 w 24"/>
                <a:gd name="T9" fmla="*/ 30 h 54"/>
                <a:gd name="T10" fmla="*/ 24 w 24"/>
                <a:gd name="T11" fmla="*/ 18 h 54"/>
                <a:gd name="T12" fmla="*/ 24 w 24"/>
                <a:gd name="T13" fmla="*/ 12 h 54"/>
                <a:gd name="T14" fmla="*/ 18 w 24"/>
                <a:gd name="T15" fmla="*/ 6 h 54"/>
                <a:gd name="T16" fmla="*/ 12 w 24"/>
                <a:gd name="T17" fmla="*/ 0 h 54"/>
                <a:gd name="T18" fmla="*/ 6 w 24"/>
                <a:gd name="T19" fmla="*/ 6 h 54"/>
                <a:gd name="T20" fmla="*/ 6 w 24"/>
                <a:gd name="T21" fmla="*/ 12 h 54"/>
                <a:gd name="T22" fmla="*/ 0 w 24"/>
                <a:gd name="T23" fmla="*/ 18 h 54"/>
                <a:gd name="T24" fmla="*/ 0 w 24"/>
                <a:gd name="T25" fmla="*/ 30 h 54"/>
                <a:gd name="T26" fmla="*/ 0 w 24"/>
                <a:gd name="T27" fmla="*/ 36 h 54"/>
                <a:gd name="T28" fmla="*/ 6 w 24"/>
                <a:gd name="T29" fmla="*/ 48 h 54"/>
                <a:gd name="T30" fmla="*/ 6 w 24"/>
                <a:gd name="T31" fmla="*/ 54 h 54"/>
                <a:gd name="T32" fmla="*/ 12 w 24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54"/>
                <a:gd name="T53" fmla="*/ 24 w 24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54">
                  <a:moveTo>
                    <a:pt x="12" y="54"/>
                  </a:moveTo>
                  <a:lnTo>
                    <a:pt x="18" y="54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24" y="30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4" name="Freeform 281"/>
            <p:cNvSpPr>
              <a:spLocks/>
            </p:cNvSpPr>
            <p:nvPr/>
          </p:nvSpPr>
          <p:spPr bwMode="auto">
            <a:xfrm>
              <a:off x="3210" y="2076"/>
              <a:ext cx="18" cy="12"/>
            </a:xfrm>
            <a:custGeom>
              <a:avLst/>
              <a:gdLst>
                <a:gd name="T0" fmla="*/ 0 w 18"/>
                <a:gd name="T1" fmla="*/ 0 h 12"/>
                <a:gd name="T2" fmla="*/ 0 w 18"/>
                <a:gd name="T3" fmla="*/ 6 h 12"/>
                <a:gd name="T4" fmla="*/ 6 w 18"/>
                <a:gd name="T5" fmla="*/ 12 h 12"/>
                <a:gd name="T6" fmla="*/ 6 w 18"/>
                <a:gd name="T7" fmla="*/ 12 h 12"/>
                <a:gd name="T8" fmla="*/ 12 w 18"/>
                <a:gd name="T9" fmla="*/ 12 h 12"/>
                <a:gd name="T10" fmla="*/ 12 w 18"/>
                <a:gd name="T11" fmla="*/ 12 h 12"/>
                <a:gd name="T12" fmla="*/ 12 w 18"/>
                <a:gd name="T13" fmla="*/ 6 h 12"/>
                <a:gd name="T14" fmla="*/ 18 w 18"/>
                <a:gd name="T15" fmla="*/ 6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12"/>
                <a:gd name="T26" fmla="*/ 18 w 18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12">
                  <a:moveTo>
                    <a:pt x="0" y="0"/>
                  </a:move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8" y="6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5" name="Freeform 282"/>
            <p:cNvSpPr>
              <a:spLocks/>
            </p:cNvSpPr>
            <p:nvPr/>
          </p:nvSpPr>
          <p:spPr bwMode="auto">
            <a:xfrm>
              <a:off x="3720" y="2550"/>
              <a:ext cx="30" cy="54"/>
            </a:xfrm>
            <a:custGeom>
              <a:avLst/>
              <a:gdLst>
                <a:gd name="T0" fmla="*/ 18 w 30"/>
                <a:gd name="T1" fmla="*/ 54 h 54"/>
                <a:gd name="T2" fmla="*/ 24 w 30"/>
                <a:gd name="T3" fmla="*/ 54 h 54"/>
                <a:gd name="T4" fmla="*/ 24 w 30"/>
                <a:gd name="T5" fmla="*/ 48 h 54"/>
                <a:gd name="T6" fmla="*/ 30 w 30"/>
                <a:gd name="T7" fmla="*/ 36 h 54"/>
                <a:gd name="T8" fmla="*/ 30 w 30"/>
                <a:gd name="T9" fmla="*/ 30 h 54"/>
                <a:gd name="T10" fmla="*/ 30 w 30"/>
                <a:gd name="T11" fmla="*/ 18 h 54"/>
                <a:gd name="T12" fmla="*/ 24 w 30"/>
                <a:gd name="T13" fmla="*/ 6 h 54"/>
                <a:gd name="T14" fmla="*/ 24 w 30"/>
                <a:gd name="T15" fmla="*/ 6 h 54"/>
                <a:gd name="T16" fmla="*/ 18 w 30"/>
                <a:gd name="T17" fmla="*/ 0 h 54"/>
                <a:gd name="T18" fmla="*/ 12 w 30"/>
                <a:gd name="T19" fmla="*/ 6 h 54"/>
                <a:gd name="T20" fmla="*/ 6 w 30"/>
                <a:gd name="T21" fmla="*/ 6 h 54"/>
                <a:gd name="T22" fmla="*/ 6 w 30"/>
                <a:gd name="T23" fmla="*/ 18 h 54"/>
                <a:gd name="T24" fmla="*/ 0 w 30"/>
                <a:gd name="T25" fmla="*/ 30 h 54"/>
                <a:gd name="T26" fmla="*/ 6 w 30"/>
                <a:gd name="T27" fmla="*/ 36 h 54"/>
                <a:gd name="T28" fmla="*/ 6 w 30"/>
                <a:gd name="T29" fmla="*/ 48 h 54"/>
                <a:gd name="T30" fmla="*/ 12 w 30"/>
                <a:gd name="T31" fmla="*/ 54 h 54"/>
                <a:gd name="T32" fmla="*/ 18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8" y="54"/>
                  </a:moveTo>
                  <a:lnTo>
                    <a:pt x="24" y="54"/>
                  </a:lnTo>
                  <a:lnTo>
                    <a:pt x="24" y="48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24" y="6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6" y="36"/>
                  </a:lnTo>
                  <a:lnTo>
                    <a:pt x="6" y="48"/>
                  </a:lnTo>
                  <a:lnTo>
                    <a:pt x="12" y="54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6" name="Freeform 283"/>
            <p:cNvSpPr>
              <a:spLocks/>
            </p:cNvSpPr>
            <p:nvPr/>
          </p:nvSpPr>
          <p:spPr bwMode="auto">
            <a:xfrm>
              <a:off x="3732" y="2580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6 h 12"/>
                <a:gd name="T4" fmla="*/ 0 w 12"/>
                <a:gd name="T5" fmla="*/ 12 h 12"/>
                <a:gd name="T6" fmla="*/ 0 w 12"/>
                <a:gd name="T7" fmla="*/ 12 h 12"/>
                <a:gd name="T8" fmla="*/ 6 w 12"/>
                <a:gd name="T9" fmla="*/ 12 h 12"/>
                <a:gd name="T10" fmla="*/ 6 w 12"/>
                <a:gd name="T11" fmla="*/ 12 h 12"/>
                <a:gd name="T12" fmla="*/ 6 w 12"/>
                <a:gd name="T13" fmla="*/ 12 h 12"/>
                <a:gd name="T14" fmla="*/ 12 w 12"/>
                <a:gd name="T15" fmla="*/ 6 h 12"/>
                <a:gd name="T16" fmla="*/ 12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0" y="0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7" name="Line 284"/>
            <p:cNvSpPr>
              <a:spLocks noChangeShapeType="1"/>
            </p:cNvSpPr>
            <p:nvPr/>
          </p:nvSpPr>
          <p:spPr bwMode="auto">
            <a:xfrm>
              <a:off x="3180" y="1974"/>
              <a:ext cx="114" cy="10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8" name="Line 285"/>
            <p:cNvSpPr>
              <a:spLocks noChangeShapeType="1"/>
            </p:cNvSpPr>
            <p:nvPr/>
          </p:nvSpPr>
          <p:spPr bwMode="auto">
            <a:xfrm flipH="1">
              <a:off x="3306" y="1938"/>
              <a:ext cx="42" cy="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9" name="Line 286"/>
            <p:cNvSpPr>
              <a:spLocks noChangeShapeType="1"/>
            </p:cNvSpPr>
            <p:nvPr/>
          </p:nvSpPr>
          <p:spPr bwMode="auto">
            <a:xfrm>
              <a:off x="3240" y="2058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0" name="Line 287"/>
            <p:cNvSpPr>
              <a:spLocks noChangeShapeType="1"/>
            </p:cNvSpPr>
            <p:nvPr/>
          </p:nvSpPr>
          <p:spPr bwMode="auto">
            <a:xfrm>
              <a:off x="3234" y="204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1" name="Line 288"/>
            <p:cNvSpPr>
              <a:spLocks noChangeShapeType="1"/>
            </p:cNvSpPr>
            <p:nvPr/>
          </p:nvSpPr>
          <p:spPr bwMode="auto">
            <a:xfrm>
              <a:off x="3252" y="2148"/>
              <a:ext cx="90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2" name="Line 289"/>
            <p:cNvSpPr>
              <a:spLocks noChangeShapeType="1"/>
            </p:cNvSpPr>
            <p:nvPr/>
          </p:nvSpPr>
          <p:spPr bwMode="auto">
            <a:xfrm flipH="1" flipV="1">
              <a:off x="3216" y="2166"/>
              <a:ext cx="372" cy="36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3" name="Line 290"/>
            <p:cNvSpPr>
              <a:spLocks noChangeShapeType="1"/>
            </p:cNvSpPr>
            <p:nvPr/>
          </p:nvSpPr>
          <p:spPr bwMode="auto">
            <a:xfrm>
              <a:off x="3462" y="2316"/>
              <a:ext cx="162" cy="16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4" name="Line 291"/>
            <p:cNvSpPr>
              <a:spLocks noChangeShapeType="1"/>
            </p:cNvSpPr>
            <p:nvPr/>
          </p:nvSpPr>
          <p:spPr bwMode="auto">
            <a:xfrm flipV="1">
              <a:off x="3600" y="2478"/>
              <a:ext cx="6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5" name="Line 292"/>
            <p:cNvSpPr>
              <a:spLocks noChangeShapeType="1"/>
            </p:cNvSpPr>
            <p:nvPr/>
          </p:nvSpPr>
          <p:spPr bwMode="auto">
            <a:xfrm>
              <a:off x="3594" y="2538"/>
              <a:ext cx="18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6" name="Line 293"/>
            <p:cNvSpPr>
              <a:spLocks noChangeShapeType="1"/>
            </p:cNvSpPr>
            <p:nvPr/>
          </p:nvSpPr>
          <p:spPr bwMode="auto">
            <a:xfrm>
              <a:off x="3702" y="2502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7" name="Line 294"/>
            <p:cNvSpPr>
              <a:spLocks noChangeShapeType="1"/>
            </p:cNvSpPr>
            <p:nvPr/>
          </p:nvSpPr>
          <p:spPr bwMode="auto">
            <a:xfrm>
              <a:off x="3696" y="249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8" name="Freeform 295"/>
            <p:cNvSpPr>
              <a:spLocks/>
            </p:cNvSpPr>
            <p:nvPr/>
          </p:nvSpPr>
          <p:spPr bwMode="auto">
            <a:xfrm>
              <a:off x="3648" y="2424"/>
              <a:ext cx="126" cy="252"/>
            </a:xfrm>
            <a:custGeom>
              <a:avLst/>
              <a:gdLst>
                <a:gd name="T0" fmla="*/ 126 w 126"/>
                <a:gd name="T1" fmla="*/ 252 h 252"/>
                <a:gd name="T2" fmla="*/ 126 w 126"/>
                <a:gd name="T3" fmla="*/ 114 h 252"/>
                <a:gd name="T4" fmla="*/ 0 w 126"/>
                <a:gd name="T5" fmla="*/ 0 h 252"/>
                <a:gd name="T6" fmla="*/ 0 60000 65536"/>
                <a:gd name="T7" fmla="*/ 0 60000 65536"/>
                <a:gd name="T8" fmla="*/ 0 60000 65536"/>
                <a:gd name="T9" fmla="*/ 0 w 126"/>
                <a:gd name="T10" fmla="*/ 0 h 252"/>
                <a:gd name="T11" fmla="*/ 126 w 126"/>
                <a:gd name="T12" fmla="*/ 252 h 2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" h="252">
                  <a:moveTo>
                    <a:pt x="126" y="252"/>
                  </a:moveTo>
                  <a:lnTo>
                    <a:pt x="126" y="11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9" name="Line 296"/>
            <p:cNvSpPr>
              <a:spLocks noChangeShapeType="1"/>
            </p:cNvSpPr>
            <p:nvPr/>
          </p:nvSpPr>
          <p:spPr bwMode="auto">
            <a:xfrm flipH="1">
              <a:off x="3810" y="2412"/>
              <a:ext cx="4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0" name="Line 297"/>
            <p:cNvSpPr>
              <a:spLocks noChangeShapeType="1"/>
            </p:cNvSpPr>
            <p:nvPr/>
          </p:nvSpPr>
          <p:spPr bwMode="auto">
            <a:xfrm flipH="1">
              <a:off x="3822" y="2436"/>
              <a:ext cx="42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1" name="Line 298"/>
            <p:cNvSpPr>
              <a:spLocks noChangeShapeType="1"/>
            </p:cNvSpPr>
            <p:nvPr/>
          </p:nvSpPr>
          <p:spPr bwMode="auto">
            <a:xfrm flipH="1" flipV="1">
              <a:off x="3288" y="2124"/>
              <a:ext cx="282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2" name="Line 299"/>
            <p:cNvSpPr>
              <a:spLocks noChangeShapeType="1"/>
            </p:cNvSpPr>
            <p:nvPr/>
          </p:nvSpPr>
          <p:spPr bwMode="auto">
            <a:xfrm flipH="1">
              <a:off x="3606" y="2484"/>
              <a:ext cx="36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3" name="Line 300"/>
            <p:cNvSpPr>
              <a:spLocks noChangeShapeType="1"/>
            </p:cNvSpPr>
            <p:nvPr/>
          </p:nvSpPr>
          <p:spPr bwMode="auto">
            <a:xfrm>
              <a:off x="3204" y="22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4" name="Line 301"/>
            <p:cNvSpPr>
              <a:spLocks noChangeShapeType="1"/>
            </p:cNvSpPr>
            <p:nvPr/>
          </p:nvSpPr>
          <p:spPr bwMode="auto">
            <a:xfrm>
              <a:off x="3384" y="238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5" name="Line 302"/>
            <p:cNvSpPr>
              <a:spLocks noChangeShapeType="1"/>
            </p:cNvSpPr>
            <p:nvPr/>
          </p:nvSpPr>
          <p:spPr bwMode="auto">
            <a:xfrm>
              <a:off x="3294" y="229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6" name="Line 303"/>
            <p:cNvSpPr>
              <a:spLocks noChangeShapeType="1"/>
            </p:cNvSpPr>
            <p:nvPr/>
          </p:nvSpPr>
          <p:spPr bwMode="auto">
            <a:xfrm>
              <a:off x="3468" y="247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7" name="Line 304"/>
            <p:cNvSpPr>
              <a:spLocks noChangeShapeType="1"/>
            </p:cNvSpPr>
            <p:nvPr/>
          </p:nvSpPr>
          <p:spPr bwMode="auto">
            <a:xfrm>
              <a:off x="3252" y="22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8" name="Line 305"/>
            <p:cNvSpPr>
              <a:spLocks noChangeShapeType="1"/>
            </p:cNvSpPr>
            <p:nvPr/>
          </p:nvSpPr>
          <p:spPr bwMode="auto">
            <a:xfrm>
              <a:off x="3426" y="243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9" name="Line 306"/>
            <p:cNvSpPr>
              <a:spLocks noChangeShapeType="1"/>
            </p:cNvSpPr>
            <p:nvPr/>
          </p:nvSpPr>
          <p:spPr bwMode="auto">
            <a:xfrm>
              <a:off x="3336" y="234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0" name="Line 307"/>
            <p:cNvSpPr>
              <a:spLocks noChangeShapeType="1"/>
            </p:cNvSpPr>
            <p:nvPr/>
          </p:nvSpPr>
          <p:spPr bwMode="auto">
            <a:xfrm>
              <a:off x="3516" y="25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1" name="Line 308"/>
            <p:cNvSpPr>
              <a:spLocks noChangeShapeType="1"/>
            </p:cNvSpPr>
            <p:nvPr/>
          </p:nvSpPr>
          <p:spPr bwMode="auto">
            <a:xfrm>
              <a:off x="3558" y="25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2" name="Line 309"/>
            <p:cNvSpPr>
              <a:spLocks noChangeShapeType="1"/>
            </p:cNvSpPr>
            <p:nvPr/>
          </p:nvSpPr>
          <p:spPr bwMode="auto">
            <a:xfrm>
              <a:off x="3228" y="22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3" name="Line 310"/>
            <p:cNvSpPr>
              <a:spLocks noChangeShapeType="1"/>
            </p:cNvSpPr>
            <p:nvPr/>
          </p:nvSpPr>
          <p:spPr bwMode="auto">
            <a:xfrm>
              <a:off x="3402" y="2406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4" name="Line 311"/>
            <p:cNvSpPr>
              <a:spLocks noChangeShapeType="1"/>
            </p:cNvSpPr>
            <p:nvPr/>
          </p:nvSpPr>
          <p:spPr bwMode="auto">
            <a:xfrm>
              <a:off x="3312" y="232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5" name="Line 312"/>
            <p:cNvSpPr>
              <a:spLocks noChangeShapeType="1"/>
            </p:cNvSpPr>
            <p:nvPr/>
          </p:nvSpPr>
          <p:spPr bwMode="auto">
            <a:xfrm>
              <a:off x="3492" y="249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6" name="Line 313"/>
            <p:cNvSpPr>
              <a:spLocks noChangeShapeType="1"/>
            </p:cNvSpPr>
            <p:nvPr/>
          </p:nvSpPr>
          <p:spPr bwMode="auto">
            <a:xfrm>
              <a:off x="3270" y="2280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7" name="Line 314"/>
            <p:cNvSpPr>
              <a:spLocks noChangeShapeType="1"/>
            </p:cNvSpPr>
            <p:nvPr/>
          </p:nvSpPr>
          <p:spPr bwMode="auto">
            <a:xfrm>
              <a:off x="3450" y="244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8" name="Line 315"/>
            <p:cNvSpPr>
              <a:spLocks noChangeShapeType="1"/>
            </p:cNvSpPr>
            <p:nvPr/>
          </p:nvSpPr>
          <p:spPr bwMode="auto">
            <a:xfrm>
              <a:off x="3360" y="236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9" name="Line 316"/>
            <p:cNvSpPr>
              <a:spLocks noChangeShapeType="1"/>
            </p:cNvSpPr>
            <p:nvPr/>
          </p:nvSpPr>
          <p:spPr bwMode="auto">
            <a:xfrm>
              <a:off x="3540" y="25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90" name="Line 317"/>
            <p:cNvSpPr>
              <a:spLocks noChangeShapeType="1"/>
            </p:cNvSpPr>
            <p:nvPr/>
          </p:nvSpPr>
          <p:spPr bwMode="auto">
            <a:xfrm>
              <a:off x="3582" y="258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148798" name="Text Box 318"/>
          <p:cNvSpPr txBox="1">
            <a:spLocks noChangeArrowheads="1"/>
          </p:cNvSpPr>
          <p:nvPr/>
        </p:nvSpPr>
        <p:spPr bwMode="auto">
          <a:xfrm>
            <a:off x="1365250" y="6070600"/>
            <a:ext cx="3856038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latin typeface="Tahoma" pitchFamily="34" charset="0"/>
              </a:rPr>
              <a:t>Vamos a verlos en detalle</a:t>
            </a:r>
          </a:p>
        </p:txBody>
      </p:sp>
      <p:sp>
        <p:nvSpPr>
          <p:cNvPr id="28679" name="Text Box 31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 autoUpdateAnimBg="0"/>
      <p:bldP spid="14879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76613" y="346075"/>
          <a:ext cx="5770562" cy="6507163"/>
        </p:xfrm>
        <a:graphic>
          <a:graphicData uri="http://schemas.openxmlformats.org/presentationml/2006/ole">
            <p:oleObj spid="_x0000_s1026" name="Hoja de cálculo" r:id="rId4" imgW="5078160" imgH="5614200" progId="Excel.Sheet.8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314450" y="989013"/>
            <a:ext cx="1966913" cy="98425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MX" sz="2800">
                <a:latin typeface="Tahoma" pitchFamily="34" charset="0"/>
              </a:rPr>
              <a:t>Conectores</a:t>
            </a:r>
          </a:p>
          <a:p>
            <a:pPr algn="ctr" eaLnBrk="0" hangingPunct="0"/>
            <a:r>
              <a:rPr lang="es-MX" sz="2800">
                <a:latin typeface="Tahoma" pitchFamily="34" charset="0"/>
              </a:rPr>
              <a:t>Externos</a:t>
            </a:r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1179513" y="2405063"/>
            <a:ext cx="796448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Puertos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204913" y="3151188"/>
            <a:ext cx="7939087" cy="3711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serial</a:t>
            </a:r>
            <a:r>
              <a:rPr lang="es-VE" sz="2200">
                <a:latin typeface="Tahoma" pitchFamily="34" charset="0"/>
              </a:rPr>
              <a:t>: Transmite 1 bit a la vez (Ejemplos son los puertos para ratón y modem).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paralelo</a:t>
            </a:r>
            <a:r>
              <a:rPr lang="es-VE" sz="2200">
                <a:latin typeface="Tahoma" pitchFamily="34" charset="0"/>
              </a:rPr>
              <a:t>: Transmite 8 bits a la vez (Ejemplo es el puerto para impresora).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FireWire</a:t>
            </a:r>
            <a:r>
              <a:rPr lang="es-VE" sz="2200">
                <a:latin typeface="Tahoma" pitchFamily="34" charset="0"/>
              </a:rPr>
              <a:t>: Conexión para dispositivos de alta velocidad de transferencia (cámaras de video).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USB</a:t>
            </a:r>
            <a:r>
              <a:rPr lang="es-VE" sz="2200">
                <a:latin typeface="Tahoma" pitchFamily="34" charset="0"/>
              </a:rPr>
              <a:t>: Conexión para cualquier periférico. El dispositivo debe disponer de conector para USB. Más rápido que los puertos paralelos y seriales comunes.</a:t>
            </a:r>
            <a:endParaRPr lang="es-ES" sz="2200">
              <a:latin typeface="Tahoma" pitchFamily="34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192213" y="3027363"/>
            <a:ext cx="7951787" cy="337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Si requerimos conectar un dispositivo y no hay un puerto disponible, se debe instalar una tarjeta de circuitos, que incluya el puerto necesario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A estas tarjetas se les llama “Tarjetas de expansión” y se insertan en ranuras disponibles en la tarjeta madre.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Estas ranuras son extensiones del bus del ordenador, que permiten agregar nuevos componentes de hardware.</a:t>
            </a:r>
            <a:endParaRPr lang="es-ES">
              <a:latin typeface="Tahoma" pitchFamily="34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1192213" y="3027363"/>
            <a:ext cx="7951787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Son unas ranuras de plástico con conectores eléctricos (</a:t>
            </a:r>
            <a:r>
              <a:rPr lang="es-ES" i="1">
                <a:latin typeface="Tahoma" pitchFamily="34" charset="0"/>
              </a:rPr>
              <a:t>slots</a:t>
            </a:r>
            <a:r>
              <a:rPr lang="es-ES">
                <a:latin typeface="Tahoma" pitchFamily="34" charset="0"/>
              </a:rPr>
              <a:t>) donde se introducen las tarjetas de expansión (tarjeta de v</a:t>
            </a:r>
            <a:r>
              <a:rPr lang="es-MX">
                <a:latin typeface="Tahoma" pitchFamily="34" charset="0"/>
              </a:rPr>
              <a:t>i</a:t>
            </a:r>
            <a:r>
              <a:rPr lang="es-ES">
                <a:latin typeface="Tahoma" pitchFamily="34" charset="0"/>
              </a:rPr>
              <a:t>deo,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sonido,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red</a:t>
            </a:r>
            <a:r>
              <a:rPr lang="es-MX">
                <a:latin typeface="Tahoma" pitchFamily="34" charset="0"/>
              </a:rPr>
              <a:t>, etc.</a:t>
            </a:r>
            <a:r>
              <a:rPr lang="es-ES">
                <a:latin typeface="Tahoma" pitchFamily="34" charset="0"/>
              </a:rPr>
              <a:t>)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1192213" y="4549775"/>
            <a:ext cx="7951787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Tipos de ranuras: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ISA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PCI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AGP</a:t>
            </a:r>
            <a:endParaRPr lang="es-ES">
              <a:latin typeface="Tahoma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  <p:bldP spid="14950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¿La Unidad Central de Procesamiento forma parte del hardware?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179513" y="3538538"/>
            <a:ext cx="79644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¡Claro que sí!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La CPU o procesador es un componente físico, un chip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pic>
        <p:nvPicPr>
          <p:cNvPr id="143368" name="Picture 8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4575" y="4833938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9" name="Picture 9" descr="pag60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8538" y="480695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utoUpdateAnimBg="0"/>
      <p:bldP spid="14336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1219200" y="2562225"/>
            <a:ext cx="79248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ISA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Arquitectura Estándar de la Industria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192213" y="3937000"/>
            <a:ext cx="7951787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Son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las más veteranas</a:t>
            </a:r>
            <a:r>
              <a:rPr lang="es-ES">
                <a:latin typeface="Tahoma" pitchFamily="34" charset="0"/>
              </a:rPr>
              <a:t>, un legado de los primeros tiempos del PC.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Funcionan a unos 8 MHz y ofrecen un máximo de 16 MB/s, suficiente para conectar un módem o una tarjeta de sonido, pero muy poco para una tarjeta de </a:t>
            </a:r>
            <a:r>
              <a:rPr lang="es-MX">
                <a:latin typeface="Tahoma" pitchFamily="34" charset="0"/>
              </a:rPr>
              <a:t>video.</a:t>
            </a:r>
            <a:endParaRPr lang="es-ES">
              <a:latin typeface="Tahoma" pitchFamily="34" charset="0"/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231900" y="2438400"/>
            <a:ext cx="79121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PCI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Interconexión de Componentes Periféricos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1231900" y="3686175"/>
            <a:ext cx="79121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Es el</a:t>
            </a:r>
            <a:r>
              <a:rPr lang="es-ES">
                <a:latin typeface="Tahoma" pitchFamily="34" charset="0"/>
              </a:rPr>
              <a:t> estándar actual. 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Pueden dar hasta </a:t>
            </a:r>
            <a:r>
              <a:rPr lang="es-VE">
                <a:latin typeface="Tahoma" pitchFamily="34" charset="0"/>
              </a:rPr>
              <a:t>528</a:t>
            </a:r>
            <a:r>
              <a:rPr lang="es-ES">
                <a:latin typeface="Tahoma" pitchFamily="34" charset="0"/>
              </a:rPr>
              <a:t> MB/s a </a:t>
            </a:r>
            <a:r>
              <a:rPr lang="es-VE">
                <a:latin typeface="Tahoma" pitchFamily="34" charset="0"/>
              </a:rPr>
              <a:t>66</a:t>
            </a:r>
            <a:r>
              <a:rPr lang="es-ES">
                <a:latin typeface="Tahoma" pitchFamily="34" charset="0"/>
              </a:rPr>
              <a:t> MHz, lo que es suficiente para casi todo</a:t>
            </a:r>
            <a:r>
              <a:rPr lang="es-MX">
                <a:latin typeface="Tahoma" pitchFamily="34" charset="0"/>
              </a:rPr>
              <a:t> tipo de tarjetas de expansión</a:t>
            </a:r>
            <a:r>
              <a:rPr lang="es-ES">
                <a:latin typeface="Tahoma" pitchFamily="34" charset="0"/>
              </a:rPr>
              <a:t>, excepto quizá para algunas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3D. Miden unos 8,5 cm y generalmente son blancas.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206500" y="2549525"/>
            <a:ext cx="79375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 AGP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Puerto Gráfico Acelerador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190625" y="3937000"/>
            <a:ext cx="7953375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e dedica exclusivamente a conectar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3D, por lo que sólo suele haber una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u propia estructura impide que se utilice para todos los propósitos, por lo que se </a:t>
            </a:r>
            <a:r>
              <a:rPr lang="es-MX">
                <a:latin typeface="Tahoma" pitchFamily="34" charset="0"/>
              </a:rPr>
              <a:t>usa</a:t>
            </a:r>
            <a:r>
              <a:rPr lang="es-ES">
                <a:latin typeface="Tahoma" pitchFamily="34" charset="0"/>
              </a:rPr>
              <a:t> como una ayuda para </a:t>
            </a:r>
            <a:r>
              <a:rPr lang="es-MX">
                <a:latin typeface="Tahoma" pitchFamily="34" charset="0"/>
              </a:rPr>
              <a:t>las</a:t>
            </a:r>
            <a:r>
              <a:rPr lang="es-ES">
                <a:latin typeface="Tahoma" pitchFamily="34" charset="0"/>
              </a:rPr>
              <a:t> PCI.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 descr="spanish_agp-pci-isa_slo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1663" y="2638425"/>
            <a:ext cx="6934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5844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pic>
        <p:nvPicPr>
          <p:cNvPr id="150533" name="Picture 5" descr="Int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6563" y="3460750"/>
            <a:ext cx="3430587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34" name="Picture 6" descr="Magnum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6650" y="4405313"/>
            <a:ext cx="237648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de escritorio</a:t>
            </a:r>
            <a:endParaRPr lang="es-ES">
              <a:latin typeface="Tahoma" pitchFamily="34" charset="0"/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portables</a:t>
            </a:r>
            <a:endParaRPr lang="es-ES">
              <a:latin typeface="Tahoma" pitchFamily="34" charset="0"/>
            </a:endParaRPr>
          </a:p>
        </p:txBody>
      </p:sp>
      <p:pic>
        <p:nvPicPr>
          <p:cNvPr id="151559" name="Picture 7" descr="rwint0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63688" y="3724275"/>
            <a:ext cx="2417762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4167188" y="3427413"/>
            <a:ext cx="4824412" cy="3013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Las tarjetas de expansión de los ordenadores portátiles, se denominan tarjetas PC (o PCMCIA) y son dispositivos, del tamaño de una tarjeta de crédito, que se insertan en una ranura, en la parte lateral o posterior del ordenador.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246188" y="2041525"/>
            <a:ext cx="7897812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El Chipset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1223963" y="2700338"/>
            <a:ext cx="7920037" cy="4035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Es</a:t>
            </a:r>
            <a:r>
              <a:rPr lang="es-ES">
                <a:latin typeface="Tahoma" pitchFamily="34" charset="0"/>
              </a:rPr>
              <a:t> el conjunto </a:t>
            </a:r>
            <a:r>
              <a:rPr lang="es-MX">
                <a:latin typeface="Tahoma" pitchFamily="34" charset="0"/>
              </a:rPr>
              <a:t>(</a:t>
            </a:r>
            <a:r>
              <a:rPr lang="es-ES" i="1">
                <a:latin typeface="Tahoma" pitchFamily="34" charset="0"/>
              </a:rPr>
              <a:t>set</a:t>
            </a:r>
            <a:r>
              <a:rPr lang="es-ES">
                <a:latin typeface="Tahoma" pitchFamily="34" charset="0"/>
              </a:rPr>
              <a:t>) de chips que controla</a:t>
            </a:r>
            <a:r>
              <a:rPr lang="es-MX">
                <a:latin typeface="Tahoma" pitchFamily="34" charset="0"/>
              </a:rPr>
              <a:t>n</a:t>
            </a:r>
            <a:r>
              <a:rPr lang="es-ES">
                <a:latin typeface="Tahoma" pitchFamily="34" charset="0"/>
              </a:rPr>
              <a:t> funciones </a:t>
            </a:r>
            <a:r>
              <a:rPr lang="es-MX">
                <a:latin typeface="Tahoma" pitchFamily="34" charset="0"/>
              </a:rPr>
              <a:t>especiales </a:t>
            </a:r>
            <a:r>
              <a:rPr lang="es-ES">
                <a:latin typeface="Tahoma" pitchFamily="34" charset="0"/>
              </a:rPr>
              <a:t>del computador,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forma en que </a:t>
            </a:r>
            <a:r>
              <a:rPr lang="es-MX">
                <a:latin typeface="Tahoma" pitchFamily="34" charset="0"/>
              </a:rPr>
              <a:t>interactúa</a:t>
            </a:r>
            <a:r>
              <a:rPr lang="es-ES">
                <a:latin typeface="Tahoma" pitchFamily="34" charset="0"/>
              </a:rPr>
              <a:t> el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procesador con la memoria </a:t>
            </a:r>
            <a:r>
              <a:rPr lang="es-MX">
                <a:latin typeface="Tahoma" pitchFamily="34" charset="0"/>
              </a:rPr>
              <a:t>RAM </a:t>
            </a:r>
            <a:r>
              <a:rPr lang="es-ES">
                <a:latin typeface="Tahoma" pitchFamily="34" charset="0"/>
              </a:rPr>
              <a:t>o </a:t>
            </a:r>
            <a:r>
              <a:rPr lang="es-MX">
                <a:latin typeface="Tahoma" pitchFamily="34" charset="0"/>
              </a:rPr>
              <a:t>con la memoria Caché</a:t>
            </a:r>
            <a:r>
              <a:rPr lang="es-ES">
                <a:latin typeface="Tahoma" pitchFamily="34" charset="0"/>
              </a:rPr>
              <a:t>, el control de los puertos y </a:t>
            </a:r>
            <a:r>
              <a:rPr lang="es-MX">
                <a:latin typeface="Tahoma" pitchFamily="34" charset="0"/>
              </a:rPr>
              <a:t>ranuras.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7434263" algn="l"/>
              </a:tabLst>
            </a:pPr>
            <a:r>
              <a:rPr lang="es-ES">
                <a:latin typeface="Tahoma" pitchFamily="34" charset="0"/>
              </a:rPr>
              <a:t>De la calidad y características del chipset dependerán: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La obtención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d</a:t>
            </a:r>
            <a:r>
              <a:rPr lang="es-ES">
                <a:latin typeface="Tahoma" pitchFamily="34" charset="0"/>
              </a:rPr>
              <a:t>el máximo rendimiento del procesador.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La posibilidad de actualización del ordenador.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El uso de ciertas tecnologías más avanzadas </a:t>
            </a:r>
            <a:r>
              <a:rPr lang="es-MX">
                <a:latin typeface="Tahoma" pitchFamily="34" charset="0"/>
              </a:rPr>
              <a:t>para</a:t>
            </a:r>
            <a:r>
              <a:rPr lang="es-ES">
                <a:latin typeface="Tahoma" pitchFamily="34" charset="0"/>
              </a:rPr>
              <a:t> memorias y periféricos</a:t>
            </a:r>
            <a:r>
              <a:rPr lang="es-MX">
                <a:latin typeface="Tahoma" pitchFamily="34" charset="0"/>
              </a:rPr>
              <a:t>.</a:t>
            </a:r>
            <a:endParaRPr lang="es-ES">
              <a:latin typeface="Tahoma" pitchFamily="34" charset="0"/>
            </a:endParaRP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192213" y="140811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41363" y="1303338"/>
            <a:ext cx="8402637" cy="5554662"/>
            <a:chOff x="528" y="1152"/>
            <a:chExt cx="4512" cy="2520"/>
          </a:xfrm>
        </p:grpSpPr>
        <p:pic>
          <p:nvPicPr>
            <p:cNvPr id="39954" name="Picture 5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55" name="Picture 6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6199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196975" y="1695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0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946525" y="1822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07388" y="50625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2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81988" y="63007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3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0263" y="36195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4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55663" y="49847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5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942975" y="65278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6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693988" y="65674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7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08538" y="15319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8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129588" y="28733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9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053263" y="15827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0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768600" y="1568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1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526088" y="65182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2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224338" y="65722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 animBg="1" autoUpdateAnimBg="0"/>
      <p:bldP spid="136200" grpId="0" animBg="1" autoUpdateAnimBg="0"/>
      <p:bldP spid="136201" grpId="0" animBg="1" autoUpdateAnimBg="0"/>
      <p:bldP spid="136202" grpId="0" animBg="1" autoUpdateAnimBg="0"/>
      <p:bldP spid="136203" grpId="0" animBg="1"/>
      <p:bldP spid="136204" grpId="0" animBg="1"/>
      <p:bldP spid="136205" grpId="0" animBg="1"/>
      <p:bldP spid="136206" grpId="0" animBg="1"/>
      <p:bldP spid="136207" grpId="0" animBg="1"/>
      <p:bldP spid="136208" grpId="0" animBg="1"/>
      <p:bldP spid="136209" grpId="0" animBg="1"/>
      <p:bldP spid="136210" grpId="0" animBg="1"/>
      <p:bldP spid="136211" grpId="0" animBg="1"/>
      <p:bldP spid="1362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246188" y="2413000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UAL?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1219200" y="315595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 Ejecutar las operaciones aritméticas y lógicas con los datos.</a:t>
            </a:r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246188" y="4416425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UC?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1246188" y="5226050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Administrar los recursos del ordenador.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Dirigir el flujo de datos hacia la UAL.</a:t>
            </a: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 autoUpdateAnimBg="0"/>
      <p:bldP spid="108550" grpId="0" autoUpdateAnimBg="0"/>
      <p:bldP spid="108552" grpId="0" autoUpdateAnimBg="0"/>
      <p:bldP spid="10855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30463" y="2813050"/>
            <a:ext cx="1192212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 ROM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19200" y="21971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¿Cuáles son las dos categorías de memoria principal?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20888" y="3629025"/>
            <a:ext cx="2133600" cy="3048000"/>
            <a:chOff x="4176" y="1488"/>
            <a:chExt cx="1344" cy="1920"/>
          </a:xfrm>
        </p:grpSpPr>
        <p:sp>
          <p:nvSpPr>
            <p:cNvPr id="8203" name="Rectangle 16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4" name="Picture 17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086350" y="4473575"/>
            <a:ext cx="3886200" cy="1905000"/>
            <a:chOff x="3120" y="1296"/>
            <a:chExt cx="2448" cy="1200"/>
          </a:xfrm>
        </p:grpSpPr>
        <p:sp>
          <p:nvSpPr>
            <p:cNvPr id="8201" name="Rectangle 1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2" name="Picture 20" descr="pag50-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6116638" y="3514725"/>
            <a:ext cx="1893887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 RAM</a:t>
            </a:r>
          </a:p>
        </p:txBody>
      </p:sp>
      <p:sp>
        <p:nvSpPr>
          <p:cNvPr id="8199" name="Text Box 23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8200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  <p:bldP spid="20489" grpId="0" autoUpdateAnimBg="0"/>
      <p:bldP spid="2050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1192213" y="2120900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ROM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1225550" y="2654300"/>
            <a:ext cx="7918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Permanente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El fabricante graba información en ella, que no puede ser borrada o alterada.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1192213" y="39846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ROM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238250" y="4608513"/>
            <a:ext cx="790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Instrucciones para iniciar la operación del ordenador.</a:t>
            </a: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1192213" y="51657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¿Porqué se llama “</a:t>
            </a:r>
            <a:r>
              <a:rPr lang="es-ES_tradnl" sz="2000" b="1" i="1">
                <a:solidFill>
                  <a:srgbClr val="CC0000"/>
                </a:solidFill>
                <a:latin typeface="Tahoma" pitchFamily="34" charset="0"/>
              </a:rPr>
              <a:t>firmware</a:t>
            </a:r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” a la memoria ROM?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1252538" y="5759450"/>
            <a:ext cx="7891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Porque es resultado de la integración de hardware y software.</a:t>
            </a:r>
          </a:p>
        </p:txBody>
      </p:sp>
      <p:sp>
        <p:nvSpPr>
          <p:cNvPr id="9224" name="Text Box 12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22" grpId="0" autoUpdateAnimBg="0"/>
      <p:bldP spid="111623" grpId="0" autoUpdateAnimBg="0"/>
      <p:bldP spid="111624" grpId="0" autoUpdateAnimBg="0"/>
      <p:bldP spid="111625" grpId="0" autoUpdateAnimBg="0"/>
      <p:bldP spid="1116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219200" y="2120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RAM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182688" y="2667000"/>
            <a:ext cx="79613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Volátil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Su contenido cambia constantemente según se ejecutan diferentes programas y se procesan nuevos datos.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La localización de los datos es aleatoria.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219200" y="4787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RAM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169988" y="5397500"/>
            <a:ext cx="79740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Todos los programas y datos que se están procesando en un momento específico, porque ellos deben ser transferidos a la memoria RAM para poder ejecutarse.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utoUpdateAnimBg="0"/>
      <p:bldP spid="112644" grpId="0" autoUpdateAnimBg="0"/>
      <p:bldP spid="112645" grpId="0" autoUpdateAnimBg="0"/>
      <p:bldP spid="1126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084"/>
          <p:cNvSpPr txBox="1">
            <a:spLocks noChangeArrowheads="1"/>
          </p:cNvSpPr>
          <p:nvPr/>
        </p:nvSpPr>
        <p:spPr bwMode="auto">
          <a:xfrm>
            <a:off x="4602163" y="0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113678" name="Text Box 3086"/>
          <p:cNvSpPr txBox="1">
            <a:spLocks noChangeArrowheads="1"/>
          </p:cNvSpPr>
          <p:nvPr/>
        </p:nvSpPr>
        <p:spPr bwMode="auto">
          <a:xfrm>
            <a:off x="1206500" y="2366963"/>
            <a:ext cx="7937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Representa gráficamente la Arquitectura de VON NEWMANN</a:t>
            </a:r>
            <a:endParaRPr lang="es-ES_tradnl" sz="2000">
              <a:solidFill>
                <a:srgbClr val="CC0000"/>
              </a:solidFill>
              <a:latin typeface="Tahoma" pitchFamily="34" charset="0"/>
            </a:endParaRPr>
          </a:p>
        </p:txBody>
      </p:sp>
      <p:grpSp>
        <p:nvGrpSpPr>
          <p:cNvPr id="2" name="Group 3100"/>
          <p:cNvGrpSpPr>
            <a:grpSpLocks/>
          </p:cNvGrpSpPr>
          <p:nvPr/>
        </p:nvGrpSpPr>
        <p:grpSpPr bwMode="auto">
          <a:xfrm>
            <a:off x="1473200" y="3200400"/>
            <a:ext cx="7391400" cy="3505200"/>
            <a:chOff x="928" y="2016"/>
            <a:chExt cx="4656" cy="2208"/>
          </a:xfrm>
        </p:grpSpPr>
        <p:sp>
          <p:nvSpPr>
            <p:cNvPr id="11271" name="Rectangle 3088"/>
            <p:cNvSpPr>
              <a:spLocks noChangeArrowheads="1"/>
            </p:cNvSpPr>
            <p:nvPr/>
          </p:nvSpPr>
          <p:spPr bwMode="auto">
            <a:xfrm>
              <a:off x="2560" y="2016"/>
              <a:ext cx="1344" cy="14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2" name="Text Box 3089"/>
            <p:cNvSpPr txBox="1">
              <a:spLocks noChangeArrowheads="1"/>
            </p:cNvSpPr>
            <p:nvPr/>
          </p:nvSpPr>
          <p:spPr bwMode="auto">
            <a:xfrm>
              <a:off x="928" y="2569"/>
              <a:ext cx="111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Dispositivos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de Entrada</a:t>
              </a:r>
            </a:p>
          </p:txBody>
        </p:sp>
        <p:sp>
          <p:nvSpPr>
            <p:cNvPr id="11273" name="Text Box 3090"/>
            <p:cNvSpPr txBox="1">
              <a:spLocks noChangeArrowheads="1"/>
            </p:cNvSpPr>
            <p:nvPr/>
          </p:nvSpPr>
          <p:spPr bwMode="auto">
            <a:xfrm>
              <a:off x="4432" y="2569"/>
              <a:ext cx="11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Dispositivos de Salida</a:t>
              </a:r>
            </a:p>
          </p:txBody>
        </p:sp>
        <p:sp>
          <p:nvSpPr>
            <p:cNvPr id="11274" name="Text Box 3091"/>
            <p:cNvSpPr txBox="1">
              <a:spLocks noChangeArrowheads="1"/>
            </p:cNvSpPr>
            <p:nvPr/>
          </p:nvSpPr>
          <p:spPr bwMode="auto">
            <a:xfrm>
              <a:off x="2079" y="3936"/>
              <a:ext cx="2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Almacenamiento Secundario</a:t>
              </a:r>
            </a:p>
          </p:txBody>
        </p:sp>
        <p:sp>
          <p:nvSpPr>
            <p:cNvPr id="11275" name="Line 3092"/>
            <p:cNvSpPr>
              <a:spLocks noChangeShapeType="1"/>
            </p:cNvSpPr>
            <p:nvPr/>
          </p:nvSpPr>
          <p:spPr bwMode="auto">
            <a:xfrm>
              <a:off x="2080" y="2824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6" name="Line 3093"/>
            <p:cNvSpPr>
              <a:spLocks noChangeShapeType="1"/>
            </p:cNvSpPr>
            <p:nvPr/>
          </p:nvSpPr>
          <p:spPr bwMode="auto">
            <a:xfrm>
              <a:off x="4048" y="2829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7" name="Line 3094"/>
            <p:cNvSpPr>
              <a:spLocks noChangeShapeType="1"/>
            </p:cNvSpPr>
            <p:nvPr/>
          </p:nvSpPr>
          <p:spPr bwMode="auto">
            <a:xfrm flipV="1">
              <a:off x="3472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8" name="Line 3095"/>
            <p:cNvSpPr>
              <a:spLocks noChangeShapeType="1"/>
            </p:cNvSpPr>
            <p:nvPr/>
          </p:nvSpPr>
          <p:spPr bwMode="auto">
            <a:xfrm>
              <a:off x="3088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9" name="Text Box 3096"/>
            <p:cNvSpPr txBox="1">
              <a:spLocks noChangeArrowheads="1"/>
            </p:cNvSpPr>
            <p:nvPr/>
          </p:nvSpPr>
          <p:spPr bwMode="auto">
            <a:xfrm>
              <a:off x="2704" y="2112"/>
              <a:ext cx="1057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Procesador</a:t>
              </a:r>
            </a:p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(CPU)</a:t>
              </a:r>
            </a:p>
          </p:txBody>
        </p:sp>
        <p:sp>
          <p:nvSpPr>
            <p:cNvPr id="11280" name="Text Box 3097"/>
            <p:cNvSpPr txBox="1">
              <a:spLocks noChangeArrowheads="1"/>
            </p:cNvSpPr>
            <p:nvPr/>
          </p:nvSpPr>
          <p:spPr bwMode="auto">
            <a:xfrm>
              <a:off x="2800" y="2806"/>
              <a:ext cx="850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Memoria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Principal</a:t>
              </a:r>
            </a:p>
          </p:txBody>
        </p:sp>
      </p:grpSp>
      <p:sp>
        <p:nvSpPr>
          <p:cNvPr id="11269" name="Text Box 3099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1270" name="Text Box 3101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Identificar los elementos de hardware que influyen en la velocidad de procesamiento de un ordenador</a:t>
            </a:r>
            <a:r>
              <a:rPr lang="es-ES" sz="2800">
                <a:latin typeface="Tahoma" pitchFamily="34" charset="0"/>
              </a:rPr>
              <a:t>.</a:t>
            </a: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Explicar el funcionamiento e implicaciones de esos elementos.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Describir la función de la tarjeta madre y sus componentes. 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Objetivos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2824</TotalTime>
  <Words>2418</Words>
  <Application>Microsoft PowerPoint</Application>
  <PresentationFormat>Presentación en pantalla (4:3)</PresentationFormat>
  <Paragraphs>330</Paragraphs>
  <Slides>37</Slides>
  <Notes>37</Notes>
  <HiddenSlides>0</HiddenSlides>
  <MMClips>1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9" baseType="lpstr">
      <vt:lpstr>Equidad</vt:lpstr>
      <vt:lpstr>Hoja de cálculo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 </cp:lastModifiedBy>
  <dcterms:created xsi:type="dcterms:W3CDTF">2001-09-11T21:39:29Z</dcterms:created>
  <dcterms:modified xsi:type="dcterms:W3CDTF">2009-01-07T01:28:04Z</dcterms:modified>
  <cp:version>2003</cp:version>
</cp:coreProperties>
</file>