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2644-6C6B-4162-98E6-BDD2CE0926CE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A8A4552-6884-4675-9EF1-3150F51C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2644-6C6B-4162-98E6-BDD2CE0926CE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4552-6884-4675-9EF1-3150F51C6AD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A8A4552-6884-4675-9EF1-3150F51C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2644-6C6B-4162-98E6-BDD2CE0926CE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2644-6C6B-4162-98E6-BDD2CE0926CE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A8A4552-6884-4675-9EF1-3150F51C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2644-6C6B-4162-98E6-BDD2CE0926CE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A8A4552-6884-4675-9EF1-3150F51C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34F2644-6C6B-4162-98E6-BDD2CE0926CE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4552-6884-4675-9EF1-3150F51C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2644-6C6B-4162-98E6-BDD2CE0926CE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MX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A8A4552-6884-4675-9EF1-3150F51C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2644-6C6B-4162-98E6-BDD2CE0926CE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A8A4552-6884-4675-9EF1-3150F51C6AD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2644-6C6B-4162-98E6-BDD2CE0926CE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8A4552-6884-4675-9EF1-3150F51C6AD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A8A4552-6884-4675-9EF1-3150F51C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2644-6C6B-4162-98E6-BDD2CE0926CE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A8A4552-6884-4675-9EF1-3150F51C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34F2644-6C6B-4162-98E6-BDD2CE0926CE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34F2644-6C6B-4162-98E6-BDD2CE0926CE}" type="datetimeFigureOut">
              <a:rPr lang="es-MX" smtClean="0"/>
              <a:pPr/>
              <a:t>21/10/2009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A8A4552-6884-4675-9EF1-3150F51C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1714488"/>
            <a:ext cx="8143932" cy="4500594"/>
          </a:xfrm>
        </p:spPr>
        <p:txBody>
          <a:bodyPr>
            <a:normAutofit/>
          </a:bodyPr>
          <a:lstStyle/>
          <a:p>
            <a:endParaRPr lang="es-MX" dirty="0" smtClean="0">
              <a:latin typeface="Comic Sans MS" pitchFamily="66" charset="0"/>
            </a:endParaRPr>
          </a:p>
          <a:p>
            <a:r>
              <a:rPr lang="es-MX" dirty="0" smtClean="0">
                <a:solidFill>
                  <a:schemeClr val="accent1"/>
                </a:solidFill>
                <a:latin typeface="Comic Sans MS" pitchFamily="66" charset="0"/>
              </a:rPr>
              <a:t>El teclado permite introducir texto, datos numéricos u órdenes concretas al ordenador. El ratón o </a:t>
            </a:r>
            <a:r>
              <a:rPr lang="es-MX" i="1" dirty="0" smtClean="0">
                <a:solidFill>
                  <a:schemeClr val="accent1"/>
                </a:solidFill>
                <a:latin typeface="Comic Sans MS" pitchFamily="66" charset="0"/>
              </a:rPr>
              <a:t>mouse</a:t>
            </a:r>
            <a:r>
              <a:rPr lang="es-MX" dirty="0" smtClean="0">
                <a:solidFill>
                  <a:schemeClr val="accent1"/>
                </a:solidFill>
                <a:latin typeface="Comic Sans MS" pitchFamily="66" charset="0"/>
              </a:rPr>
              <a:t> facilita la introducción de datos, sobre todo a la hora, por ejemplo, de manipular gráficos o elaborar tablas.</a:t>
            </a:r>
          </a:p>
          <a:p>
            <a:r>
              <a:rPr lang="es-MX" dirty="0" smtClean="0">
                <a:solidFill>
                  <a:schemeClr val="accent1"/>
                </a:solidFill>
                <a:latin typeface="Comic Sans MS" pitchFamily="66" charset="0"/>
              </a:rPr>
              <a:t>El micrófono se utiliza para grabar sonidos que luego se pueden reproducir y modificar en el ordenador.</a:t>
            </a:r>
          </a:p>
          <a:p>
            <a:r>
              <a:rPr lang="es-MX" dirty="0" smtClean="0">
                <a:solidFill>
                  <a:schemeClr val="accent1"/>
                </a:solidFill>
                <a:latin typeface="Comic Sans MS" pitchFamily="66" charset="0"/>
              </a:rPr>
              <a:t>El </a:t>
            </a:r>
            <a:r>
              <a:rPr lang="es-MX" i="1" dirty="0" smtClean="0">
                <a:solidFill>
                  <a:schemeClr val="accent1"/>
                </a:solidFill>
                <a:latin typeface="Comic Sans MS" pitchFamily="66" charset="0"/>
              </a:rPr>
              <a:t>joystick</a:t>
            </a:r>
            <a:r>
              <a:rPr lang="es-MX" dirty="0" smtClean="0">
                <a:solidFill>
                  <a:schemeClr val="accent1"/>
                </a:solidFill>
                <a:latin typeface="Comic Sans MS" pitchFamily="66" charset="0"/>
              </a:rPr>
              <a:t> se usa en algunos juegos de ordenador. También se conoce como palanca de juegos.</a:t>
            </a:r>
          </a:p>
          <a:p>
            <a:r>
              <a:rPr lang="es-MX" sz="1400" dirty="0" smtClean="0">
                <a:solidFill>
                  <a:schemeClr val="accent1"/>
                </a:solidFill>
                <a:latin typeface="Comic Sans MS" pitchFamily="66" charset="0"/>
              </a:rPr>
              <a:t>.</a:t>
            </a:r>
            <a:endParaRPr lang="es-MX" sz="14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04773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*DISPOCITIVOS DE ENTRADA*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  <a:latin typeface="Comic Sans MS" pitchFamily="66" charset="0"/>
              </a:rPr>
              <a:t>El lápiz óptico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chemeClr val="accent1"/>
                </a:solidFill>
                <a:latin typeface="Comic Sans MS" pitchFamily="66" charset="0"/>
              </a:rPr>
              <a:t> es un dispositivo con forma de lápiz conectado al ordenador, con el que podemos seleccionar elementos u opciones (el equivalente a un clic de </a:t>
            </a:r>
            <a:r>
              <a:rPr lang="es-MX" i="1" dirty="0" smtClean="0">
                <a:solidFill>
                  <a:schemeClr val="accent1"/>
                </a:solidFill>
                <a:latin typeface="Comic Sans MS" pitchFamily="66" charset="0"/>
              </a:rPr>
              <a:t>mouse</a:t>
            </a:r>
            <a:r>
              <a:rPr lang="es-MX" dirty="0" smtClean="0">
                <a:solidFill>
                  <a:schemeClr val="accent1"/>
                </a:solidFill>
                <a:latin typeface="Comic Sans MS" pitchFamily="66" charset="0"/>
              </a:rPr>
              <a:t> o ratón), presionando un botón en un lateral del lápiz óptico o presionando éste contra la superficie </a:t>
            </a:r>
            <a:r>
              <a:rPr lang="es-MX" dirty="0" smtClean="0">
                <a:solidFill>
                  <a:schemeClr val="accent1"/>
                </a:solidFill>
                <a:latin typeface="Comic Sans MS" pitchFamily="66" charset="0"/>
              </a:rPr>
              <a:t>de la pantalla.</a:t>
            </a:r>
          </a:p>
          <a:p>
            <a:pPr>
              <a:buNone/>
            </a:pPr>
            <a:endParaRPr lang="es-MX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*DISPOCITIVOS DE SALIDA*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solidFill>
            <a:schemeClr val="bg1"/>
          </a:solidFill>
          <a:ln>
            <a:solidFill>
              <a:schemeClr val="bg2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dirty="0" smtClean="0">
                <a:solidFill>
                  <a:schemeClr val="tx2"/>
                </a:solidFill>
              </a:rPr>
              <a:t> Se utilizan para mostrar los resultados de los cálculos del ordenador, para mostrar un texto escrito mediante el teclado... Los más usuales son el monitor y la impresora. También se pueden emplear altavoces externos.</a:t>
            </a:r>
          </a:p>
          <a:p>
            <a:pPr algn="ctr">
              <a:buNone/>
            </a:pPr>
            <a:r>
              <a:rPr lang="es-MX" dirty="0" smtClean="0">
                <a:solidFill>
                  <a:schemeClr val="tx2"/>
                </a:solidFill>
              </a:rPr>
              <a:t>El </a:t>
            </a:r>
            <a:r>
              <a:rPr lang="es-MX" b="1" dirty="0" smtClean="0">
                <a:solidFill>
                  <a:schemeClr val="tx2"/>
                </a:solidFill>
              </a:rPr>
              <a:t>monitor </a:t>
            </a:r>
            <a:r>
              <a:rPr lang="es-MX" dirty="0" smtClean="0">
                <a:solidFill>
                  <a:schemeClr val="tx2"/>
                </a:solidFill>
              </a:rPr>
              <a:t>muestra los datos en una pantalla.</a:t>
            </a:r>
          </a:p>
          <a:p>
            <a:pPr algn="ctr">
              <a:buNone/>
            </a:pPr>
            <a:r>
              <a:rPr lang="es-MX" dirty="0" smtClean="0">
                <a:solidFill>
                  <a:schemeClr val="tx2"/>
                </a:solidFill>
              </a:rPr>
              <a:t>La </a:t>
            </a:r>
            <a:r>
              <a:rPr lang="es-MX" b="1" dirty="0" smtClean="0">
                <a:solidFill>
                  <a:schemeClr val="tx2"/>
                </a:solidFill>
              </a:rPr>
              <a:t>impresora </a:t>
            </a:r>
            <a:r>
              <a:rPr lang="es-MX" dirty="0" smtClean="0">
                <a:solidFill>
                  <a:schemeClr val="tx2"/>
                </a:solidFill>
              </a:rPr>
              <a:t>permite imprimir documentos en papel.</a:t>
            </a:r>
          </a:p>
          <a:p>
            <a:pPr algn="ctr">
              <a:buNone/>
            </a:pPr>
            <a:r>
              <a:rPr lang="es-MX" dirty="0" smtClean="0">
                <a:solidFill>
                  <a:schemeClr val="tx2"/>
                </a:solidFill>
              </a:rPr>
              <a:t>Los </a:t>
            </a:r>
            <a:r>
              <a:rPr lang="es-MX" b="1" dirty="0" smtClean="0">
                <a:solidFill>
                  <a:schemeClr val="tx2"/>
                </a:solidFill>
              </a:rPr>
              <a:t>altavoces </a:t>
            </a:r>
            <a:r>
              <a:rPr lang="es-MX" dirty="0" smtClean="0">
                <a:solidFill>
                  <a:schemeClr val="tx2"/>
                </a:solidFill>
              </a:rPr>
              <a:t>sirven para escuchar los sonidos emitidos por el ordenador.</a:t>
            </a:r>
          </a:p>
          <a:p>
            <a:endParaRPr lang="es-MX" dirty="0" smtClean="0">
              <a:solidFill>
                <a:schemeClr val="tx2"/>
              </a:solidFill>
            </a:endParaRPr>
          </a:p>
          <a:p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285728"/>
            <a:ext cx="8534400" cy="758952"/>
          </a:xfrm>
        </p:spPr>
        <p:txBody>
          <a:bodyPr/>
          <a:lstStyle/>
          <a:p>
            <a:r>
              <a:rPr lang="es-MX" dirty="0" smtClean="0">
                <a:latin typeface="Comic Sans MS" pitchFamily="66" charset="0"/>
              </a:rPr>
              <a:t>DISPOCITIVOS DE ALMACENAMIENTO</a:t>
            </a:r>
            <a:endParaRPr lang="es-MX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MX" dirty="0" smtClean="0">
                <a:solidFill>
                  <a:schemeClr val="tx2"/>
                </a:solidFill>
                <a:latin typeface="Comic Sans MS" pitchFamily="66" charset="0"/>
              </a:rPr>
              <a:t>Las </a:t>
            </a:r>
            <a:r>
              <a:rPr lang="es-MX" b="1" dirty="0" smtClean="0">
                <a:solidFill>
                  <a:schemeClr val="tx2"/>
                </a:solidFill>
                <a:latin typeface="Comic Sans MS" pitchFamily="66" charset="0"/>
              </a:rPr>
              <a:t>unidades de disco</a:t>
            </a:r>
            <a:r>
              <a:rPr lang="es-MX" dirty="0" smtClean="0">
                <a:solidFill>
                  <a:schemeClr val="tx2"/>
                </a:solidFill>
                <a:latin typeface="Comic Sans MS" pitchFamily="66" charset="0"/>
              </a:rPr>
              <a:t> permiten introducir y extraer información. Para ello se usan distintos soportes. La característica básica de un soporte es su capacidad, que indica la cantidad de información que puede albergar.</a:t>
            </a:r>
          </a:p>
          <a:p>
            <a:r>
              <a:rPr lang="es-MX" dirty="0" smtClean="0">
                <a:solidFill>
                  <a:schemeClr val="tx2"/>
                </a:solidFill>
                <a:latin typeface="Comic Sans MS" pitchFamily="66" charset="0"/>
              </a:rPr>
              <a:t>Unos soportes tienen mayor capacidad que otros. Los discos o soportes más empleados son el disquete, el CD-ROM y el DVD-ROM: El disquete es adecuado para intercambiar documentos pequeños, por ejemplo de texto, entre dos o más ordenadores. Es un soporte de escritura (se puede grabar en él) y de lectura (se puede extraer la información de él). </a:t>
            </a:r>
          </a:p>
          <a:p>
            <a:r>
              <a:rPr lang="es-MX" dirty="0" smtClean="0">
                <a:solidFill>
                  <a:schemeClr val="tx2"/>
                </a:solidFill>
                <a:latin typeface="Comic Sans MS" pitchFamily="66" charset="0"/>
              </a:rPr>
              <a:t>El CD-ROM</a:t>
            </a:r>
            <a:r>
              <a:rPr lang="es-MX" i="1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s-MX" dirty="0" smtClean="0">
                <a:solidFill>
                  <a:schemeClr val="tx2"/>
                </a:solidFill>
                <a:latin typeface="Comic Sans MS" pitchFamily="66" charset="0"/>
              </a:rPr>
              <a:t>es el soporte adecuado para manejar documentos más complejos, como imágenes o sonido con alta calidad, pues su capacidad es equivalente a casi 500 disquetes. Es un soporte de solo lectura; no se puede borrar y volver a grabar la información en él; aunque el CD-RW (regrabable) sí permite borrar y reescribir información. </a:t>
            </a:r>
          </a:p>
          <a:p>
            <a:r>
              <a:rPr lang="es-MX" dirty="0" smtClean="0">
                <a:solidFill>
                  <a:schemeClr val="tx2"/>
                </a:solidFill>
                <a:latin typeface="Comic Sans MS" pitchFamily="66" charset="0"/>
              </a:rPr>
              <a:t>El DVD-ROM</a:t>
            </a:r>
            <a:r>
              <a:rPr lang="es-MX" i="1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s-MX" dirty="0" smtClean="0">
                <a:solidFill>
                  <a:schemeClr val="tx2"/>
                </a:solidFill>
                <a:latin typeface="Comic Sans MS" pitchFamily="66" charset="0"/>
              </a:rPr>
              <a:t>tiene una gran capacidad, equivalente a muchos CD-ROM. Es el soporte adecuado para manipular grandes cantidades de información y, sobre todo, es el soporte empleado para distribuir películas con imagen y sonido de calidad digital. Estas películas pueden ser reproducidas tanto en un ordenador como en un aparato reproductor DVD (parecido a un reproductor de vídeo). Como el CD-ROM, el DVD-ROM es solo de lectura; aunque el DVD-RW (regrabable) también permite borrar y reescribir información. </a:t>
            </a:r>
          </a:p>
          <a:p>
            <a:pPr>
              <a:buNone/>
            </a:pPr>
            <a:endParaRPr lang="es-MX" dirty="0" smtClean="0">
              <a:latin typeface="Comic Sans MS" pitchFamily="66" charset="0"/>
            </a:endParaRPr>
          </a:p>
          <a:p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</TotalTime>
  <Words>18</Words>
  <Application>Microsoft Office PowerPoint</Application>
  <PresentationFormat>Presentación en pantalla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Civil</vt:lpstr>
      <vt:lpstr>*DISPOCITIVOS DE ENTRADA*</vt:lpstr>
      <vt:lpstr>El lápiz óptico</vt:lpstr>
      <vt:lpstr>*DISPOCITIVOS DE SALIDA*</vt:lpstr>
      <vt:lpstr>DISPOCITIVOS DE ALMACENAMIENTO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*DISPOCITIVOS DE ENTRADA*</dc:title>
  <dc:creator>Usuario</dc:creator>
  <cp:lastModifiedBy>Usuario</cp:lastModifiedBy>
  <cp:revision>2</cp:revision>
  <dcterms:created xsi:type="dcterms:W3CDTF">2009-10-22T01:08:48Z</dcterms:created>
  <dcterms:modified xsi:type="dcterms:W3CDTF">2009-10-22T01:36:02Z</dcterms:modified>
</cp:coreProperties>
</file>