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996633"/>
    <a:srgbClr val="0000FF"/>
    <a:srgbClr val="0066FF"/>
    <a:srgbClr val="CC0066"/>
    <a:srgbClr val="FF0000"/>
    <a:srgbClr val="008000"/>
    <a:srgbClr val="00CC00"/>
    <a:srgbClr val="CC00CC"/>
    <a:srgbClr val="FF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040" autoAdjust="0"/>
    <p:restoredTop sz="94660"/>
  </p:normalViewPr>
  <p:slideViewPr>
    <p:cSldViewPr>
      <p:cViewPr varScale="1">
        <p:scale>
          <a:sx n="65" d="100"/>
          <a:sy n="65" d="100"/>
        </p:scale>
        <p:origin x="-102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52DE8-37F2-4E4B-82DF-8981E0645C10}" type="datetimeFigureOut">
              <a:rPr lang="es-ES" smtClean="0"/>
              <a:pPr/>
              <a:t>06/10/2003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F3A4E-15ED-49BD-AE6D-4B78E849B23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52DE8-37F2-4E4B-82DF-8981E0645C10}" type="datetimeFigureOut">
              <a:rPr lang="es-ES" smtClean="0"/>
              <a:pPr/>
              <a:t>06/10/2003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F3A4E-15ED-49BD-AE6D-4B78E849B23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52DE8-37F2-4E4B-82DF-8981E0645C10}" type="datetimeFigureOut">
              <a:rPr lang="es-ES" smtClean="0"/>
              <a:pPr/>
              <a:t>06/10/2003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F3A4E-15ED-49BD-AE6D-4B78E849B23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52DE8-37F2-4E4B-82DF-8981E0645C10}" type="datetimeFigureOut">
              <a:rPr lang="es-ES" smtClean="0"/>
              <a:pPr/>
              <a:t>06/10/2003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F3A4E-15ED-49BD-AE6D-4B78E849B23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52DE8-37F2-4E4B-82DF-8981E0645C10}" type="datetimeFigureOut">
              <a:rPr lang="es-ES" smtClean="0"/>
              <a:pPr/>
              <a:t>06/10/2003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F3A4E-15ED-49BD-AE6D-4B78E849B23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52DE8-37F2-4E4B-82DF-8981E0645C10}" type="datetimeFigureOut">
              <a:rPr lang="es-ES" smtClean="0"/>
              <a:pPr/>
              <a:t>06/10/2003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F3A4E-15ED-49BD-AE6D-4B78E849B23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52DE8-37F2-4E4B-82DF-8981E0645C10}" type="datetimeFigureOut">
              <a:rPr lang="es-ES" smtClean="0"/>
              <a:pPr/>
              <a:t>06/10/2003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F3A4E-15ED-49BD-AE6D-4B78E849B23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52DE8-37F2-4E4B-82DF-8981E0645C10}" type="datetimeFigureOut">
              <a:rPr lang="es-ES" smtClean="0"/>
              <a:pPr/>
              <a:t>06/10/2003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F3A4E-15ED-49BD-AE6D-4B78E849B23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52DE8-37F2-4E4B-82DF-8981E0645C10}" type="datetimeFigureOut">
              <a:rPr lang="es-ES" smtClean="0"/>
              <a:pPr/>
              <a:t>06/10/2003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F3A4E-15ED-49BD-AE6D-4B78E849B23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52DE8-37F2-4E4B-82DF-8981E0645C10}" type="datetimeFigureOut">
              <a:rPr lang="es-ES" smtClean="0"/>
              <a:pPr/>
              <a:t>06/10/2003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F3A4E-15ED-49BD-AE6D-4B78E849B23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52DE8-37F2-4E4B-82DF-8981E0645C10}" type="datetimeFigureOut">
              <a:rPr lang="es-ES" smtClean="0"/>
              <a:pPr/>
              <a:t>06/10/2003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F3A4E-15ED-49BD-AE6D-4B78E849B23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052DE8-37F2-4E4B-82DF-8981E0645C10}" type="datetimeFigureOut">
              <a:rPr lang="es-ES" smtClean="0"/>
              <a:pPr/>
              <a:t>06/10/2003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5F3A4E-15ED-49BD-AE6D-4B78E849B23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upload.wikimedia.org/wikipedia/commons/6/69/BOCINA.jpg" TargetMode="External"/><Relationship Id="rId13" Type="http://schemas.openxmlformats.org/officeDocument/2006/relationships/slide" Target="slide4.xml"/><Relationship Id="rId3" Type="http://schemas.openxmlformats.org/officeDocument/2006/relationships/image" Target="../media/image1.jpeg"/><Relationship Id="rId7" Type="http://schemas.openxmlformats.org/officeDocument/2006/relationships/image" Target="../media/image3.jpeg"/><Relationship Id="rId12" Type="http://schemas.openxmlformats.org/officeDocument/2006/relationships/slide" Target="slide5.xml"/><Relationship Id="rId2" Type="http://schemas.openxmlformats.org/officeDocument/2006/relationships/hyperlink" Target="http://upload.wikimedia.org/wikipedia/commons/3/3a/Canon_S520_ink_jet_printer.jpg" TargetMode="External"/><Relationship Id="rId16" Type="http://schemas.openxmlformats.org/officeDocument/2006/relationships/slide" Target="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pload.wikimedia.org/wikipedia/commons/7/7b/Beamer.JPG" TargetMode="External"/><Relationship Id="rId11" Type="http://schemas.openxmlformats.org/officeDocument/2006/relationships/image" Target="../media/image5.jpeg"/><Relationship Id="rId5" Type="http://schemas.openxmlformats.org/officeDocument/2006/relationships/image" Target="../media/image2.jpeg"/><Relationship Id="rId15" Type="http://schemas.openxmlformats.org/officeDocument/2006/relationships/slide" Target="slide7.xml"/><Relationship Id="rId10" Type="http://schemas.openxmlformats.org/officeDocument/2006/relationships/hyperlink" Target="http://upload.wikimedia.org/wikipedia/commons/8/8a/PIC_0011_Samsung_SF100.jpg" TargetMode="External"/><Relationship Id="rId4" Type="http://schemas.openxmlformats.org/officeDocument/2006/relationships/hyperlink" Target="http://upload.wikimedia.org/wikipedia/commons/3/3e/Monitor_hp.jpg" TargetMode="External"/><Relationship Id="rId9" Type="http://schemas.openxmlformats.org/officeDocument/2006/relationships/image" Target="../media/image4.jpeg"/><Relationship Id="rId14" Type="http://schemas.openxmlformats.org/officeDocument/2006/relationships/slide" Target="slide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571480"/>
            <a:ext cx="7772400" cy="4429155"/>
          </a:xfrm>
        </p:spPr>
        <p:txBody>
          <a:bodyPr>
            <a:normAutofit/>
          </a:bodyPr>
          <a:lstStyle/>
          <a:p>
            <a:r>
              <a:rPr lang="es-ES" sz="8000" dirty="0" smtClean="0">
                <a:solidFill>
                  <a:srgbClr val="00B0F0"/>
                </a:solidFill>
                <a:latin typeface="Snap ITC" pitchFamily="82" charset="0"/>
              </a:rPr>
              <a:t>Dispositivos de Salida</a:t>
            </a:r>
            <a:endParaRPr lang="es-ES" sz="8000" dirty="0">
              <a:solidFill>
                <a:srgbClr val="00B0F0"/>
              </a:solidFill>
              <a:latin typeface="Snap ITC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Snap ITC" pitchFamily="82" charset="0"/>
              </a:rPr>
              <a:t>¿Qué son los dispositivos de salida?</a:t>
            </a:r>
            <a:endParaRPr lang="es-ES" dirty="0">
              <a:solidFill>
                <a:schemeClr val="accent1">
                  <a:lumMod val="60000"/>
                  <a:lumOff val="40000"/>
                </a:schemeClr>
              </a:solidFill>
              <a:latin typeface="Snap ITC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kumimoji="1" lang="es-MX" b="1" dirty="0" smtClean="0">
                <a:solidFill>
                  <a:schemeClr val="folHlink"/>
                </a:solidFill>
                <a:latin typeface="Snap ITC" pitchFamily="82" charset="0"/>
              </a:rPr>
              <a:t>Los dispositivos de salida son componentes </a:t>
            </a:r>
            <a:r>
              <a:rPr kumimoji="1" lang="es-MX" b="1" dirty="0" err="1" smtClean="0">
                <a:solidFill>
                  <a:schemeClr val="folHlink"/>
                </a:solidFill>
                <a:latin typeface="Snap ITC" pitchFamily="82" charset="0"/>
              </a:rPr>
              <a:t>electronicos</a:t>
            </a:r>
            <a:r>
              <a:rPr kumimoji="1" lang="es-MX" b="1" dirty="0" smtClean="0">
                <a:solidFill>
                  <a:schemeClr val="folHlink"/>
                </a:solidFill>
                <a:latin typeface="Snap ITC" pitchFamily="82" charset="0"/>
              </a:rPr>
              <a:t> </a:t>
            </a:r>
            <a:r>
              <a:rPr kumimoji="1" lang="es-MX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nap ITC" pitchFamily="82" charset="0"/>
              </a:rPr>
              <a:t>conectados a la tarjeta madre</a:t>
            </a:r>
            <a:r>
              <a:rPr kumimoji="1" lang="es-MX" b="1" dirty="0" smtClean="0">
                <a:solidFill>
                  <a:schemeClr val="folHlink"/>
                </a:solidFill>
                <a:latin typeface="Snap ITC" pitchFamily="82" charset="0"/>
              </a:rPr>
              <a:t>, cuya función es </a:t>
            </a:r>
            <a:r>
              <a:rPr kumimoji="1" lang="es-MX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nap ITC" pitchFamily="82" charset="0"/>
              </a:rPr>
              <a:t>permitir que la computadora proporcione al usuario información</a:t>
            </a:r>
            <a:r>
              <a:rPr kumimoji="1" lang="es-MX" b="1" dirty="0" smtClean="0">
                <a:solidFill>
                  <a:srgbClr val="FF9900"/>
                </a:solidFill>
                <a:latin typeface="Snap ITC" pitchFamily="82" charset="0"/>
              </a:rPr>
              <a:t> </a:t>
            </a:r>
            <a:r>
              <a:rPr kumimoji="1" lang="es-MX" b="1" dirty="0" smtClean="0">
                <a:solidFill>
                  <a:schemeClr val="folHlink"/>
                </a:solidFill>
                <a:latin typeface="Snap ITC" pitchFamily="82" charset="0"/>
              </a:rPr>
              <a:t>sobre los procesos en curso y resultados de las tareas terminadas.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1026" name="Picture 2" descr="Archivo:Canon S520 ink jet printer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3857620" cy="3000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Archivo:Monitor hp.jp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72198" y="0"/>
            <a:ext cx="2786082" cy="2362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Archivo:Beamer.JPG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643570" y="3857628"/>
            <a:ext cx="3500430" cy="3000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 descr="Archivo:BOCINA.jpg">
            <a:hlinkClick r:id="rId8"/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14282" y="3857628"/>
            <a:ext cx="2000264" cy="3000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 descr="Archivo:PIC 0011 Samsung SF100.jpg">
            <a:hlinkClick r:id="rId10"/>
          </p:cNvPr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2786050" y="3000372"/>
            <a:ext cx="2643206" cy="2643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Botón de acción: Información">
            <a:hlinkClick r:id="rId12" action="ppaction://hlinksldjump" highlightClick="1"/>
          </p:cNvPr>
          <p:cNvSpPr/>
          <p:nvPr/>
        </p:nvSpPr>
        <p:spPr>
          <a:xfrm>
            <a:off x="3000364" y="2214554"/>
            <a:ext cx="857256" cy="714380"/>
          </a:xfrm>
          <a:prstGeom prst="actionButtonInformation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Botón de acción: Información">
            <a:hlinkClick r:id="rId13" action="ppaction://hlinksldjump" highlightClick="1"/>
          </p:cNvPr>
          <p:cNvSpPr/>
          <p:nvPr/>
        </p:nvSpPr>
        <p:spPr>
          <a:xfrm>
            <a:off x="8286776" y="1785926"/>
            <a:ext cx="571504" cy="500066"/>
          </a:xfrm>
          <a:prstGeom prst="actionButtonInformatio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Botón de acción: Información">
            <a:hlinkClick r:id="rId14" action="ppaction://hlinksldjump" highlightClick="1"/>
          </p:cNvPr>
          <p:cNvSpPr/>
          <p:nvPr/>
        </p:nvSpPr>
        <p:spPr>
          <a:xfrm>
            <a:off x="7858148" y="6215082"/>
            <a:ext cx="1285852" cy="642918"/>
          </a:xfrm>
          <a:prstGeom prst="actionButtonInformation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Botón de acción: Información">
            <a:hlinkClick r:id="rId15" action="ppaction://hlinksldjump" highlightClick="1"/>
          </p:cNvPr>
          <p:cNvSpPr/>
          <p:nvPr/>
        </p:nvSpPr>
        <p:spPr>
          <a:xfrm>
            <a:off x="4357686" y="3000372"/>
            <a:ext cx="1071570" cy="428628"/>
          </a:xfrm>
          <a:prstGeom prst="actionButtonInformation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12 Botón de acción: Información">
            <a:hlinkClick r:id="rId16" action="ppaction://hlinksldjump" highlightClick="1"/>
          </p:cNvPr>
          <p:cNvSpPr/>
          <p:nvPr/>
        </p:nvSpPr>
        <p:spPr>
          <a:xfrm>
            <a:off x="357158" y="6215082"/>
            <a:ext cx="714380" cy="428604"/>
          </a:xfrm>
          <a:prstGeom prst="actionButtonInformatio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00CC00"/>
                </a:solidFill>
                <a:latin typeface="Snap ITC" pitchFamily="82" charset="0"/>
              </a:rPr>
              <a:t>Monitor</a:t>
            </a:r>
            <a:endParaRPr lang="es-ES" dirty="0">
              <a:solidFill>
                <a:srgbClr val="00CC00"/>
              </a:solidFill>
              <a:latin typeface="Snap ITC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s-ES" sz="3600" dirty="0" smtClean="0">
                <a:solidFill>
                  <a:srgbClr val="008000"/>
                </a:solidFill>
                <a:latin typeface="Snap ITC" pitchFamily="82" charset="0"/>
              </a:rPr>
              <a:t>El </a:t>
            </a:r>
            <a:r>
              <a:rPr lang="es-ES" sz="3600" b="1" dirty="0" smtClean="0">
                <a:solidFill>
                  <a:srgbClr val="008000"/>
                </a:solidFill>
                <a:latin typeface="Snap ITC" pitchFamily="82" charset="0"/>
              </a:rPr>
              <a:t>monitor</a:t>
            </a:r>
            <a:r>
              <a:rPr lang="es-ES" sz="3600" dirty="0" smtClean="0">
                <a:solidFill>
                  <a:srgbClr val="008000"/>
                </a:solidFill>
                <a:latin typeface="Snap ITC" pitchFamily="82" charset="0"/>
              </a:rPr>
              <a:t> o </a:t>
            </a:r>
            <a:r>
              <a:rPr lang="es-ES" sz="3600" b="1" dirty="0" smtClean="0">
                <a:solidFill>
                  <a:srgbClr val="008000"/>
                </a:solidFill>
                <a:latin typeface="Snap ITC" pitchFamily="82" charset="0"/>
              </a:rPr>
              <a:t>pantalla de computadora</a:t>
            </a:r>
            <a:r>
              <a:rPr lang="es-ES" sz="3600" dirty="0" smtClean="0">
                <a:solidFill>
                  <a:srgbClr val="008000"/>
                </a:solidFill>
                <a:latin typeface="Snap ITC" pitchFamily="82" charset="0"/>
              </a:rPr>
              <a:t>, aunque también es común llamarle "pantalla", es un dispositivo de salida que, mediante una interfaz, muestra los resultados del procesamiento de una computadora</a:t>
            </a:r>
            <a:endParaRPr lang="es-ES" sz="3600" dirty="0">
              <a:solidFill>
                <a:srgbClr val="008000"/>
              </a:solidFill>
              <a:latin typeface="Snap ITC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996633"/>
                </a:solidFill>
                <a:latin typeface="Snap ITC" pitchFamily="82" charset="0"/>
              </a:rPr>
              <a:t>Impresoras</a:t>
            </a:r>
            <a:endParaRPr lang="es-ES" dirty="0">
              <a:solidFill>
                <a:srgbClr val="996633"/>
              </a:solidFill>
              <a:latin typeface="Snap ITC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5257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s-ES" sz="2250" dirty="0" smtClean="0">
                <a:solidFill>
                  <a:srgbClr val="663300"/>
                </a:solidFill>
                <a:latin typeface="Snap ITC" pitchFamily="82" charset="0"/>
              </a:rPr>
              <a:t>Una </a:t>
            </a:r>
            <a:r>
              <a:rPr lang="es-ES" sz="2250" b="1" dirty="0" smtClean="0">
                <a:solidFill>
                  <a:srgbClr val="663300"/>
                </a:solidFill>
                <a:latin typeface="Snap ITC" pitchFamily="82" charset="0"/>
              </a:rPr>
              <a:t>impresora</a:t>
            </a:r>
            <a:r>
              <a:rPr lang="es-ES" sz="2250" dirty="0" smtClean="0">
                <a:solidFill>
                  <a:srgbClr val="663300"/>
                </a:solidFill>
                <a:latin typeface="Snap ITC" pitchFamily="82" charset="0"/>
              </a:rPr>
              <a:t> es un periférico de ordenador que permite producir una copia permanente de textos o gráficos de documentos almacenados en formato electrónico, imprimiéndolos en medios físicos, normalmente en papel o transparencias, utilizando cartuchos de tinta o tecnología láser. Muchas impresoras son usadas como periféricos, y están permanentemente unidas al ordenador por un cable. Otras impresoras, llamadas impresoras de red, tienen un interfaz de red interno (típicamente </a:t>
            </a:r>
            <a:r>
              <a:rPr lang="es-ES" sz="2250" dirty="0" err="1" smtClean="0">
                <a:solidFill>
                  <a:srgbClr val="663300"/>
                </a:solidFill>
                <a:latin typeface="Snap ITC" pitchFamily="82" charset="0"/>
              </a:rPr>
              <a:t>wireless</a:t>
            </a:r>
            <a:r>
              <a:rPr lang="es-ES" sz="2250" dirty="0" smtClean="0">
                <a:solidFill>
                  <a:srgbClr val="663300"/>
                </a:solidFill>
                <a:latin typeface="Snap ITC" pitchFamily="82" charset="0"/>
              </a:rPr>
              <a:t> o Ethernet), y que puede servir como un dispositivo para imprimir en papel algún documento para cualquier usuario de la red.</a:t>
            </a:r>
            <a:endParaRPr lang="es-ES" sz="2250" dirty="0">
              <a:solidFill>
                <a:srgbClr val="663300"/>
              </a:solidFill>
              <a:latin typeface="Snap ITC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FF00FF"/>
                </a:solidFill>
                <a:latin typeface="Snap ITC" pitchFamily="82" charset="0"/>
              </a:rPr>
              <a:t>Bocinas</a:t>
            </a:r>
            <a:endParaRPr lang="es-ES" dirty="0">
              <a:solidFill>
                <a:srgbClr val="FF00FF"/>
              </a:solidFill>
              <a:latin typeface="Snap ITC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s-ES" sz="4800" dirty="0" smtClean="0">
                <a:solidFill>
                  <a:srgbClr val="CC00CC"/>
                </a:solidFill>
                <a:latin typeface="Snap ITC" pitchFamily="82" charset="0"/>
              </a:rPr>
              <a:t>Dispositivos de salida que convierten la información del ordenador en sonido</a:t>
            </a:r>
            <a:endParaRPr lang="es-ES" sz="4800" dirty="0">
              <a:solidFill>
                <a:srgbClr val="CC00CC"/>
              </a:solidFill>
              <a:latin typeface="Snap ITC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5400" dirty="0" smtClean="0">
                <a:solidFill>
                  <a:srgbClr val="FF0000"/>
                </a:solidFill>
                <a:latin typeface="Snap ITC" pitchFamily="82" charset="0"/>
              </a:rPr>
              <a:t>Fax</a:t>
            </a:r>
            <a:endParaRPr lang="es-ES" sz="5400" dirty="0">
              <a:solidFill>
                <a:srgbClr val="FF0000"/>
              </a:solidFill>
              <a:latin typeface="Snap ITC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s-ES" sz="4000" dirty="0" smtClean="0">
                <a:solidFill>
                  <a:srgbClr val="CC0066"/>
                </a:solidFill>
                <a:latin typeface="Snap ITC" pitchFamily="82" charset="0"/>
              </a:rPr>
              <a:t>Se </a:t>
            </a:r>
            <a:r>
              <a:rPr lang="es-ES" sz="4000" dirty="0" smtClean="0">
                <a:solidFill>
                  <a:srgbClr val="CC0066"/>
                </a:solidFill>
                <a:latin typeface="Snap ITC" pitchFamily="82" charset="0"/>
              </a:rPr>
              <a:t>denomina </a:t>
            </a:r>
            <a:r>
              <a:rPr lang="es-ES" sz="4000" b="1" dirty="0" smtClean="0">
                <a:solidFill>
                  <a:srgbClr val="CC0066"/>
                </a:solidFill>
                <a:latin typeface="Snap ITC" pitchFamily="82" charset="0"/>
              </a:rPr>
              <a:t>fax</a:t>
            </a:r>
            <a:r>
              <a:rPr lang="es-ES" sz="4000" dirty="0" smtClean="0">
                <a:solidFill>
                  <a:srgbClr val="CC0066"/>
                </a:solidFill>
                <a:latin typeface="Snap ITC" pitchFamily="82" charset="0"/>
              </a:rPr>
              <a:t>, por abreviación de facsímil, a un sistema que permite transmitir a distancia por la línea telefónica escritos o gráficos (</a:t>
            </a:r>
            <a:r>
              <a:rPr lang="es-ES" sz="4000" dirty="0" err="1" smtClean="0">
                <a:solidFill>
                  <a:srgbClr val="CC0066"/>
                </a:solidFill>
                <a:latin typeface="Snap ITC" pitchFamily="82" charset="0"/>
              </a:rPr>
              <a:t>telecopia</a:t>
            </a:r>
            <a:r>
              <a:rPr lang="es-ES" sz="4000" dirty="0" smtClean="0">
                <a:solidFill>
                  <a:srgbClr val="CC0066"/>
                </a:solidFill>
                <a:latin typeface="Snap ITC" pitchFamily="82" charset="0"/>
              </a:rPr>
              <a:t>).</a:t>
            </a:r>
            <a:endParaRPr lang="es-ES" sz="4000" dirty="0">
              <a:solidFill>
                <a:srgbClr val="CC0066"/>
              </a:solidFill>
              <a:latin typeface="Snap ITC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>
                <a:solidFill>
                  <a:srgbClr val="0066FF"/>
                </a:solidFill>
                <a:latin typeface="Snap ITC" pitchFamily="82" charset="0"/>
              </a:rPr>
              <a:t>Cañon</a:t>
            </a:r>
            <a:endParaRPr lang="es-ES" dirty="0">
              <a:solidFill>
                <a:srgbClr val="0066FF"/>
              </a:solidFill>
              <a:latin typeface="Snap ITC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es-ES" dirty="0" smtClean="0">
                <a:solidFill>
                  <a:srgbClr val="0000FF"/>
                </a:solidFill>
                <a:latin typeface="Snap ITC" pitchFamily="82" charset="0"/>
              </a:rPr>
              <a:t>Un </a:t>
            </a:r>
            <a:r>
              <a:rPr lang="es-ES" b="1" dirty="0" smtClean="0">
                <a:solidFill>
                  <a:srgbClr val="0000FF"/>
                </a:solidFill>
                <a:latin typeface="Snap ITC" pitchFamily="82" charset="0"/>
              </a:rPr>
              <a:t>proyector de vídeo</a:t>
            </a:r>
            <a:r>
              <a:rPr lang="es-ES" dirty="0" smtClean="0">
                <a:solidFill>
                  <a:srgbClr val="0000FF"/>
                </a:solidFill>
                <a:latin typeface="Snap ITC" pitchFamily="82" charset="0"/>
              </a:rPr>
              <a:t> o </a:t>
            </a:r>
            <a:r>
              <a:rPr lang="es-ES" b="1" dirty="0" smtClean="0">
                <a:solidFill>
                  <a:srgbClr val="0000FF"/>
                </a:solidFill>
                <a:latin typeface="Snap ITC" pitchFamily="82" charset="0"/>
              </a:rPr>
              <a:t>cañón proyector</a:t>
            </a:r>
            <a:r>
              <a:rPr lang="es-ES" dirty="0" smtClean="0">
                <a:solidFill>
                  <a:srgbClr val="0000FF"/>
                </a:solidFill>
                <a:latin typeface="Snap ITC" pitchFamily="82" charset="0"/>
              </a:rPr>
              <a:t> es un aparato que recibe una señal de vídeo y proyecta la imagen correspondiente en una pantalla de proyección usando un sistema de lentes, permitiendo así visualizar imágenes fijas o en movimiento.</a:t>
            </a:r>
          </a:p>
          <a:p>
            <a:pPr>
              <a:buNone/>
            </a:pPr>
            <a:r>
              <a:rPr lang="es-ES" dirty="0" smtClean="0">
                <a:solidFill>
                  <a:srgbClr val="0000FF"/>
                </a:solidFill>
                <a:latin typeface="Snap ITC" pitchFamily="82" charset="0"/>
              </a:rPr>
              <a:t>Todos los proyectores de vídeo utilizan una luz muy brillante para proyectar la imagen, y los más modernos pueden corregir curvas, borrones y otras inconsistencias a través de los ajustes manuales. Los proyectores de vídeo son mayoritariamente usados en salas de presentaciones o conferencias, en aulas docentes, aunque también se pueden encontrar aplicaciones para cine en casa. La señal de vídeo de entrada puede provenir de diferentes fuentes, como un sintonizador de televisión (terrestre o vía satélite), un ordenador personal</a:t>
            </a:r>
            <a:endParaRPr lang="es-ES" dirty="0">
              <a:solidFill>
                <a:srgbClr val="0000FF"/>
              </a:solidFill>
              <a:latin typeface="Snap ITC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354</Words>
  <Application>Microsoft Office PowerPoint</Application>
  <PresentationFormat>Presentación en pantalla (4:3)</PresentationFormat>
  <Paragraphs>14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Dispositivos de Salida</vt:lpstr>
      <vt:lpstr>¿Qué son los dispositivos de salida?</vt:lpstr>
      <vt:lpstr>Diapositiva 3</vt:lpstr>
      <vt:lpstr>Monitor</vt:lpstr>
      <vt:lpstr>Impresoras</vt:lpstr>
      <vt:lpstr>Bocinas</vt:lpstr>
      <vt:lpstr>Fax</vt:lpstr>
      <vt:lpstr>Cañon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Dispositivos de Salida</dc:title>
  <dc:creator>lucia</dc:creator>
  <cp:lastModifiedBy>lucia</cp:lastModifiedBy>
  <cp:revision>7</cp:revision>
  <dcterms:created xsi:type="dcterms:W3CDTF">2003-10-06T06:09:12Z</dcterms:created>
  <dcterms:modified xsi:type="dcterms:W3CDTF">2003-10-06T06:27:19Z</dcterms:modified>
</cp:coreProperties>
</file>