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3" d="100"/>
          <a:sy n="63" d="100"/>
        </p:scale>
        <p:origin x="-137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SV"/>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SV"/>
          </a:p>
        </p:txBody>
      </p:sp>
      <p:sp>
        <p:nvSpPr>
          <p:cNvPr id="4" name="3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SV"/>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5" name="4 Marcador de pie de página"/>
          <p:cNvSpPr>
            <a:spLocks noGrp="1"/>
          </p:cNvSpPr>
          <p:nvPr>
            <p:ph type="ftr" sz="quarter" idx="11"/>
          </p:nvPr>
        </p:nvSpPr>
        <p:spPr/>
        <p:txBody>
          <a:bodyPr/>
          <a:lstStyle/>
          <a:p>
            <a:endParaRPr lang="es-SV"/>
          </a:p>
        </p:txBody>
      </p:sp>
      <p:sp>
        <p:nvSpPr>
          <p:cNvPr id="6" name="5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7" name="6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8" name="7 Marcador de pie de página"/>
          <p:cNvSpPr>
            <a:spLocks noGrp="1"/>
          </p:cNvSpPr>
          <p:nvPr>
            <p:ph type="ftr" sz="quarter" idx="11"/>
          </p:nvPr>
        </p:nvSpPr>
        <p:spPr/>
        <p:txBody>
          <a:bodyPr/>
          <a:lstStyle/>
          <a:p>
            <a:endParaRPr lang="es-SV"/>
          </a:p>
        </p:txBody>
      </p:sp>
      <p:sp>
        <p:nvSpPr>
          <p:cNvPr id="9" name="8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SV"/>
          </a:p>
        </p:txBody>
      </p:sp>
      <p:sp>
        <p:nvSpPr>
          <p:cNvPr id="3" name="2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4" name="3 Marcador de pie de página"/>
          <p:cNvSpPr>
            <a:spLocks noGrp="1"/>
          </p:cNvSpPr>
          <p:nvPr>
            <p:ph type="ftr" sz="quarter" idx="11"/>
          </p:nvPr>
        </p:nvSpPr>
        <p:spPr/>
        <p:txBody>
          <a:bodyPr/>
          <a:lstStyle/>
          <a:p>
            <a:endParaRPr lang="es-SV"/>
          </a:p>
        </p:txBody>
      </p:sp>
      <p:sp>
        <p:nvSpPr>
          <p:cNvPr id="5" name="4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3" name="2 Marcador de pie de página"/>
          <p:cNvSpPr>
            <a:spLocks noGrp="1"/>
          </p:cNvSpPr>
          <p:nvPr>
            <p:ph type="ftr" sz="quarter" idx="11"/>
          </p:nvPr>
        </p:nvSpPr>
        <p:spPr/>
        <p:txBody>
          <a:bodyPr/>
          <a:lstStyle/>
          <a:p>
            <a:endParaRPr lang="es-SV"/>
          </a:p>
        </p:txBody>
      </p:sp>
      <p:sp>
        <p:nvSpPr>
          <p:cNvPr id="4" name="3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SV"/>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SV"/>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28C50CE-B211-48DD-8C6E-CF5F193DB3F6}" type="datetimeFigureOut">
              <a:rPr lang="es-SV" smtClean="0"/>
              <a:t>27/09/2009</a:t>
            </a:fld>
            <a:endParaRPr lang="es-SV"/>
          </a:p>
        </p:txBody>
      </p:sp>
      <p:sp>
        <p:nvSpPr>
          <p:cNvPr id="6" name="5 Marcador de pie de página"/>
          <p:cNvSpPr>
            <a:spLocks noGrp="1"/>
          </p:cNvSpPr>
          <p:nvPr>
            <p:ph type="ftr" sz="quarter" idx="11"/>
          </p:nvPr>
        </p:nvSpPr>
        <p:spPr/>
        <p:txBody>
          <a:bodyPr/>
          <a:lstStyle/>
          <a:p>
            <a:endParaRPr lang="es-SV"/>
          </a:p>
        </p:txBody>
      </p:sp>
      <p:sp>
        <p:nvSpPr>
          <p:cNvPr id="7" name="6 Marcador de número de diapositiva"/>
          <p:cNvSpPr>
            <a:spLocks noGrp="1"/>
          </p:cNvSpPr>
          <p:nvPr>
            <p:ph type="sldNum" sz="quarter" idx="12"/>
          </p:nvPr>
        </p:nvSpPr>
        <p:spPr/>
        <p:txBody>
          <a:bodyPr/>
          <a:lstStyle/>
          <a:p>
            <a:fld id="{1CAAEFF2-2F49-4BA9-9FF8-80C3FB960EFD}" type="slidenum">
              <a:rPr lang="es-SV" smtClean="0"/>
              <a:t>‹Nº›</a:t>
            </a:fld>
            <a:endParaRPr lang="es-SV"/>
          </a:p>
        </p:txBody>
      </p:sp>
    </p:spTree>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B050"/>
            </a:gs>
            <a:gs pos="50000">
              <a:srgbClr val="9CB86E"/>
            </a:gs>
            <a:gs pos="100000">
              <a:srgbClr val="156B13"/>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SV"/>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SV"/>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C50CE-B211-48DD-8C6E-CF5F193DB3F6}" type="datetimeFigureOut">
              <a:rPr lang="es-SV" smtClean="0"/>
              <a:t>27/09/2009</a:t>
            </a:fld>
            <a:endParaRPr lang="es-SV"/>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AAEFF2-2F49-4BA9-9FF8-80C3FB960EFD}" type="slidenum">
              <a:rPr lang="es-SV" smtClean="0"/>
              <a:t>‹Nº›</a:t>
            </a:fld>
            <a:endParaRPr lang="es-SV"/>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zoom dir="in"/>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images.google.com.co/imgres?imgurl=http://blocs.tinet.cat/gallery/377/paisajes%2520158.jpg&amp;imgrefurl=http://blocs.tinet.cat/blog/archive/377/2008/03/&amp;usg=__XEBAX2uOKnDebGzCfR0_nEsTqtg=&amp;h=319&amp;w=425&amp;sz=43&amp;hl=es&amp;start=3&amp;tbnid=FnDqK2VEDtOWzM:&amp;tbnh=95&amp;tbnw=126&amp;prev=/images%3Fq%3Dpaisajes%26gbv%3D2%26ndsp%3D20%26hl%3Des%26sa%3DX"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images.google.com.co/imgres?imgurl=http://www.infoflor.es/wp-content/uploads/planta_preplantada.jpg&amp;imgrefurl=http://www.infoflor.es/%3Fp%3D180&amp;usg=__n8-9eI5-xlZyjZC7TZTLVK-d3hI=&amp;h=1333&amp;w=1000&amp;sz=376&amp;hl=es&amp;start=34&amp;tbnid=iKHUVlHrWpJWjM:&amp;tbnh=150&amp;tbnw=113&amp;prev=/images%3Fq%3Dplantas%26gbv%3D2%26ndsp%3D20%26hl%3Des%26sa%3DN%26start%3D20" TargetMode="Externa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images.google.com.co/imgres?imgurl=http://web.educastur.princast.es/proyectos/lea/uploads/images/quees/Plantas_plastico.jpg&amp;imgrefurl=http://web.educastur.princast.es/proyectos/lea/index.php%3Fpage%3Dejercicios-2&amp;usg=__N8_bh1E0ZT9Wv9C5-R1eL86p6Gk=&amp;h=650&amp;w=500&amp;sz=63&amp;hl=es&amp;start=2&amp;tbnid=WuhQ1j7SIXAUnM:&amp;tbnh=137&amp;tbnw=105&amp;prev=/images%3Fq%3Dplantas%26gbv%3D2%26hl%3Des"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594452" y="2967335"/>
            <a:ext cx="6049381" cy="1323439"/>
          </a:xfrm>
          <a:prstGeom prst="rect">
            <a:avLst/>
          </a:prstGeom>
          <a:solidFill>
            <a:schemeClr val="accent3">
              <a:lumMod val="60000"/>
              <a:lumOff val="40000"/>
            </a:schemeClr>
          </a:solidFill>
          <a:effectLst>
            <a:glow rad="228600">
              <a:schemeClr val="accent2">
                <a:satMod val="175000"/>
                <a:alpha val="40000"/>
              </a:schemeClr>
            </a:glow>
          </a:effectLst>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s-ES" sz="8000" b="1" cap="none" spc="0" dirty="0" smtClean="0">
                <a:ln w="38100">
                  <a:solidFill>
                    <a:srgbClr val="00B0F0"/>
                  </a:solidFill>
                </a:ln>
                <a:solidFill>
                  <a:srgbClr val="7030A0"/>
                </a:solidFill>
                <a:effectLst>
                  <a:glow rad="228600">
                    <a:schemeClr val="accent3">
                      <a:satMod val="175000"/>
                      <a:alpha val="40000"/>
                    </a:schemeClr>
                  </a:glow>
                  <a:outerShdw blurRad="50800" dist="39000" dir="5460000" algn="tl">
                    <a:srgbClr val="000000">
                      <a:alpha val="38000"/>
                    </a:srgbClr>
                  </a:outerShdw>
                </a:effectLst>
              </a:rPr>
              <a:t>Las plantas</a:t>
            </a:r>
            <a:endParaRPr lang="es-ES" sz="8000" b="1" cap="none" spc="0" dirty="0">
              <a:ln w="38100">
                <a:solidFill>
                  <a:srgbClr val="00B0F0"/>
                </a:solidFill>
              </a:ln>
              <a:solidFill>
                <a:srgbClr val="7030A0"/>
              </a:solidFill>
              <a:effectLst>
                <a:glow rad="228600">
                  <a:schemeClr val="accent3">
                    <a:satMod val="175000"/>
                    <a:alpha val="40000"/>
                  </a:schemeClr>
                </a:glow>
                <a:outerShdw blurRad="50800" dist="39000" dir="5460000" algn="tl">
                  <a:srgbClr val="000000">
                    <a:alpha val="38000"/>
                  </a:srgbClr>
                </a:outerShdw>
              </a:effectLst>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4"/>
                                        </p:tgtEl>
                                      </p:cBhvr>
                                    </p:animEffect>
                                    <p:animScale>
                                      <p:cBhvr>
                                        <p:cTn id="7" dur="250" autoRev="1" fill="hold"/>
                                        <p:tgtEl>
                                          <p:spTgt spid="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857224" y="642919"/>
            <a:ext cx="7772400" cy="1000132"/>
          </a:xfrm>
        </p:spPr>
        <p:txBody>
          <a:bodyPr/>
          <a:lstStyle/>
          <a:p>
            <a:r>
              <a:rPr lang="es-SV" dirty="0" smtClean="0"/>
              <a:t>Estructura de las plantas</a:t>
            </a:r>
            <a:endParaRPr lang="es-SV" dirty="0"/>
          </a:p>
        </p:txBody>
      </p:sp>
      <p:sp>
        <p:nvSpPr>
          <p:cNvPr id="3" name="2 Subtítulo"/>
          <p:cNvSpPr>
            <a:spLocks noGrp="1"/>
          </p:cNvSpPr>
          <p:nvPr>
            <p:ph type="subTitle" idx="1"/>
          </p:nvPr>
        </p:nvSpPr>
        <p:spPr>
          <a:xfrm>
            <a:off x="857224" y="2000240"/>
            <a:ext cx="7286676" cy="2143140"/>
          </a:xfrm>
        </p:spPr>
        <p:txBody>
          <a:bodyPr>
            <a:normAutofit fontScale="92500" lnSpcReduction="20000"/>
          </a:bodyPr>
          <a:lstStyle/>
          <a:p>
            <a:pPr algn="just"/>
            <a:r>
              <a:rPr lang="es-SV" dirty="0" smtClean="0">
                <a:solidFill>
                  <a:schemeClr val="tx1"/>
                </a:solidFill>
                <a:latin typeface="Comic Sans MS" pitchFamily="66" charset="0"/>
              </a:rPr>
              <a:t>La mayoría de las plantas que conoces están formadas por tres partes: el tallo, las hojas y la raíz. La raíz es más difícil de ver, porque está escondida dentro de la tierra. </a:t>
            </a:r>
            <a:endParaRPr lang="es-SV" dirty="0">
              <a:solidFill>
                <a:schemeClr val="tx1"/>
              </a:solidFill>
              <a:latin typeface="Comic Sans MS" pitchFamily="66" charset="0"/>
            </a:endParaRPr>
          </a:p>
        </p:txBody>
      </p:sp>
      <p:pic>
        <p:nvPicPr>
          <p:cNvPr id="1026" name="Picture 2" descr="paisajes%2520158">
            <a:hlinkClick r:id="rId2"/>
          </p:cNvPr>
          <p:cNvPicPr>
            <a:picLocks noChangeAspect="1" noChangeArrowheads="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5" name="4 Rectángulo"/>
          <p:cNvSpPr/>
          <p:nvPr/>
        </p:nvSpPr>
        <p:spPr>
          <a:xfrm>
            <a:off x="1142976" y="2285992"/>
            <a:ext cx="7286676" cy="2554545"/>
          </a:xfrm>
          <a:prstGeom prst="rect">
            <a:avLst/>
          </a:prstGeom>
        </p:spPr>
        <p:txBody>
          <a:bodyPr wrap="square">
            <a:spAutoFit/>
          </a:bodyPr>
          <a:lstStyle/>
          <a:p>
            <a:pPr algn="just"/>
            <a:r>
              <a:rPr lang="es-SV" sz="3200" dirty="0" smtClean="0">
                <a:solidFill>
                  <a:srgbClr val="FF0000"/>
                </a:solidFill>
                <a:latin typeface="Comic Sans MS" pitchFamily="66" charset="0"/>
              </a:rPr>
              <a:t>La mayoría de las plantas que conoces están formadas por tres partes: el tallo, las hojas y la raíz. La raíz es más difícil de ver, porque está escondida dentro de la tierra. </a:t>
            </a:r>
            <a:endParaRPr lang="es-SV" sz="3200" dirty="0">
              <a:solidFill>
                <a:srgbClr val="FF0000"/>
              </a:solidFill>
              <a:latin typeface="Comic Sans MS" pitchFamily="66" charset="0"/>
            </a:endParaRPr>
          </a:p>
        </p:txBody>
      </p:sp>
      <p:sp>
        <p:nvSpPr>
          <p:cNvPr id="6" name="5 CuadroTexto"/>
          <p:cNvSpPr txBox="1"/>
          <p:nvPr/>
        </p:nvSpPr>
        <p:spPr>
          <a:xfrm>
            <a:off x="1785918" y="642918"/>
            <a:ext cx="5429288" cy="707886"/>
          </a:xfrm>
          <a:prstGeom prst="rect">
            <a:avLst/>
          </a:prstGeom>
          <a:noFill/>
        </p:spPr>
        <p:txBody>
          <a:bodyPr wrap="square" rtlCol="0">
            <a:spAutoFit/>
          </a:bodyPr>
          <a:lstStyle/>
          <a:p>
            <a:r>
              <a:rPr lang="es-SV" sz="4000" dirty="0" smtClean="0">
                <a:solidFill>
                  <a:srgbClr val="FF0000"/>
                </a:solidFill>
              </a:rPr>
              <a:t>Estructura de las plantas</a:t>
            </a:r>
            <a:endParaRPr lang="es-SV" sz="4000" dirty="0">
              <a:solidFill>
                <a:srgbClr val="FF0000"/>
              </a:solidFill>
            </a:endParaRPr>
          </a:p>
        </p:txBody>
      </p:sp>
    </p:spTree>
  </p:cSld>
  <p:clrMapOvr>
    <a:masterClrMapping/>
  </p:clrMapOvr>
  <p:transition>
    <p:zoom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algn="l"/>
            <a:r>
              <a:rPr lang="es-SV" sz="2400" dirty="0" smtClean="0"/>
              <a:t/>
            </a:r>
            <a:br>
              <a:rPr lang="es-SV" sz="2400" dirty="0" smtClean="0"/>
            </a:br>
            <a:r>
              <a:rPr lang="es-SV" sz="2400" dirty="0" smtClean="0"/>
              <a:t/>
            </a:r>
            <a:br>
              <a:rPr lang="es-SV" sz="2400" dirty="0" smtClean="0"/>
            </a:br>
            <a:r>
              <a:rPr lang="es-SV" sz="2400" dirty="0"/>
              <a:t/>
            </a:r>
            <a:br>
              <a:rPr lang="es-SV" sz="2400" dirty="0"/>
            </a:br>
            <a:endParaRPr lang="es-SV" sz="2400" dirty="0"/>
          </a:p>
        </p:txBody>
      </p:sp>
      <p:sp>
        <p:nvSpPr>
          <p:cNvPr id="3" name="2 Marcador de contenido"/>
          <p:cNvSpPr>
            <a:spLocks noGrp="1"/>
          </p:cNvSpPr>
          <p:nvPr>
            <p:ph idx="1"/>
          </p:nvPr>
        </p:nvSpPr>
        <p:spPr>
          <a:xfrm>
            <a:off x="3929058" y="1000108"/>
            <a:ext cx="4757742" cy="5126055"/>
          </a:xfrm>
        </p:spPr>
        <p:txBody>
          <a:bodyPr>
            <a:normAutofit fontScale="77500" lnSpcReduction="20000"/>
          </a:bodyPr>
          <a:lstStyle/>
          <a:p>
            <a:r>
              <a:rPr lang="es-SV" b="1" dirty="0" smtClean="0"/>
              <a:t>La raíz</a:t>
            </a:r>
            <a:r>
              <a:rPr lang="es-SV" dirty="0" smtClean="0"/>
              <a:t> sujeta la planta al suelo y absorbe el agua y las sales minerales que esta necesita. La raíz crece hacia el interior de la tierra. Normalmente, la planta desarrolla una raíz principal, de la que salen otras más pequeñas, que se llaman raíces secundarias. Las raíces tienen unos pelillos, llamados </a:t>
            </a:r>
            <a:r>
              <a:rPr lang="es-SV" b="1" dirty="0" smtClean="0"/>
              <a:t>pelos radicales,</a:t>
            </a:r>
            <a:r>
              <a:rPr lang="es-SV" dirty="0" smtClean="0"/>
              <a:t> por los que absorben el agua y las sales minerales. Algunas raíces, como sucede en la remolacha, la zanahoria o el rábano, almacenan nutrientes.</a:t>
            </a:r>
            <a:endParaRPr lang="es-SV" dirty="0"/>
          </a:p>
        </p:txBody>
      </p:sp>
      <p:sp>
        <p:nvSpPr>
          <p:cNvPr id="4" name="3 Marcador de texto"/>
          <p:cNvSpPr>
            <a:spLocks noGrp="1"/>
          </p:cNvSpPr>
          <p:nvPr>
            <p:ph type="body" sz="half" idx="2"/>
          </p:nvPr>
        </p:nvSpPr>
        <p:spPr/>
        <p:txBody>
          <a:bodyPr/>
          <a:lstStyle/>
          <a:p>
            <a:endParaRPr lang="es-SV" dirty="0"/>
          </a:p>
        </p:txBody>
      </p:sp>
      <p:pic>
        <p:nvPicPr>
          <p:cNvPr id="2050" name="Picture 2" descr="planta_preplantada">
            <a:hlinkClick r:id="rId2"/>
          </p:cNvPr>
          <p:cNvPicPr>
            <a:picLocks noChangeAspect="1" noChangeArrowheads="1"/>
          </p:cNvPicPr>
          <p:nvPr/>
        </p:nvPicPr>
        <p:blipFill>
          <a:blip r:embed="rId3"/>
          <a:srcRect/>
          <a:stretch>
            <a:fillRect/>
          </a:stretch>
        </p:blipFill>
        <p:spPr bwMode="auto">
          <a:xfrm>
            <a:off x="285720" y="1214422"/>
            <a:ext cx="3429024" cy="5072098"/>
          </a:xfrm>
          <a:prstGeom prst="rect">
            <a:avLst/>
          </a:prstGeom>
          <a:ln>
            <a:noFill/>
          </a:ln>
          <a:effectLst>
            <a:softEdge rad="112500"/>
          </a:effectLst>
        </p:spPr>
      </p:pic>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214290"/>
            <a:ext cx="3008313" cy="1162050"/>
          </a:xfrm>
        </p:spPr>
        <p:txBody>
          <a:bodyPr>
            <a:normAutofit/>
          </a:bodyPr>
          <a:lstStyle/>
          <a:p>
            <a:r>
              <a:rPr lang="es-SV" sz="4800" dirty="0" smtClean="0"/>
              <a:t>El tallo</a:t>
            </a:r>
            <a:endParaRPr lang="es-SV" sz="4800" dirty="0"/>
          </a:p>
        </p:txBody>
      </p:sp>
      <p:sp>
        <p:nvSpPr>
          <p:cNvPr id="3" name="2 Marcador de contenido"/>
          <p:cNvSpPr>
            <a:spLocks noGrp="1"/>
          </p:cNvSpPr>
          <p:nvPr>
            <p:ph idx="1"/>
          </p:nvPr>
        </p:nvSpPr>
        <p:spPr>
          <a:xfrm>
            <a:off x="4000496" y="1428736"/>
            <a:ext cx="4829180" cy="4911741"/>
          </a:xfrm>
        </p:spPr>
        <p:txBody>
          <a:bodyPr>
            <a:normAutofit fontScale="70000" lnSpcReduction="20000"/>
          </a:bodyPr>
          <a:lstStyle/>
          <a:p>
            <a:r>
              <a:rPr lang="es-SV" b="1" dirty="0" smtClean="0"/>
              <a:t>El tallo</a:t>
            </a:r>
            <a:r>
              <a:rPr lang="es-SV" dirty="0" smtClean="0"/>
              <a:t> sostiene las hojas, las flores y los frutos. También es el encargado de repartir el agua y el alimento por toda la planta. El tallo tiene una especie de tubos, llamados vasos conductores, que transportan la savia. Unos tubos llevan el agua y las sales minerales desde las raíces hasta las hojas; otros transportan el alimento desde las hojas al resto de la planta. Los tallos de algunas plantas, como el del clavel o el del diente de león, son delgados y verdes. Los árboles, en cambio, tienen tallos gruesos y fuertes que reciben el nombre de tronco. </a:t>
            </a:r>
            <a:endParaRPr lang="es-SV" dirty="0"/>
          </a:p>
        </p:txBody>
      </p:sp>
      <p:sp>
        <p:nvSpPr>
          <p:cNvPr id="4" name="3 Marcador de texto"/>
          <p:cNvSpPr>
            <a:spLocks noGrp="1"/>
          </p:cNvSpPr>
          <p:nvPr>
            <p:ph type="body" sz="half" idx="2"/>
          </p:nvPr>
        </p:nvSpPr>
        <p:spPr>
          <a:xfrm>
            <a:off x="457200" y="1714488"/>
            <a:ext cx="3008313" cy="4411675"/>
          </a:xfrm>
        </p:spPr>
        <p:txBody>
          <a:bodyPr/>
          <a:lstStyle/>
          <a:p>
            <a:endParaRPr lang="es-SV" dirty="0"/>
          </a:p>
        </p:txBody>
      </p:sp>
      <p:pic>
        <p:nvPicPr>
          <p:cNvPr id="3074" name="Picture 2"/>
          <p:cNvPicPr>
            <a:picLocks noChangeAspect="1" noChangeArrowheads="1"/>
          </p:cNvPicPr>
          <p:nvPr/>
        </p:nvPicPr>
        <p:blipFill>
          <a:blip r:embed="rId2"/>
          <a:srcRect/>
          <a:stretch>
            <a:fillRect/>
          </a:stretch>
        </p:blipFill>
        <p:spPr bwMode="auto">
          <a:xfrm>
            <a:off x="285720" y="1571612"/>
            <a:ext cx="3500462" cy="4714908"/>
          </a:xfrm>
          <a:prstGeom prst="rect">
            <a:avLst/>
          </a:prstGeom>
          <a:ln>
            <a:noFill/>
          </a:ln>
          <a:effectLst>
            <a:softEdge rad="112500"/>
          </a:effectLst>
        </p:spPr>
      </p:pic>
    </p:spTree>
  </p:cSld>
  <p:clrMapOvr>
    <a:masterClrMapping/>
  </p:clrMapOvr>
  <p:transition>
    <p:zoom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941372"/>
          </a:xfrm>
        </p:spPr>
        <p:txBody>
          <a:bodyPr>
            <a:normAutofit/>
          </a:bodyPr>
          <a:lstStyle/>
          <a:p>
            <a:r>
              <a:rPr lang="es-SV" sz="4800" dirty="0" smtClean="0"/>
              <a:t>Las hojas</a:t>
            </a:r>
            <a:endParaRPr lang="es-SV" sz="4800" dirty="0"/>
          </a:p>
        </p:txBody>
      </p:sp>
      <p:sp>
        <p:nvSpPr>
          <p:cNvPr id="3" name="2 Marcador de contenido"/>
          <p:cNvSpPr>
            <a:spLocks noGrp="1"/>
          </p:cNvSpPr>
          <p:nvPr>
            <p:ph idx="1"/>
          </p:nvPr>
        </p:nvSpPr>
        <p:spPr>
          <a:xfrm>
            <a:off x="4000496" y="1428736"/>
            <a:ext cx="4686304" cy="4697427"/>
          </a:xfrm>
        </p:spPr>
        <p:txBody>
          <a:bodyPr>
            <a:normAutofit fontScale="77500" lnSpcReduction="20000"/>
          </a:bodyPr>
          <a:lstStyle/>
          <a:p>
            <a:pPr>
              <a:buNone/>
            </a:pPr>
            <a:r>
              <a:rPr lang="es-SV" b="1" dirty="0" smtClean="0"/>
              <a:t>    Las hojas</a:t>
            </a:r>
            <a:r>
              <a:rPr lang="es-SV" dirty="0" smtClean="0"/>
              <a:t> son una especie de láminas de color verde que salen del tallo y de las ramas. Están unidas al tallo por un rabillo que recibe el nombre de </a:t>
            </a:r>
            <a:r>
              <a:rPr lang="es-SV" b="1" dirty="0" smtClean="0"/>
              <a:t>peciolo.</a:t>
            </a:r>
            <a:r>
              <a:rPr lang="es-SV" dirty="0" smtClean="0"/>
              <a:t> La parte superior de la hoja se llama </a:t>
            </a:r>
            <a:r>
              <a:rPr lang="es-SV" b="1" dirty="0" smtClean="0"/>
              <a:t>haz,</a:t>
            </a:r>
            <a:r>
              <a:rPr lang="es-SV" dirty="0" smtClean="0"/>
              <a:t> y la parte inferior se llama </a:t>
            </a:r>
            <a:r>
              <a:rPr lang="es-SV" b="1" dirty="0" smtClean="0"/>
              <a:t>envés.</a:t>
            </a:r>
            <a:r>
              <a:rPr lang="es-SV" dirty="0" smtClean="0"/>
              <a:t> La hoja es una parte muy importante de la planta. ¡Es una fábrica encargada de producir alimentos! </a:t>
            </a:r>
            <a:r>
              <a:rPr lang="es-SV" b="1" dirty="0" smtClean="0"/>
              <a:t>Microsoft ® Encarta ® 2009. © 1993-2008 Microsoft </a:t>
            </a:r>
            <a:r>
              <a:rPr lang="es-SV" b="1" dirty="0" err="1" smtClean="0"/>
              <a:t>Corporation</a:t>
            </a:r>
            <a:r>
              <a:rPr lang="es-SV" b="1" dirty="0" smtClean="0"/>
              <a:t>. Reservados todos los derechos.</a:t>
            </a:r>
            <a:endParaRPr lang="es-SV" dirty="0" smtClean="0"/>
          </a:p>
          <a:p>
            <a:pPr>
              <a:buNone/>
            </a:pPr>
            <a:endParaRPr lang="es-SV" dirty="0"/>
          </a:p>
        </p:txBody>
      </p:sp>
      <p:sp>
        <p:nvSpPr>
          <p:cNvPr id="4" name="3 Marcador de texto"/>
          <p:cNvSpPr>
            <a:spLocks noGrp="1"/>
          </p:cNvSpPr>
          <p:nvPr>
            <p:ph type="body" sz="half" idx="2"/>
          </p:nvPr>
        </p:nvSpPr>
        <p:spPr>
          <a:xfrm>
            <a:off x="457200" y="1643050"/>
            <a:ext cx="3008313" cy="4483113"/>
          </a:xfrm>
        </p:spPr>
        <p:txBody>
          <a:bodyPr/>
          <a:lstStyle/>
          <a:p>
            <a:endParaRPr lang="es-SV" dirty="0"/>
          </a:p>
        </p:txBody>
      </p:sp>
      <p:pic>
        <p:nvPicPr>
          <p:cNvPr id="4098" name="Picture 2" descr="Plantas_plastico">
            <a:hlinkClick r:id="rId2"/>
          </p:cNvPr>
          <p:cNvPicPr>
            <a:picLocks noChangeAspect="1" noChangeArrowheads="1"/>
          </p:cNvPicPr>
          <p:nvPr/>
        </p:nvPicPr>
        <p:blipFill>
          <a:blip r:embed="rId3"/>
          <a:srcRect/>
          <a:stretch>
            <a:fillRect/>
          </a:stretch>
        </p:blipFill>
        <p:spPr bwMode="auto">
          <a:xfrm>
            <a:off x="428596" y="1214422"/>
            <a:ext cx="3714776" cy="49292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zoom dir="in"/>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383</Words>
  <Application>Microsoft Office PowerPoint</Application>
  <PresentationFormat>Presentación en pantalla (4:3)</PresentationFormat>
  <Paragraphs>11</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Diapositiva 1</vt:lpstr>
      <vt:lpstr>Estructura de las plantas</vt:lpstr>
      <vt:lpstr>   </vt:lpstr>
      <vt:lpstr>El tallo</vt:lpstr>
      <vt:lpstr>Las hojas</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Wolf</dc:creator>
  <cp:lastModifiedBy>Wolf</cp:lastModifiedBy>
  <cp:revision>2</cp:revision>
  <dcterms:created xsi:type="dcterms:W3CDTF">2009-09-27T18:26:29Z</dcterms:created>
  <dcterms:modified xsi:type="dcterms:W3CDTF">2009-09-27T18:44:41Z</dcterms:modified>
</cp:coreProperties>
</file>