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D431DC-BD0C-46ED-92CB-690B5DBA9994}" type="datetimeFigureOut">
              <a:rPr lang="es-ES" smtClean="0"/>
              <a:t>11/10/2009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CC8BC0-5F99-48A4-AE13-5C0E95F828F7}" type="slidenum">
              <a:rPr lang="es-ES" smtClean="0"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Prote%C3%ADna" TargetMode="External"/><Relationship Id="rId3" Type="http://schemas.openxmlformats.org/officeDocument/2006/relationships/hyperlink" Target="http://es.wikipedia.org/wiki/Carbono" TargetMode="External"/><Relationship Id="rId7" Type="http://schemas.openxmlformats.org/officeDocument/2006/relationships/hyperlink" Target="http://es.wikipedia.org/wiki/Grasa" TargetMode="External"/><Relationship Id="rId2" Type="http://schemas.openxmlformats.org/officeDocument/2006/relationships/hyperlink" Target="http://es.wikipedia.org/wiki/Biomol%C3%A9cula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Energ%C3%ADa" TargetMode="External"/><Relationship Id="rId5" Type="http://schemas.openxmlformats.org/officeDocument/2006/relationships/hyperlink" Target="http://es.wikipedia.org/wiki/Ox%C3%ADgeno" TargetMode="External"/><Relationship Id="rId4" Type="http://schemas.openxmlformats.org/officeDocument/2006/relationships/hyperlink" Target="http://es.wikipedia.org/wiki/Hidr%C3%B3gen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r>
              <a:rPr lang="es-ES" dirty="0" smtClean="0"/>
              <a:t>CARBOHIDRATOS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500065"/>
          </a:xfrm>
        </p:spPr>
        <p:txBody>
          <a:bodyPr>
            <a:normAutofit/>
          </a:bodyPr>
          <a:lstStyle/>
          <a:p>
            <a:r>
              <a:rPr lang="es-ES" sz="800" dirty="0" smtClean="0"/>
              <a:t>.</a:t>
            </a:r>
            <a:endParaRPr lang="es-ES" sz="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1428736"/>
            <a:ext cx="7429552" cy="4714908"/>
          </a:xfrm>
        </p:spPr>
        <p:txBody>
          <a:bodyPr>
            <a:normAutofit/>
          </a:bodyPr>
          <a:lstStyle/>
          <a:p>
            <a:r>
              <a:rPr lang="es-ES" dirty="0" smtClean="0"/>
              <a:t>Los </a:t>
            </a:r>
            <a:r>
              <a:rPr lang="es-ES" b="1" dirty="0" smtClean="0"/>
              <a:t>glúcidos</a:t>
            </a:r>
            <a:r>
              <a:rPr lang="es-ES" dirty="0" smtClean="0"/>
              <a:t>, </a:t>
            </a:r>
            <a:r>
              <a:rPr lang="es-ES" b="1" dirty="0" smtClean="0"/>
              <a:t>carbohidratos</a:t>
            </a:r>
            <a:r>
              <a:rPr lang="es-ES" dirty="0" smtClean="0"/>
              <a:t>, </a:t>
            </a:r>
            <a:r>
              <a:rPr lang="es-ES" b="1" dirty="0" smtClean="0"/>
              <a:t>hidratos de carbono</a:t>
            </a:r>
            <a:r>
              <a:rPr lang="es-ES" dirty="0" smtClean="0"/>
              <a:t> o </a:t>
            </a:r>
            <a:r>
              <a:rPr lang="es-ES" b="1" dirty="0" smtClean="0"/>
              <a:t>sacáridos</a:t>
            </a:r>
            <a:r>
              <a:rPr lang="es-ES" dirty="0" smtClean="0"/>
              <a:t> (del griego </a:t>
            </a:r>
            <a:r>
              <a:rPr lang="es-ES" dirty="0" err="1" smtClean="0"/>
              <a:t>σάκχαρον</a:t>
            </a:r>
            <a:r>
              <a:rPr lang="es-ES" dirty="0" smtClean="0"/>
              <a:t> que significa "azúcar") son </a:t>
            </a:r>
            <a:r>
              <a:rPr lang="es-ES" dirty="0" smtClean="0">
                <a:hlinkClick r:id="rId2" tooltip="Biomoléculas"/>
              </a:rPr>
              <a:t>moléculas orgánicas</a:t>
            </a:r>
            <a:r>
              <a:rPr lang="es-ES" dirty="0" smtClean="0"/>
              <a:t> compuestas por </a:t>
            </a:r>
            <a:r>
              <a:rPr lang="es-ES" dirty="0" smtClean="0">
                <a:hlinkClick r:id="rId3" tooltip="Carbono"/>
              </a:rPr>
              <a:t>carbono</a:t>
            </a:r>
            <a:r>
              <a:rPr lang="es-ES" dirty="0" smtClean="0"/>
              <a:t>, </a:t>
            </a:r>
            <a:r>
              <a:rPr lang="es-ES" dirty="0" smtClean="0">
                <a:hlinkClick r:id="rId4" tooltip="Hidrógeno"/>
              </a:rPr>
              <a:t>hidrógeno</a:t>
            </a:r>
            <a:r>
              <a:rPr lang="es-ES" dirty="0" smtClean="0"/>
              <a:t> y </a:t>
            </a:r>
            <a:r>
              <a:rPr lang="es-ES" dirty="0" smtClean="0">
                <a:hlinkClick r:id="rId5" tooltip="Oxígeno"/>
              </a:rPr>
              <a:t>oxígeno</a:t>
            </a:r>
            <a:r>
              <a:rPr lang="es-ES" dirty="0" smtClean="0"/>
              <a:t>. Son solubles en agua y se clasifican de acuerdo a la cantidad de carbonos o por el grupo funcional que tienen adherido. Son la forma biológica primaria de almacenamiento y consumo de </a:t>
            </a:r>
            <a:r>
              <a:rPr lang="es-ES" dirty="0" smtClean="0">
                <a:hlinkClick r:id="rId6" tooltip="Energía"/>
              </a:rPr>
              <a:t>energía</a:t>
            </a:r>
            <a:r>
              <a:rPr lang="es-ES" dirty="0" smtClean="0"/>
              <a:t>. Otras </a:t>
            </a:r>
            <a:r>
              <a:rPr lang="es-ES" dirty="0" err="1" smtClean="0"/>
              <a:t>biomoléculas</a:t>
            </a:r>
            <a:r>
              <a:rPr lang="es-ES" dirty="0" smtClean="0"/>
              <a:t> energéticas son las </a:t>
            </a:r>
            <a:r>
              <a:rPr lang="es-ES" dirty="0" smtClean="0">
                <a:hlinkClick r:id="rId7" tooltip="Grasa"/>
              </a:rPr>
              <a:t>grasas</a:t>
            </a:r>
            <a:r>
              <a:rPr lang="es-ES" dirty="0" smtClean="0"/>
              <a:t> y, en menor medida, las </a:t>
            </a:r>
            <a:r>
              <a:rPr lang="es-ES" dirty="0" smtClean="0">
                <a:hlinkClick r:id="rId8" tooltip="Proteína"/>
              </a:rPr>
              <a:t>proteínas</a:t>
            </a:r>
            <a:r>
              <a:rPr lang="es-ES" dirty="0"/>
              <a:t>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285883"/>
          </a:xfrm>
        </p:spPr>
        <p:txBody>
          <a:bodyPr/>
          <a:lstStyle/>
          <a:p>
            <a:r>
              <a:rPr lang="es-ES" b="1" dirty="0" smtClean="0"/>
              <a:t>Funciones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2571744"/>
            <a:ext cx="7358114" cy="3643338"/>
          </a:xfrm>
        </p:spPr>
        <p:txBody>
          <a:bodyPr>
            <a:normAutofit/>
          </a:bodyPr>
          <a:lstStyle/>
          <a:p>
            <a:r>
              <a:rPr lang="es-ES" dirty="0" smtClean="0"/>
              <a:t>La principal función de los carbohidratos es suministrarle energía al cuerpo, especialmente al cerebro y al sistema nervioso. Una enzima llamada amilasa ayuda a descomponer los carbohidratos en glucosa (azúcar en la sangre), la cual se usa como fuente de energía por parte del cuerpo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928693"/>
          </a:xfrm>
        </p:spPr>
        <p:txBody>
          <a:bodyPr/>
          <a:lstStyle/>
          <a:p>
            <a:r>
              <a:rPr lang="es-ES" b="1" dirty="0" smtClean="0"/>
              <a:t>Fuentes alimenticias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500990" cy="4429156"/>
          </a:xfrm>
        </p:spPr>
        <p:txBody>
          <a:bodyPr/>
          <a:lstStyle/>
          <a:p>
            <a:r>
              <a:rPr lang="es-ES" dirty="0" smtClean="0"/>
              <a:t>Los carbohidratos se clasifican como simples o complejos. La clasificación depende de la estructura química del alimento y de la rapidez con la cual se digiere y se absorbe el azúcar. Los carbohidratos simples tienen uno (simple) o dos (doble) azúcares, mientras que los carbohidratos complejos tienen tres o más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07157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Los ejemplos de azúcares simples provenientes de alimentos abarcan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785926"/>
            <a:ext cx="7786742" cy="4786346"/>
          </a:xfrm>
        </p:spPr>
        <p:txBody>
          <a:bodyPr>
            <a:normAutofit/>
          </a:bodyPr>
          <a:lstStyle/>
          <a:p>
            <a:r>
              <a:rPr lang="es-ES" dirty="0" smtClean="0"/>
              <a:t>Fructosa (se encuentra en las frutas) </a:t>
            </a:r>
          </a:p>
          <a:p>
            <a:r>
              <a:rPr lang="es-ES" dirty="0" smtClean="0"/>
              <a:t>Galactosa (se encuentra en los productos lácteos) </a:t>
            </a:r>
          </a:p>
          <a:p>
            <a:r>
              <a:rPr lang="es-ES" dirty="0" smtClean="0"/>
              <a:t>Los azúcares dobles abarcan: </a:t>
            </a:r>
          </a:p>
          <a:p>
            <a:r>
              <a:rPr lang="es-ES" dirty="0" smtClean="0"/>
              <a:t>Lactosa (se encuentra en los productos lácteos) </a:t>
            </a:r>
          </a:p>
          <a:p>
            <a:r>
              <a:rPr lang="es-ES" dirty="0" smtClean="0"/>
              <a:t>Maltosa (se encuentra en ciertas verduras y en la cerveza) </a:t>
            </a:r>
          </a:p>
          <a:p>
            <a:r>
              <a:rPr lang="es-ES" dirty="0" smtClean="0"/>
              <a:t>Sacarosa (azúcar de mesa) </a:t>
            </a:r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026" name="Picture 2" descr="e:\Mis imágenes\FF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1985484" cy="2214578"/>
          </a:xfrm>
          <a:prstGeom prst="rect">
            <a:avLst/>
          </a:prstGeom>
          <a:noFill/>
        </p:spPr>
      </p:pic>
      <p:pic>
        <p:nvPicPr>
          <p:cNvPr id="1027" name="Picture 3" descr="e:\Mis imágenes\HJJ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642918"/>
            <a:ext cx="1743088" cy="2363798"/>
          </a:xfrm>
          <a:prstGeom prst="rect">
            <a:avLst/>
          </a:prstGeom>
          <a:noFill/>
        </p:spPr>
      </p:pic>
      <p:pic>
        <p:nvPicPr>
          <p:cNvPr id="1028" name="Picture 4" descr="e:\Mis imágenes\DER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500042"/>
            <a:ext cx="2471747" cy="2492873"/>
          </a:xfrm>
          <a:prstGeom prst="rect">
            <a:avLst/>
          </a:prstGeom>
          <a:noFill/>
        </p:spPr>
      </p:pic>
      <p:pic>
        <p:nvPicPr>
          <p:cNvPr id="1029" name="Picture 5" descr="e:\Mis imágenes\JJJJ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3366596"/>
            <a:ext cx="2428892" cy="2243638"/>
          </a:xfrm>
          <a:prstGeom prst="rect">
            <a:avLst/>
          </a:prstGeom>
          <a:noFill/>
        </p:spPr>
      </p:pic>
      <p:pic>
        <p:nvPicPr>
          <p:cNvPr id="1030" name="Picture 6" descr="e:\Mis imágenes\JJJJH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3786190"/>
            <a:ext cx="2122963" cy="2087580"/>
          </a:xfrm>
          <a:prstGeom prst="rect">
            <a:avLst/>
          </a:prstGeom>
          <a:noFill/>
        </p:spPr>
      </p:pic>
      <p:pic>
        <p:nvPicPr>
          <p:cNvPr id="1031" name="Picture 7" descr="e:\Mis imágenes\JJHGG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00694" y="3571876"/>
            <a:ext cx="2900577" cy="21812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249</Words>
  <Application>Microsoft Office PowerPoint</Application>
  <PresentationFormat>Presentación en pantalla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CARBOHIDRATOS</vt:lpstr>
      <vt:lpstr>.</vt:lpstr>
      <vt:lpstr>Funciones</vt:lpstr>
      <vt:lpstr>Fuentes alimenticias</vt:lpstr>
      <vt:lpstr>Los ejemplos de azúcares simples provenientes de alimentos abarcan</vt:lpstr>
      <vt:lpstr>Diapositiva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CARBOHIDRATOS</dc:title>
  <dc:creator>microsoft</dc:creator>
  <cp:lastModifiedBy>microsoft</cp:lastModifiedBy>
  <cp:revision>4</cp:revision>
  <dcterms:created xsi:type="dcterms:W3CDTF">2009-10-11T17:58:50Z</dcterms:created>
  <dcterms:modified xsi:type="dcterms:W3CDTF">2009-10-11T18:12:33Z</dcterms:modified>
</cp:coreProperties>
</file>