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1E42-FBAA-4A6F-8394-C7268A0B8E30}" type="datetimeFigureOut">
              <a:rPr lang="es-ES" smtClean="0"/>
              <a:pPr/>
              <a:t>08/11/2009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E56A-A8ED-4ED1-9425-C3F3E2B4AA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1E42-FBAA-4A6F-8394-C7268A0B8E30}" type="datetimeFigureOut">
              <a:rPr lang="es-ES" smtClean="0"/>
              <a:pPr/>
              <a:t>08/11/2009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E56A-A8ED-4ED1-9425-C3F3E2B4AA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1E42-FBAA-4A6F-8394-C7268A0B8E30}" type="datetimeFigureOut">
              <a:rPr lang="es-ES" smtClean="0"/>
              <a:pPr/>
              <a:t>08/11/2009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E56A-A8ED-4ED1-9425-C3F3E2B4AA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1E42-FBAA-4A6F-8394-C7268A0B8E30}" type="datetimeFigureOut">
              <a:rPr lang="es-ES" smtClean="0"/>
              <a:pPr/>
              <a:t>08/11/2009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E56A-A8ED-4ED1-9425-C3F3E2B4AA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1E42-FBAA-4A6F-8394-C7268A0B8E30}" type="datetimeFigureOut">
              <a:rPr lang="es-ES" smtClean="0"/>
              <a:pPr/>
              <a:t>08/11/2009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E56A-A8ED-4ED1-9425-C3F3E2B4AA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1E42-FBAA-4A6F-8394-C7268A0B8E30}" type="datetimeFigureOut">
              <a:rPr lang="es-ES" smtClean="0"/>
              <a:pPr/>
              <a:t>08/11/2009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E56A-A8ED-4ED1-9425-C3F3E2B4AA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1E42-FBAA-4A6F-8394-C7268A0B8E30}" type="datetimeFigureOut">
              <a:rPr lang="es-ES" smtClean="0"/>
              <a:pPr/>
              <a:t>08/11/2009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E56A-A8ED-4ED1-9425-C3F3E2B4AA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1E42-FBAA-4A6F-8394-C7268A0B8E30}" type="datetimeFigureOut">
              <a:rPr lang="es-ES" smtClean="0"/>
              <a:pPr/>
              <a:t>08/11/2009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E56A-A8ED-4ED1-9425-C3F3E2B4AA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1E42-FBAA-4A6F-8394-C7268A0B8E30}" type="datetimeFigureOut">
              <a:rPr lang="es-ES" smtClean="0"/>
              <a:pPr/>
              <a:t>08/11/2009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E56A-A8ED-4ED1-9425-C3F3E2B4AA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1E42-FBAA-4A6F-8394-C7268A0B8E30}" type="datetimeFigureOut">
              <a:rPr lang="es-ES" smtClean="0"/>
              <a:pPr/>
              <a:t>08/11/2009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E56A-A8ED-4ED1-9425-C3F3E2B4AA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1E42-FBAA-4A6F-8394-C7268A0B8E30}" type="datetimeFigureOut">
              <a:rPr lang="es-ES" smtClean="0"/>
              <a:pPr/>
              <a:t>08/11/2009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A70E56A-A8ED-4ED1-9425-C3F3E2B4AAF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C991E42-FBAA-4A6F-8394-C7268A0B8E30}" type="datetimeFigureOut">
              <a:rPr lang="es-ES" smtClean="0"/>
              <a:pPr/>
              <a:t>08/11/2009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70E56A-A8ED-4ED1-9425-C3F3E2B4AAF1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Azufre" TargetMode="External"/><Relationship Id="rId13" Type="http://schemas.openxmlformats.org/officeDocument/2006/relationships/hyperlink" Target="http://es.wikipedia.org/wiki/Bencina" TargetMode="External"/><Relationship Id="rId18" Type="http://schemas.openxmlformats.org/officeDocument/2006/relationships/hyperlink" Target="http://es.wikipedia.org/wiki/Triglic%C3%A9rido" TargetMode="External"/><Relationship Id="rId3" Type="http://schemas.openxmlformats.org/officeDocument/2006/relationships/hyperlink" Target="http://es.wikipedia.org/wiki/Biomol%C3%A9cula" TargetMode="External"/><Relationship Id="rId21" Type="http://schemas.openxmlformats.org/officeDocument/2006/relationships/hyperlink" Target="http://es.wikipedia.org/wiki/Esteroide" TargetMode="External"/><Relationship Id="rId7" Type="http://schemas.openxmlformats.org/officeDocument/2006/relationships/hyperlink" Target="http://es.wikipedia.org/wiki/F%C3%B3sforo_(elemento)" TargetMode="External"/><Relationship Id="rId12" Type="http://schemas.openxmlformats.org/officeDocument/2006/relationships/hyperlink" Target="http://es.wikipedia.org/wiki/Disolvente" TargetMode="External"/><Relationship Id="rId17" Type="http://schemas.openxmlformats.org/officeDocument/2006/relationships/hyperlink" Target="http://es.wikipedia.org/wiki/Seres_vivos" TargetMode="External"/><Relationship Id="rId2" Type="http://schemas.openxmlformats.org/officeDocument/2006/relationships/hyperlink" Target="http://es.wikipedia.org/wiki/Mol%C3%A9cula_org%C3%A1nica" TargetMode="External"/><Relationship Id="rId16" Type="http://schemas.openxmlformats.org/officeDocument/2006/relationships/hyperlink" Target="http://es.wikipedia.org/wiki/Cloroformo" TargetMode="External"/><Relationship Id="rId20" Type="http://schemas.openxmlformats.org/officeDocument/2006/relationships/hyperlink" Target="http://es.wikipedia.org/wiki/Bicapa_lip%C3%ADdica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Ox%C3%ADgeno" TargetMode="External"/><Relationship Id="rId11" Type="http://schemas.openxmlformats.org/officeDocument/2006/relationships/hyperlink" Target="http://es.wikipedia.org/wiki/Agua" TargetMode="External"/><Relationship Id="rId5" Type="http://schemas.openxmlformats.org/officeDocument/2006/relationships/hyperlink" Target="http://es.wikipedia.org/wiki/Hidr%C3%B3geno" TargetMode="External"/><Relationship Id="rId15" Type="http://schemas.openxmlformats.org/officeDocument/2006/relationships/hyperlink" Target="http://es.wikipedia.org/wiki/Benceno" TargetMode="External"/><Relationship Id="rId10" Type="http://schemas.openxmlformats.org/officeDocument/2006/relationships/hyperlink" Target="http://es.wikipedia.org/wiki/Hidr%C3%B3fobo" TargetMode="External"/><Relationship Id="rId19" Type="http://schemas.openxmlformats.org/officeDocument/2006/relationships/hyperlink" Target="http://es.wikipedia.org/wiki/Fosfol%C3%ADpido" TargetMode="External"/><Relationship Id="rId4" Type="http://schemas.openxmlformats.org/officeDocument/2006/relationships/hyperlink" Target="http://es.wikipedia.org/wiki/Carbono" TargetMode="External"/><Relationship Id="rId9" Type="http://schemas.openxmlformats.org/officeDocument/2006/relationships/hyperlink" Target="http://es.wikipedia.org/wiki/Nitr%C3%B3geno" TargetMode="External"/><Relationship Id="rId14" Type="http://schemas.openxmlformats.org/officeDocument/2006/relationships/hyperlink" Target="http://es.wikipedia.org/wiki/Alcoho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Punto_de_fusi%C3%B3n" TargetMode="External"/><Relationship Id="rId2" Type="http://schemas.openxmlformats.org/officeDocument/2006/relationships/hyperlink" Target="http://es.wikipedia.org/wiki/Carboxilo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Membrana_celular" TargetMode="External"/><Relationship Id="rId3" Type="http://schemas.openxmlformats.org/officeDocument/2006/relationships/hyperlink" Target="http://es.wikipedia.org/wiki/Fosfato" TargetMode="External"/><Relationship Id="rId7" Type="http://schemas.openxmlformats.org/officeDocument/2006/relationships/hyperlink" Target="http://es.wikipedia.org/wiki/Bicapa_lip%C3%ADdica" TargetMode="External"/><Relationship Id="rId2" Type="http://schemas.openxmlformats.org/officeDocument/2006/relationships/hyperlink" Target="http://es.wikipedia.org/wiki/%C3%81cido_fosfat%C3%ADdico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Anfip%C3%A1tico" TargetMode="External"/><Relationship Id="rId5" Type="http://schemas.openxmlformats.org/officeDocument/2006/relationships/hyperlink" Target="http://es.wikipedia.org/w/index.php?title=Aminoalcohol&amp;action=edit&amp;redlink=1" TargetMode="External"/><Relationship Id="rId4" Type="http://schemas.openxmlformats.org/officeDocument/2006/relationships/hyperlink" Target="http://es.wikipedia.org/wiki/Alcoho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357297"/>
          </a:xfrm>
        </p:spPr>
        <p:txBody>
          <a:bodyPr/>
          <a:lstStyle/>
          <a:p>
            <a:r>
              <a:rPr lang="es-ES" b="1" dirty="0" smtClean="0"/>
              <a:t>Lípido</a:t>
            </a:r>
            <a:endParaRPr lang="es-E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1285860"/>
            <a:ext cx="6400800" cy="4929222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/>
              <a:t>son un conjunto de </a:t>
            </a:r>
            <a:r>
              <a:rPr lang="es-ES" dirty="0" smtClean="0">
                <a:hlinkClick r:id="rId2" tooltip="Molécula orgánica"/>
              </a:rPr>
              <a:t>moléculas orgánicas</a:t>
            </a:r>
            <a:r>
              <a:rPr lang="es-ES" dirty="0" smtClean="0"/>
              <a:t>, la mayoría </a:t>
            </a:r>
            <a:r>
              <a:rPr lang="es-ES" dirty="0" err="1" smtClean="0">
                <a:hlinkClick r:id="rId3" tooltip="Biomolécula"/>
              </a:rPr>
              <a:t>biomoléculas</a:t>
            </a:r>
            <a:r>
              <a:rPr lang="es-ES" dirty="0" smtClean="0"/>
              <a:t>, compuestas principalmente por </a:t>
            </a:r>
            <a:r>
              <a:rPr lang="es-ES" dirty="0" smtClean="0">
                <a:hlinkClick r:id="rId4" tooltip="Carbono"/>
              </a:rPr>
              <a:t>carbono</a:t>
            </a:r>
            <a:r>
              <a:rPr lang="es-ES" dirty="0" smtClean="0"/>
              <a:t> e </a:t>
            </a:r>
            <a:r>
              <a:rPr lang="es-ES" dirty="0" smtClean="0">
                <a:hlinkClick r:id="rId5" tooltip="Hidrógeno"/>
              </a:rPr>
              <a:t>hidrógeno</a:t>
            </a:r>
            <a:r>
              <a:rPr lang="es-ES" dirty="0" smtClean="0"/>
              <a:t> y en menor medida </a:t>
            </a:r>
            <a:r>
              <a:rPr lang="es-ES" dirty="0" smtClean="0">
                <a:hlinkClick r:id="rId6" tooltip="Oxígeno"/>
              </a:rPr>
              <a:t>oxígeno</a:t>
            </a:r>
            <a:r>
              <a:rPr lang="es-ES" dirty="0" smtClean="0"/>
              <a:t>, aunque también pueden contener </a:t>
            </a:r>
            <a:r>
              <a:rPr lang="es-ES" dirty="0" smtClean="0">
                <a:hlinkClick r:id="rId7" tooltip="Fósforo (elemento)"/>
              </a:rPr>
              <a:t>fósforo</a:t>
            </a:r>
            <a:r>
              <a:rPr lang="es-ES" dirty="0" smtClean="0"/>
              <a:t>, </a:t>
            </a:r>
            <a:r>
              <a:rPr lang="es-ES" dirty="0" smtClean="0">
                <a:hlinkClick r:id="rId8" tooltip="Azufre"/>
              </a:rPr>
              <a:t>azufre</a:t>
            </a:r>
            <a:r>
              <a:rPr lang="es-ES" dirty="0" smtClean="0"/>
              <a:t> y </a:t>
            </a:r>
            <a:r>
              <a:rPr lang="es-ES" dirty="0" smtClean="0">
                <a:hlinkClick r:id="rId9" tooltip="Nitrógeno"/>
              </a:rPr>
              <a:t>nitrógeno</a:t>
            </a:r>
            <a:r>
              <a:rPr lang="es-ES" dirty="0" smtClean="0"/>
              <a:t>, que tienen como característica principal el ser </a:t>
            </a:r>
            <a:r>
              <a:rPr lang="es-ES" dirty="0" err="1" smtClean="0">
                <a:hlinkClick r:id="rId10" tooltip="Hidrófobo"/>
              </a:rPr>
              <a:t>hidrofóbicas</a:t>
            </a:r>
            <a:r>
              <a:rPr lang="es-ES" dirty="0" smtClean="0"/>
              <a:t> o insolubles en </a:t>
            </a:r>
            <a:r>
              <a:rPr lang="es-ES" dirty="0" smtClean="0">
                <a:hlinkClick r:id="rId11" tooltip="Agua"/>
              </a:rPr>
              <a:t>agua</a:t>
            </a:r>
            <a:r>
              <a:rPr lang="es-ES" dirty="0" smtClean="0"/>
              <a:t> y sí en </a:t>
            </a:r>
            <a:r>
              <a:rPr lang="es-ES" dirty="0" smtClean="0">
                <a:hlinkClick r:id="rId12" tooltip="Disolvente"/>
              </a:rPr>
              <a:t>disolventes</a:t>
            </a:r>
            <a:r>
              <a:rPr lang="es-ES" dirty="0" smtClean="0"/>
              <a:t> orgánicos como la </a:t>
            </a:r>
            <a:r>
              <a:rPr lang="es-ES" dirty="0" smtClean="0">
                <a:hlinkClick r:id="rId13" tooltip="Bencina"/>
              </a:rPr>
              <a:t>bencina</a:t>
            </a:r>
            <a:r>
              <a:rPr lang="es-ES" dirty="0" smtClean="0"/>
              <a:t>, el </a:t>
            </a:r>
            <a:r>
              <a:rPr lang="es-ES" dirty="0" smtClean="0">
                <a:hlinkClick r:id="rId14" tooltip="Alcohol"/>
              </a:rPr>
              <a:t>alcohol</a:t>
            </a:r>
            <a:r>
              <a:rPr lang="es-ES" dirty="0" smtClean="0"/>
              <a:t>, el </a:t>
            </a:r>
            <a:r>
              <a:rPr lang="es-ES" dirty="0" smtClean="0">
                <a:hlinkClick r:id="rId15" tooltip="Benceno"/>
              </a:rPr>
              <a:t>benceno</a:t>
            </a:r>
            <a:r>
              <a:rPr lang="es-ES" dirty="0" smtClean="0"/>
              <a:t> y el </a:t>
            </a:r>
            <a:r>
              <a:rPr lang="es-ES" dirty="0" smtClean="0">
                <a:hlinkClick r:id="rId16" tooltip="Cloroformo"/>
              </a:rPr>
              <a:t>cloroformo</a:t>
            </a:r>
            <a:r>
              <a:rPr lang="es-ES" dirty="0" smtClean="0"/>
              <a:t>. En el uso coloquial, a los lípidos se les llama incorrectamente </a:t>
            </a:r>
            <a:r>
              <a:rPr lang="es-ES" b="1" dirty="0" smtClean="0"/>
              <a:t>grasas</a:t>
            </a:r>
            <a:r>
              <a:rPr lang="es-ES" dirty="0" smtClean="0"/>
              <a:t>, ya que las grasas son sólo un tipo de lípidos procedentes de animales. Los lípidos cumplen funciones diversas en los </a:t>
            </a:r>
            <a:r>
              <a:rPr lang="es-ES" dirty="0" smtClean="0">
                <a:hlinkClick r:id="rId17" tooltip="Seres vivos"/>
              </a:rPr>
              <a:t>organismos vivientes</a:t>
            </a:r>
            <a:r>
              <a:rPr lang="es-ES" dirty="0" smtClean="0"/>
              <a:t>, entre ellas la de reserva energética (</a:t>
            </a:r>
            <a:r>
              <a:rPr lang="es-ES" dirty="0" smtClean="0">
                <a:hlinkClick r:id="rId18" tooltip="Triglicérido"/>
              </a:rPr>
              <a:t>triglicéridos</a:t>
            </a:r>
            <a:r>
              <a:rPr lang="es-ES" dirty="0" smtClean="0"/>
              <a:t>), la estructural (</a:t>
            </a:r>
            <a:r>
              <a:rPr lang="es-ES" dirty="0" err="1" smtClean="0">
                <a:hlinkClick r:id="rId19" tooltip="Fosfolípido"/>
              </a:rPr>
              <a:t>fosfolípidos</a:t>
            </a:r>
            <a:r>
              <a:rPr lang="es-ES" dirty="0" smtClean="0"/>
              <a:t> de las </a:t>
            </a:r>
            <a:r>
              <a:rPr lang="es-ES" dirty="0" err="1" smtClean="0">
                <a:hlinkClick r:id="rId20" tooltip="Bicapa lipídica"/>
              </a:rPr>
              <a:t>bicapas</a:t>
            </a:r>
            <a:r>
              <a:rPr lang="es-ES" dirty="0" smtClean="0"/>
              <a:t>) y la reguladora (</a:t>
            </a:r>
            <a:r>
              <a:rPr lang="es-ES" dirty="0" smtClean="0">
                <a:hlinkClick r:id="rId21" tooltip="Esteroide"/>
              </a:rPr>
              <a:t>esteroides</a:t>
            </a:r>
            <a:r>
              <a:rPr lang="es-ES" dirty="0" smtClean="0"/>
              <a:t>).</a:t>
            </a:r>
          </a:p>
          <a:p>
            <a:r>
              <a:rPr lang="es-ES" b="1" dirty="0" smtClean="0"/>
              <a:t>Contenido</a:t>
            </a:r>
          </a:p>
          <a:p>
            <a:r>
              <a:rPr lang="es-ES" dirty="0" smtClean="0"/>
              <a:t>[ocultar]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2000239"/>
          </a:xfrm>
        </p:spPr>
        <p:txBody>
          <a:bodyPr/>
          <a:lstStyle/>
          <a:p>
            <a:r>
              <a:rPr lang="es-ES" b="1" dirty="0" smtClean="0"/>
              <a:t>Ácidos grasos</a:t>
            </a:r>
            <a:br>
              <a:rPr lang="es-ES" b="1" dirty="0" smtClean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1357298"/>
            <a:ext cx="6400800" cy="4281502"/>
          </a:xfrm>
        </p:spPr>
        <p:txBody>
          <a:bodyPr>
            <a:normAutofit/>
          </a:bodyPr>
          <a:lstStyle/>
          <a:p>
            <a:r>
              <a:rPr lang="es-ES" dirty="0" smtClean="0"/>
              <a:t>Son las unidades básicas de los lípidos saponificables, y consisten en moléculas formadas por una larga cadena hidrocarbonada con un número par de átomos de carbono (12-22) y un grupo </a:t>
            </a:r>
            <a:r>
              <a:rPr lang="es-ES" dirty="0" smtClean="0">
                <a:hlinkClick r:id="rId2" tooltip="Carboxilo"/>
              </a:rPr>
              <a:t>carboxilo</a:t>
            </a:r>
            <a:r>
              <a:rPr lang="es-ES" dirty="0" smtClean="0"/>
              <a:t> terminal. La presencia de dobles enlaces en el ácido graso reduce el </a:t>
            </a:r>
            <a:r>
              <a:rPr lang="es-ES" dirty="0" smtClean="0">
                <a:hlinkClick r:id="rId3" tooltip="Punto de fusión"/>
              </a:rPr>
              <a:t>punto de fusión</a:t>
            </a:r>
            <a:r>
              <a:rPr lang="es-ES" dirty="0" smtClean="0"/>
              <a:t>. Los ácidos grasos se dividen en saturados e insaturados.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214445"/>
          </a:xfrm>
        </p:spPr>
        <p:txBody>
          <a:bodyPr/>
          <a:lstStyle/>
          <a:p>
            <a:r>
              <a:rPr lang="es-ES" b="1" dirty="0" smtClean="0"/>
              <a:t>Propiedades </a:t>
            </a:r>
            <a:r>
              <a:rPr lang="es-ES" b="1" dirty="0" err="1" smtClean="0"/>
              <a:t>físicoquímica</a:t>
            </a:r>
            <a:endParaRPr lang="es-E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000240"/>
            <a:ext cx="6400800" cy="4857760"/>
          </a:xfrm>
        </p:spPr>
        <p:txBody>
          <a:bodyPr>
            <a:normAutofit fontScale="92500" lnSpcReduction="10000"/>
          </a:bodyPr>
          <a:lstStyle/>
          <a:p>
            <a:r>
              <a:rPr lang="es-ES" b="1" dirty="0" smtClean="0"/>
              <a:t>Carácter </a:t>
            </a:r>
            <a:r>
              <a:rPr lang="es-ES" b="1" dirty="0" err="1" smtClean="0"/>
              <a:t>Anfipático</a:t>
            </a:r>
            <a:r>
              <a:rPr lang="es-ES" dirty="0" smtClean="0"/>
              <a:t>. Ya que el ácido graso esta formado por un grupo carboxilo y una cadena hidrocarbonada, esta última es la que posee la característica hidrófoba; siendo responsable de su insolubilidad en agua. </a:t>
            </a:r>
            <a:r>
              <a:rPr lang="es-ES" b="1" dirty="0" smtClean="0"/>
              <a:t>Punto de fusión</a:t>
            </a:r>
            <a:r>
              <a:rPr lang="es-ES" dirty="0" smtClean="0"/>
              <a:t>: Depende de la longitud de la cadena y de su número de </a:t>
            </a:r>
            <a:r>
              <a:rPr lang="es-ES" dirty="0" err="1" smtClean="0"/>
              <a:t>insaturaciones</a:t>
            </a:r>
            <a:r>
              <a:rPr lang="es-ES" dirty="0" smtClean="0"/>
              <a:t>, siendo los ácidos grasos insaturados los que requieren menor energía para fundirse. </a:t>
            </a:r>
            <a:r>
              <a:rPr lang="es-ES" b="1" dirty="0" smtClean="0"/>
              <a:t>Esterificación</a:t>
            </a:r>
            <a:r>
              <a:rPr lang="es-ES" dirty="0" smtClean="0"/>
              <a:t>. Los ácidos grasos pueden formar </a:t>
            </a:r>
            <a:r>
              <a:rPr lang="es-ES" dirty="0" err="1" smtClean="0"/>
              <a:t>ésteres</a:t>
            </a:r>
            <a:r>
              <a:rPr lang="es-ES" dirty="0" smtClean="0"/>
              <a:t> con grupos alcohol de otras moléculas </a:t>
            </a:r>
            <a:r>
              <a:rPr lang="es-ES" b="1" dirty="0" smtClean="0"/>
              <a:t>Saponificación</a:t>
            </a:r>
            <a:r>
              <a:rPr lang="es-ES" dirty="0" smtClean="0"/>
              <a:t>. Por hidrólisis alcalina los </a:t>
            </a:r>
            <a:r>
              <a:rPr lang="es-ES" dirty="0" err="1" smtClean="0"/>
              <a:t>ésteres</a:t>
            </a:r>
            <a:r>
              <a:rPr lang="es-ES" dirty="0" smtClean="0"/>
              <a:t> formados anteriormente dan lugar a jabones (sal del ácido graso) </a:t>
            </a:r>
            <a:r>
              <a:rPr lang="es-ES" b="1" dirty="0" err="1" smtClean="0"/>
              <a:t>Autooxidación</a:t>
            </a:r>
            <a:r>
              <a:rPr lang="es-ES" dirty="0" smtClean="0"/>
              <a:t>. Los ácidos gr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571635"/>
          </a:xfrm>
        </p:spPr>
        <p:txBody>
          <a:bodyPr>
            <a:normAutofit fontScale="90000"/>
          </a:bodyPr>
          <a:lstStyle/>
          <a:p>
            <a:r>
              <a:rPr lang="es-ES" b="1" dirty="0" err="1" smtClean="0"/>
              <a:t>Fosfoglicéridos</a:t>
            </a:r>
            <a:r>
              <a:rPr lang="es-ES" b="1" dirty="0" smtClean="0"/>
              <a:t/>
            </a:r>
            <a:br>
              <a:rPr lang="es-ES" b="1" dirty="0" smtClean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1500174"/>
            <a:ext cx="6400800" cy="4643470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están compuestos por </a:t>
            </a:r>
            <a:r>
              <a:rPr lang="es-ES" dirty="0" smtClean="0">
                <a:hlinkClick r:id="rId2" tooltip="Ácido fosfatídico"/>
              </a:rPr>
              <a:t>ácido </a:t>
            </a:r>
            <a:r>
              <a:rPr lang="es-ES" dirty="0" err="1" smtClean="0">
                <a:hlinkClick r:id="rId2" tooltip="Ácido fosfatídico"/>
              </a:rPr>
              <a:t>fosfatídico</a:t>
            </a:r>
            <a:r>
              <a:rPr lang="es-ES" dirty="0" smtClean="0"/>
              <a:t>, una molécula compleja compuesta por glicerol, al que se unen dos ácidos grasos (uno saturado y otro insaturado) y un grupo </a:t>
            </a:r>
            <a:r>
              <a:rPr lang="es-ES" dirty="0" smtClean="0">
                <a:hlinkClick r:id="rId3" tooltip="Fosfato"/>
              </a:rPr>
              <a:t>fosfato</a:t>
            </a:r>
            <a:r>
              <a:rPr lang="es-ES" dirty="0" smtClean="0"/>
              <a:t>; el grupo fosfato posee un </a:t>
            </a:r>
            <a:r>
              <a:rPr lang="es-ES" dirty="0" smtClean="0">
                <a:hlinkClick r:id="rId4" tooltip="Alcohol"/>
              </a:rPr>
              <a:t>alcohol</a:t>
            </a:r>
            <a:r>
              <a:rPr lang="es-ES" dirty="0" smtClean="0"/>
              <a:t> o un </a:t>
            </a:r>
            <a:r>
              <a:rPr lang="es-ES" dirty="0" err="1" smtClean="0">
                <a:hlinkClick r:id="rId5" tooltip="Aminoalcohol (aún no redactado)"/>
              </a:rPr>
              <a:t>aminoalcohol</a:t>
            </a:r>
            <a:r>
              <a:rPr lang="es-ES" dirty="0" smtClean="0"/>
              <a:t>, y el conjunto posee una marcada polaridad y forma lo que se denomina la "cabeza" polar del </a:t>
            </a:r>
            <a:r>
              <a:rPr lang="es-ES" dirty="0" err="1" smtClean="0"/>
              <a:t>fosfoglicérido</a:t>
            </a:r>
            <a:r>
              <a:rPr lang="es-ES" dirty="0" smtClean="0"/>
              <a:t>; los dos ácidos grasos forman las dos "colas" hidrófobas; por tanto, los </a:t>
            </a:r>
            <a:r>
              <a:rPr lang="es-ES" dirty="0" err="1" smtClean="0"/>
              <a:t>fosfoglicéridos</a:t>
            </a:r>
            <a:r>
              <a:rPr lang="es-ES" dirty="0" smtClean="0"/>
              <a:t> son moléculas con un fuerte carácter </a:t>
            </a:r>
            <a:r>
              <a:rPr lang="es-ES" dirty="0" err="1" smtClean="0">
                <a:hlinkClick r:id="rId6" tooltip="Anfipático"/>
              </a:rPr>
              <a:t>anfipático</a:t>
            </a:r>
            <a:r>
              <a:rPr lang="es-ES" dirty="0" smtClean="0"/>
              <a:t> que les permite formar </a:t>
            </a:r>
            <a:r>
              <a:rPr lang="es-ES" dirty="0" err="1" smtClean="0">
                <a:hlinkClick r:id="rId7" tooltip="Bicapa lipídica"/>
              </a:rPr>
              <a:t>bicapas</a:t>
            </a:r>
            <a:r>
              <a:rPr lang="es-ES" dirty="0" smtClean="0"/>
              <a:t>, que son la arquitectura básica de todas las </a:t>
            </a:r>
            <a:r>
              <a:rPr lang="es-ES" dirty="0" smtClean="0">
                <a:hlinkClick r:id="rId8" tooltip="Membrana celular"/>
              </a:rPr>
              <a:t>membranas biológicas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</TotalTime>
  <Words>404</Words>
  <Application>Microsoft Office PowerPoint</Application>
  <PresentationFormat>Presentación en pantalla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Flujo</vt:lpstr>
      <vt:lpstr>Lípido</vt:lpstr>
      <vt:lpstr>Ácidos grasos </vt:lpstr>
      <vt:lpstr>Propiedades físicoquímica</vt:lpstr>
      <vt:lpstr>Fosfoglicéridos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Lípido</dc:title>
  <dc:creator>Administrador</dc:creator>
  <cp:lastModifiedBy>Administrador</cp:lastModifiedBy>
  <cp:revision>3</cp:revision>
  <dcterms:created xsi:type="dcterms:W3CDTF">2009-11-08T17:34:11Z</dcterms:created>
  <dcterms:modified xsi:type="dcterms:W3CDTF">2009-11-08T18:07:54Z</dcterms:modified>
</cp:coreProperties>
</file>