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7" r:id="rId1"/>
  </p:sldMasterIdLst>
  <p:notesMasterIdLst>
    <p:notesMasterId r:id="rId41"/>
  </p:notesMasterIdLst>
  <p:sldIdLst>
    <p:sldId id="306" r:id="rId2"/>
    <p:sldId id="347" r:id="rId3"/>
    <p:sldId id="345" r:id="rId4"/>
    <p:sldId id="346" r:id="rId5"/>
    <p:sldId id="313" r:id="rId6"/>
    <p:sldId id="344" r:id="rId7"/>
    <p:sldId id="312" r:id="rId8"/>
    <p:sldId id="314" r:id="rId9"/>
    <p:sldId id="315" r:id="rId10"/>
    <p:sldId id="316" r:id="rId11"/>
    <p:sldId id="348" r:id="rId12"/>
    <p:sldId id="349" r:id="rId13"/>
    <p:sldId id="350" r:id="rId14"/>
    <p:sldId id="351" r:id="rId15"/>
    <p:sldId id="319" r:id="rId16"/>
    <p:sldId id="318" r:id="rId17"/>
    <p:sldId id="320" r:id="rId18"/>
    <p:sldId id="317" r:id="rId19"/>
    <p:sldId id="321" r:id="rId20"/>
    <p:sldId id="271" r:id="rId21"/>
    <p:sldId id="272" r:id="rId22"/>
    <p:sldId id="322" r:id="rId23"/>
    <p:sldId id="323" r:id="rId24"/>
    <p:sldId id="324" r:id="rId25"/>
    <p:sldId id="325" r:id="rId26"/>
    <p:sldId id="326" r:id="rId27"/>
    <p:sldId id="327" r:id="rId28"/>
    <p:sldId id="275" r:id="rId29"/>
    <p:sldId id="329" r:id="rId30"/>
    <p:sldId id="276" r:id="rId31"/>
    <p:sldId id="328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278" r:id="rId40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D60093"/>
    <a:srgbClr val="FF6600"/>
    <a:srgbClr val="CC0000"/>
    <a:srgbClr val="66FF33"/>
    <a:srgbClr val="FF0066"/>
    <a:srgbClr val="0099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1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14"/>
    </p:cViewPr>
  </p:sorterViewPr>
  <p:notesViewPr>
    <p:cSldViewPr>
      <p:cViewPr>
        <p:scale>
          <a:sx n="100" d="100"/>
          <a:sy n="100" d="100"/>
        </p:scale>
        <p:origin x="348" y="36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27.xml"/><Relationship Id="rId1" Type="http://schemas.openxmlformats.org/officeDocument/2006/relationships/slide" Target="slides/slide20.xml"/><Relationship Id="rId5" Type="http://schemas.openxmlformats.org/officeDocument/2006/relationships/slide" Target="slides/slide37.xml"/><Relationship Id="rId4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DAB82971-9553-4C76-B8C1-94651034261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7F323-B5F7-4A06-8434-A0252A4693BF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F1174-CF2C-4F2F-92F0-89AD838E7F9F}" type="slidenum">
              <a:rPr lang="es-ES_tradnl" smtClean="0"/>
              <a:pPr/>
              <a:t>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35A8A-0C83-4D95-906C-D000EB34A3BF}" type="slidenum">
              <a:rPr lang="es-ES_tradnl" smtClean="0"/>
              <a:pPr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A6254-1E94-4015-B96D-E5E8F6F54413}" type="slidenum">
              <a:rPr lang="es-ES_tradnl" smtClean="0"/>
              <a:pPr/>
              <a:t>17</a:t>
            </a:fld>
            <a:endParaRPr lang="es-ES_trad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ES_tradnl" smtClean="0"/>
              <a:t>El procesamiento de los datos en una computadora se lleva a cabo en la</a:t>
            </a:r>
          </a:p>
          <a:p>
            <a:r>
              <a:rPr lang="es-ES_tradnl" smtClean="0"/>
              <a:t>Unidad Central de Procesamiento (CPU)</a:t>
            </a:r>
          </a:p>
          <a:p>
            <a:endParaRPr lang="es-ES_tradnl" smtClean="0"/>
          </a:p>
          <a:p>
            <a:r>
              <a:rPr lang="es-ES_tradnl" smtClean="0"/>
              <a:t>La memoria de la computadora tambien juega un papel crucial en el </a:t>
            </a:r>
          </a:p>
          <a:p>
            <a:r>
              <a:rPr lang="es-ES_tradnl" smtClean="0"/>
              <a:t>procesamiento de datos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BB212-935A-488C-877F-F20E0FAF406F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BB4C1-0532-41D4-A798-0FC1EAB53FBD}" type="slidenum">
              <a:rPr lang="es-ES_tradnl" smtClean="0"/>
              <a:pPr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A43CB-7F91-4F79-A06E-0E33DB7A8C8B}" type="slidenum">
              <a:rPr lang="es-ES_tradnl" smtClean="0"/>
              <a:pPr/>
              <a:t>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36172-61F0-4CE8-96C1-23DB5FBFBDA8}" type="slidenum">
              <a:rPr lang="es-ES_tradnl" smtClean="0"/>
              <a:pPr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41CF9-CF85-4BB3-8FD4-8CCC3E2B14D5}" type="slidenum">
              <a:rPr lang="es-ES_tradnl" smtClean="0"/>
              <a:pPr/>
              <a:t>22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F39AE-F824-4D3D-96EC-2FEF65123152}" type="slidenum">
              <a:rPr lang="es-ES_tradnl" smtClean="0"/>
              <a:pPr/>
              <a:t>23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ADF4A-DF4C-43D1-8D23-C9B7BA3225D9}" type="slidenum">
              <a:rPr lang="es-ES_tradnl" smtClean="0"/>
              <a:pPr/>
              <a:t>24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27537-2E63-4E41-A87E-646C2DC4C844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CBFF1-562C-4ECE-8379-24D2D15028E9}" type="slidenum">
              <a:rPr lang="es-ES_tradnl" smtClean="0"/>
              <a:pPr/>
              <a:t>25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E941D-BAAA-4D5A-8C58-37B00226E8EA}" type="slidenum">
              <a:rPr lang="es-ES_tradnl" smtClean="0"/>
              <a:pPr/>
              <a:t>26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733F7-CB0D-42E1-904C-9006E963980E}" type="slidenum">
              <a:rPr lang="es-ES_tradnl" smtClean="0"/>
              <a:pPr/>
              <a:t>27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F3A46-0ED6-4BB3-ABDF-F52599D2ED4B}" type="slidenum">
              <a:rPr lang="es-ES_tradnl" smtClean="0"/>
              <a:pPr/>
              <a:t>28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D0F6A-F308-4469-AC0B-68541967AB4A}" type="slidenum">
              <a:rPr lang="es-ES_tradnl" smtClean="0"/>
              <a:pPr/>
              <a:t>29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68D24-9FB3-44B1-B1FE-5E76A1A6A995}" type="slidenum">
              <a:rPr lang="es-ES_tradnl" smtClean="0"/>
              <a:pPr/>
              <a:t>30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CA45-4F6F-41C2-8D6E-F1AC3B281719}" type="slidenum">
              <a:rPr lang="es-ES_tradnl" smtClean="0"/>
              <a:pPr/>
              <a:t>31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7B73-2983-4110-97D4-7F55E1951AE2}" type="slidenum">
              <a:rPr lang="es-ES_tradnl" smtClean="0"/>
              <a:pPr/>
              <a:t>32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1A4D4-BE27-4B14-B4F8-EAF86D30A538}" type="slidenum">
              <a:rPr lang="es-ES_tradnl" smtClean="0"/>
              <a:pPr/>
              <a:t>33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B00CC-2203-4B4D-AA20-624B524D5E30}" type="slidenum">
              <a:rPr lang="es-ES_tradnl" smtClean="0"/>
              <a:pPr/>
              <a:t>34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28905-75E3-495F-9DD4-708653686B04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24934-9D2E-4403-B84A-2AA2A1F32172}" type="slidenum">
              <a:rPr lang="es-ES_tradnl" smtClean="0"/>
              <a:pPr/>
              <a:t>35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56AE8-0925-4230-9A96-8AA32DB1C8D6}" type="slidenum">
              <a:rPr lang="es-ES_tradnl" smtClean="0"/>
              <a:pPr/>
              <a:t>36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FD93B-BFB8-41C5-9AE6-92CBD60D7776}" type="slidenum">
              <a:rPr lang="es-ES_tradnl" smtClean="0"/>
              <a:pPr/>
              <a:t>37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A9A08-D6E1-4BDD-A07C-0194AB341169}" type="slidenum">
              <a:rPr lang="es-ES_tradnl" smtClean="0"/>
              <a:pPr/>
              <a:t>38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C559F-A729-49CB-9300-DA334E312ECF}" type="slidenum">
              <a:rPr lang="es-ES_tradnl" smtClean="0"/>
              <a:pPr/>
              <a:t>39</a:t>
            </a:fld>
            <a:endParaRPr lang="es-ES_tradnl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Explicar aquí cada componente de la computadora:</a:t>
            </a:r>
          </a:p>
          <a:p>
            <a:r>
              <a:rPr lang="es-ES_tradnl" smtClean="0"/>
              <a:t>CPU:</a:t>
            </a:r>
          </a:p>
          <a:p>
            <a:r>
              <a:rPr lang="es-ES_tradnl" smtClean="0"/>
              <a:t>Físicamente, son pequeños chips llamados microprocesadores</a:t>
            </a:r>
          </a:p>
          <a:p>
            <a:r>
              <a:rPr lang="es-ES_tradnl" smtClean="0"/>
              <a:t>- Es el “Cerebro” de la computadora</a:t>
            </a:r>
          </a:p>
          <a:p>
            <a:r>
              <a:rPr lang="es-ES_tradnl" smtClean="0"/>
              <a:t>- Es el lugar donde se manipulan los datos</a:t>
            </a:r>
          </a:p>
          <a:p>
            <a:r>
              <a:rPr lang="es-ES_tradnl" smtClean="0"/>
              <a:t>- Formada por 2 partes básicas: La Unidad de Control y la </a:t>
            </a:r>
          </a:p>
          <a:p>
            <a:r>
              <a:rPr lang="es-ES_tradnl" smtClean="0"/>
              <a:t>  Unidad Aritmético-lógica</a:t>
            </a:r>
          </a:p>
          <a:p>
            <a:r>
              <a:rPr lang="es-ES_tradnl" smtClean="0"/>
              <a:t>- Emite las órdenes a los otros dispositivos de la computadora</a:t>
            </a:r>
          </a:p>
          <a:p>
            <a:r>
              <a:rPr lang="es-ES_tradnl" smtClean="0"/>
              <a:t>UNIDAD DE CONTROL</a:t>
            </a:r>
          </a:p>
          <a:p>
            <a:pPr>
              <a:buFontTx/>
              <a:buChar char="•"/>
            </a:pPr>
            <a:r>
              <a:rPr lang="es-ES_tradnl" smtClean="0"/>
              <a:t>Administrador de recursos de la computadora</a:t>
            </a:r>
          </a:p>
          <a:p>
            <a:pPr>
              <a:buFontTx/>
              <a:buChar char="•"/>
            </a:pPr>
            <a:r>
              <a:rPr lang="es-ES_tradnl" smtClean="0"/>
              <a:t>  Contiene un conjunto de instrucciones básicas que permiten</a:t>
            </a:r>
          </a:p>
          <a:p>
            <a:r>
              <a:rPr lang="es-ES_tradnl" smtClean="0"/>
              <a:t>    tal administración</a:t>
            </a:r>
          </a:p>
          <a:p>
            <a:pPr>
              <a:buFontTx/>
              <a:buChar char="•"/>
            </a:pPr>
            <a:r>
              <a:rPr lang="es-ES_tradnl" smtClean="0"/>
              <a:t>   Dirigen el flujo de datos e instrucciones que se hacen entre </a:t>
            </a:r>
          </a:p>
          <a:p>
            <a:r>
              <a:rPr lang="es-ES_tradnl" smtClean="0"/>
              <a:t>    el CPU y los restantes dispositivos de la computadora</a:t>
            </a:r>
          </a:p>
          <a:p>
            <a:r>
              <a:rPr lang="es-ES_tradnl" smtClean="0"/>
              <a:t>MEMORIA</a:t>
            </a:r>
          </a:p>
          <a:p>
            <a:r>
              <a:rPr lang="es-ES_tradnl" smtClean="0"/>
              <a:t>Físicamente formado por chips en una tarjeta de circuitos</a:t>
            </a:r>
          </a:p>
          <a:p>
            <a:r>
              <a:rPr lang="es-ES_tradnl" smtClean="0"/>
              <a:t>- Permite guardar datos y programas temporalmente para ser</a:t>
            </a:r>
          </a:p>
          <a:p>
            <a:r>
              <a:rPr lang="es-ES_tradnl" smtClean="0"/>
              <a:t>  ejecutados o manipulados por el CPU.</a:t>
            </a:r>
          </a:p>
          <a:p>
            <a:r>
              <a:rPr lang="es-ES_tradnl" smtClean="0"/>
              <a:t>- Se clasifican en:</a:t>
            </a:r>
          </a:p>
          <a:p>
            <a:r>
              <a:rPr lang="es-ES_tradnl" smtClean="0"/>
              <a:t>	- ROM  (Read Only Memory)</a:t>
            </a:r>
          </a:p>
          <a:p>
            <a:r>
              <a:rPr lang="es-ES_tradnl" smtClean="0"/>
              <a:t>	- RAM  (Random Access Memory)</a:t>
            </a:r>
          </a:p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023A8-C956-43F1-A410-82FAB7A4212D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A701F-0458-4804-92BB-EA02D4C6895A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8D7C5-01A2-49F8-8CEE-F1AB1BE823CE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EE6C3-5A68-4458-BB5E-613747464C80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8B5BD-97B3-4CEE-BD63-8EF773D3603A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1B4B7-66DC-431B-AC48-F70DBFB19895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E2CC7-3A61-49EB-8665-366A1092263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95949-4259-4F7F-8E26-FCF46F7263A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1E8ED-EDF6-420C-9BD6-1BF7E27907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A6C2D78-6683-414E-8B85-EBEFACF004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6913-1EF9-470B-AC34-AC985E2EF79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9353A-03A5-4B0C-AA4E-BC5E85C0A5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681E-3AF8-4F14-9AF5-A824E6ED7D9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8A3DC-C0FC-4CEC-93AB-356399E7CD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35D0C-5FE5-451A-87F0-3C5680C092D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593470-457D-4EE2-8E7C-5A639CAF4A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44BF26-BE95-4CD8-AC57-E75D829A6B7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BBD9D8-FB92-48D0-8EB8-EDEE689F3A1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OPIA%20ARCHIVOS%2014MAYO2010\COPIA%20LAPTO\HARDWARE%20Y%20SOFTWARE\EMANUELL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0.xml"/><Relationship Id="rId7" Type="http://schemas.openxmlformats.org/officeDocument/2006/relationships/slide" Target="slide8.xml"/><Relationship Id="rId12" Type="http://schemas.openxmlformats.org/officeDocument/2006/relationships/slide" Target="slide27.xml"/><Relationship Id="rId17" Type="http://schemas.openxmlformats.org/officeDocument/2006/relationships/slide" Target="slide38.xml"/><Relationship Id="rId2" Type="http://schemas.openxmlformats.org/officeDocument/2006/relationships/slide" Target="slide3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4000" b="1" dirty="0">
                <a:latin typeface="Tahoma" pitchFamily="34" charset="0"/>
              </a:rPr>
              <a:t>Tema: Componentes físicos de un ordenador (I)</a:t>
            </a:r>
          </a:p>
        </p:txBody>
      </p:sp>
      <p:pic>
        <p:nvPicPr>
          <p:cNvPr id="3076" name="Picture 59" descr="DESKC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124200"/>
            <a:ext cx="25431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MANUEL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158" y="6357958"/>
            <a:ext cx="6429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rgbClr val="0000FF"/>
                </a:solidFill>
              </a:rPr>
              <a:t>POR:MATILDE ELIZABETH MENDOZA CORTEZ</a:t>
            </a:r>
            <a:endParaRPr lang="es-ES" sz="900" dirty="0">
              <a:solidFill>
                <a:srgbClr val="0000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58" y="2967334"/>
            <a:ext cx="5857916" cy="32477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s-ES" sz="8000" b="1" cap="none" spc="0" dirty="0" smtClean="0">
                <a:ln w="24500" cmpd="dbl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HARDWARE</a:t>
            </a:r>
            <a:endParaRPr lang="es-ES" sz="5400" b="1" cap="none" spc="0" dirty="0">
              <a:ln w="24500" cmpd="dbl">
                <a:solidFill>
                  <a:srgbClr val="00B0F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 dirty="0">
                <a:latin typeface="Tahoma" pitchFamily="34" charset="0"/>
              </a:rPr>
              <a:t>Clasificación del Hardware</a:t>
            </a:r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914400" y="2362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>
                <a:latin typeface="Tahoma" pitchFamily="34" charset="0"/>
              </a:rPr>
              <a:t>Cada pieza de hardware, forma parte de una de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cinco categorías</a:t>
            </a:r>
            <a:r>
              <a:rPr kumimoji="0" lang="es-ES_tradnl">
                <a:latin typeface="Tahoma" pitchFamily="34" charset="0"/>
              </a:rPr>
              <a:t>:</a:t>
            </a:r>
          </a:p>
        </p:txBody>
      </p:sp>
      <p:sp>
        <p:nvSpPr>
          <p:cNvPr id="112645" name="Text Box 1029"/>
          <p:cNvSpPr txBox="1">
            <a:spLocks noChangeArrowheads="1"/>
          </p:cNvSpPr>
          <p:nvPr/>
        </p:nvSpPr>
        <p:spPr bwMode="auto">
          <a:xfrm>
            <a:off x="2057400" y="5768975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Dispositivos de </a:t>
            </a:r>
          </a:p>
          <a:p>
            <a:pPr algn="ctr" eaLnBrk="0" hangingPunct="0"/>
            <a:r>
              <a:rPr kumimoji="0" lang="es-ES_tradnl" sz="2800">
                <a:latin typeface="Tahoma" pitchFamily="34" charset="0"/>
              </a:rPr>
              <a:t>almacenamiento secundario</a:t>
            </a:r>
          </a:p>
        </p:txBody>
      </p:sp>
      <p:pic>
        <p:nvPicPr>
          <p:cNvPr id="112649" name="Picture 1033" descr="DESKC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4588" y="3200400"/>
            <a:ext cx="22590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1" name="Picture 1035" descr="CLP00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267200"/>
            <a:ext cx="1905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2" name="Picture 1036" descr="CLP00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114800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6586558" cy="1296974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  <a:t>Clasificación del Hardware</a:t>
            </a:r>
            <a:r>
              <a:rPr lang="es-ES_tradnl" b="1" dirty="0" smtClean="0">
                <a:latin typeface="Tahoma" pitchFamily="34" charset="0"/>
              </a:rPr>
              <a:t/>
            </a:r>
            <a:br>
              <a:rPr lang="es-ES_tradnl" b="1" dirty="0" smtClean="0">
                <a:latin typeface="Tahoma" pitchFamily="34" charset="0"/>
              </a:rPr>
            </a:b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928662" y="142873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  <a:latin typeface="Algerian" pitchFamily="82" charset="0"/>
              </a:rPr>
              <a:t>DISPOSOTIVOS DE COMUNICACION</a:t>
            </a:r>
            <a:endParaRPr lang="es-E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28662" y="457200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MODEM</a:t>
            </a:r>
            <a:endParaRPr lang="es-ES" dirty="0"/>
          </a:p>
        </p:txBody>
      </p:sp>
      <p:pic>
        <p:nvPicPr>
          <p:cNvPr id="1026" name="Picture 2" descr="http://2.bp.blogspot.com/_NjM-iiwDlLE/S9hNY7a4MuI/AAAAAAAAAFQ/O8eEwqh7ap8/s1600/mod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357430"/>
            <a:ext cx="2571768" cy="1685898"/>
          </a:xfrm>
          <a:prstGeom prst="rect">
            <a:avLst/>
          </a:prstGeom>
          <a:noFill/>
        </p:spPr>
      </p:pic>
      <p:pic>
        <p:nvPicPr>
          <p:cNvPr id="1028" name="Picture 4" descr="http://1.bp.blogspot.com/_fFHJ4VG7Oto/S8xQxb3JBvI/AAAAAAAAAG0/rnUiKHOsYng/s1600/tarjetas-red-lg-tarjeta-de-red-pci-gigabit-64bits--wol-1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357454" cy="171451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00430" y="442913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TARJETAS DE RED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143768" y="414338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HUBS</a:t>
            </a:r>
            <a:endParaRPr lang="es-ES" dirty="0"/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CnAN8DASIAAhEBAxEB/8QAHAAAAgMBAQEBAAAAAAAAAAAAAwUCBAYAAQcI/8QAPxAAAgEDAwEFBQYEBAUFAAAAAQIDAAQRBRIhMRNBUWFxBhQiMqFCgZGxwdEVI1JiFiQz8CVDcpLhU2OCk/H/xAAZAQEBAQEBAQAAAAAAAAAAAAABAAIEAwX/xAAkEQEBAAIBBAEFAQEAAAAAAAAAAQIRAxIhMUEEExRCUWEiMv/aAAwDAQACEQMRAD8A+rIKKo4ocfNGUZoIi8iiKKigA61MAUpICvRXCpVB6oqVeCpVB3dSb2j1X+H2wjhINxL8KDw86ZX15FZWslxKQFUd/efCsMJZL+6e+us8k7FPdTIkIoxawNJIcyNyxNY/XdRM0rinPtBqe1WjX04rE30+Sea1UoXkuTihWcBllAHeaGSZXxWl0CyAUzyLwOFz31gmNpALa3WP7XU0ws4NxHrQUBdhxT3TbYYXI5oRpp9tgKadwR9Kq2kOAOKZxLToJotFArkWphak8UVOuA5r2oImux516cV5UkTXhqVRJpQZHNRIzUmNQYjvoICnnijpVdaOhxRGqMDU1NDQ5ogpCWeakDUQakKkmK9Zgi5Y4qINZr2o1cj/AIfaEl3P8xh3DwpkBdrV+dZv+yjJNpEccfaNL9Wu1tbfYpx4UYtFp1p/d3+ZrG6xqDTSNzgVrwi/UrsyMx3HrSK7mLEgUe9nznnOaqQoZJMnJyaLSuaVZtczquOD19K1yII0WNRwowMVW0u0FnbguMSuOavQqXaspasYdxGRWosIAFHFLdMt+ORWitY9oFSWrdMAVcRaFHx3Udc+FQEUVOoive+lPRXV7XlCdXhrutRaoOPNQNSzUGpSJqDc1MmoE0KK60ZD41XQ0ZTQ9KOpoq9KChzUwcUsiggV7mgySwxLumlWMeLsAKX3muWdtA5WZZZAOFjJJJpSeu6smn2uEO6d+FUd3nWTiHZK1zcHMrnJJoTXhurtrq6clyfhXwqlqjXF18Eboi/3SDmmWIt13VDK5UHCjwrKXdzknmtHJ7PzzH4ry2TP9xND/wAFdofj1OIZ/pjJ/Wq5RMY7GSTA5FaLQNPwPeZR8I+UHvNObf2Gt4my9+794xGBV99LdJxbWadoqqDj5cCsbiU+XbFMbCDkcUW20C/J+KJV9XH706sdHljx2nZ5/wCupD2MOFBxTmFPhHFV4YREoDFR99WkmjUYDA+lW4FhBzRwKqC5QHg5PpUzcn+lvuX/AM1bhWsVLFUTdsByAPvFDbUCEzuXPeNw/arcWjLmvMeeaVvqaAP/ADo2IGcA9KT3usy+/W6wzZiOd+0kjyo6otVqsgDnOfSvCQRSP3m4bsmRsBwNpx1JptbS9tbxyE5JHPr30y7FmhM1E9K9bFRJ4pCJNDJqTGoGoxWQ0ZKDGKMpA5oaHU4qfn4UJTkV7LKkETSuyhVGck0hjPbW4kOprGrsAsQ4B8axN1bXEjtiOeYk5B3EAVoddu21HVJLhRhMAL6CqcDSsCERmHiBWJ3rV8F9tp0pUMqlCfssatpatGw3OoPlV5YJsEtw56AEDFQhhikUma4uI27uxQuT9RitWMuiKR9Tk+Qq3HKzYxA7KOS20gD6UH+H2x+a91D/AOkD83rvcLMHdJJesq88lB+po0lr+IumBsVT50WyvGa8d5FGdgHHl/8AtU5FDMSpJyfmx9KnCAr7kdskY+IVaR0l9MRlY8+go0d1dN9nB9KWWkUzyBV48OcVenhu4Z4127nfJCg91DXStqbx/EH7ql2N2OWfHq2P0qlKkyzGGTtIwMZLEkc+lHS3iRlBuYuoBJDDbnvyevSg9Iwid+txH/3VCSLsLiGKWTf2rYAXdgeOeajMLURkC+BYDHEZI/HNRk1ewuby2BiYTROCrA9fI1NTH+Lc8EeY0hUBnYAEjIHnQF7JE2MshccHAAzUb3U4prGSWOXbcKAQuBhTWV1zF1BKs003ZlBuRZSoJ88Y7zXnnl0zcbw4rle7TmewgYhlRMjBLzIppbqN9pSyx/5vT4lRgW33and5YzWAXRbSMKxhtVB/9W4X6gtn8aYWlnpUXNw2l7e8BxIPpmuf7nvqOn7OSbtfQTqxlhVoUtxAmCrK2R5AYp9pDvJYRSSRmJn+LFYf2durRrZv4cIzGCDtSLHJ4zjFbPRhKtu7TNk7uF71A4/Suvjy24uTDV0vk1Etk4qRoZGB599eryeN0obc1Imht5VIFTgdaKmD31jv8QXjfKiL6LUW1DUp+krgHw4q1W21aWONSZHCgDqTistr9+17J2KTRx2yf3ZLH0Gao9hcSnMzsfXmirZKCCxJ8q1ICiedIpNinPGd2MZ+6orfCMlgT9Bmg66RDclUwP5dIZLkumCaxPNNP/4tlyVxkd/U1SudRlggknUnG8IMDgDn9qRJOULeDd+aYuhubKaGNSSNsgUck01mK9zqOo3Cs0bt2a9cKKZWsctiGuZYzlsruP8AvwpbZyMgaGSGRVPXehxTi5uWlsVjYcE8486EMuoTBtmQRnipwXsvvgRz8IJ/KkTzlLxlzgA4q8Jt1xCy4znnnyNPozycXd1IkfaRuy88c1fuNWurKO0YSb5LiIcv3E5PFI7vdNAyb9gz1qxrtpLPa6WfeCu0KRuHVQCMivLK3XZ1ccwtnULda9eXc2Xm3v0IDEAUayvYGjY3lw6MoztRC2efPFJoNDtmuH7bU2jyc7Y0JppaafoliSZmmvHPXcwA/KuaY81vd9PPP4cw1PKw2qaKpwHuHc8AllXnz5NWLy7ZbmFLWyhktnQ9rKsRDLx4568VCLUtEhGI9MhB88n8sUyuL69VUNnZyG1KglgCEJI59a9cePOzu48vkcMylwx7f1nk1WEsYxYswZV2y7jnJ55FR1EieISXUVuqxx8hhgMB3+Z6Vfk1B2imWC0XsWBUgR8DIxSu4JnSDt5wsUbMse8fCueSAACR93lWcsLJ3GXNhlf8zTPJcWSswWS2Cg9EhLAemBj8Kv2V/Cr/AMo3Eg/9u0xj6ilU5Qy8i+Zj8WIocAZ8MkUa3A7QN7teyY+zLOifvXNMZ+2vqZNrot5LdzPEILqIAFgZlCZA6cgmtX7Pqsc0zPLmVxjYT3DnNYrQ3uGuAkljHBAfti4Dd3UgD0rXaIEhuA0rne2FTByoJ5Oa6+Lw4+VoTUG5qWc1AmulzoVA+uKI1DNSYBL+2H9NFGpW+Ov1r54NT/uFTGpn+oVtrb6EdWgVetVp9biAOOtYj+Jn+oVB9QyOv4Ug71C4F45kGflIpGepHOKs2Vx2sLsD0J/KlhuPjPPfXnPLV8QSVCRTGbtF0uTY2PgXkdeopW0jEdRTFBJJZOrYIMWfwNNZCtLu5nthHLMzKpGAccU3Zs2g+IghgRSyygCg8Yx15prGoaM4HGOKDSe+fF7Ic5+KvbSc+9RknvoWpke+N44B+lBt5QblB3ZFQ9tFLODE5PxYGcGl+o65NNplsJkAWB9oxkHHhV11VonwW+U1n0lL2bkqGTcMgjrWZlqvLlyyxsdeaoRc4csec/C5UenQ1b07V5Y5dtppyyytnEjmSX6Z2/SndtqGmYTdaQM5G4ZjB58ac2OsFpI0s7ZAoPSOAD9K9fq4z0JOr8yW3vPad8C3gKecVlCmOfE80a49ltf1ORbue+t4i23CyONykffxWo981IrguIwOvaTBf1pdqF6I4nmub5IlHeilwx/+IOKPrfqC48c/6yJZdL9pHlyl0ySoWXdv/wBRT0PdnvrmtzDuecuVLIGCruYHnJAHX96t3WpR7Elju0CsBtdjgnOSOO7pS+e4R8BS0odVOExg4PUk9OteHLna9+K4fjSrUJLkTsBYzDnO6Vwv0r2z99kkCxQWquehknB+gND1FJ2uNyQwJEfkLzAkDuGBXlpFeLKNlxaJnv7Mtj6VxZWu6W/xrtItNYEy9rLp/ZDBKojZxkZ5HlWs08wQ3qyuocFtqeKkng4/31rGaRY3kjBpdchCgZ2+78GtfZywW90swZXKHhSp54xxXRxV48rVseT61E16CCB6VEmupzItnFDOT0NEJqBAPWhPymt9UxfUvCRgcyD8amptx1kH41raXxf+dS9+yOv1qkvu56SA+lFjijY4U5PhinY7tP7Nz9raznwb9KTzXWJGHmaeaBYXFlHItxEYxIQVyRzxS9tDvJ5SY4G256sMD8ax7b9QD3vcEyoXHHX860GjSCSNC7KFKMCXPH30nbRby3XLRAgHnb8VOtKtnS1AkTGVPBHlSFkPIZVIe3ZN3Jix0/Or9uSFY4yBkZpfbRbAxQY3dRTKIMtucr18KCz/ALSRmDUmQ9REucUst5cTp6j86da1ZXNzcIyI8jdng7RnvNUo9Fu1lBa2mA/qKEAUhqreLA+PkGiDRNOMbojhBIMPt+z51C2dlQg8kCkUl7dQ3txC7yFHLquOoJyR+YryenRL5W7n2ZvuloUlCgBWDhSxokXs17QB45P5gXcMkSg/TOanpt9fLBD2iTP1BIUn9Kf2naysQVlXHOWBUD6VOfL4XHbtXh9hbmRnNxfIpPPQZx+NMI/ZuwtrVrK/m7eLgkk4P0NXzOikiea5z39nCMfcSwpVqWr6dbQM6xSXjBgBFLIsZOepyM8ClvD4vHj6DudA0gspUnscKu3dyNoOD9aW3VhbwMwt+XWNkjyeO40xXVIJ4la2sGYqNxSJ87z4DPPA7yOaWSzG7jd4LRoLjtDHEsxPf1zx4V55Tce2PFjj4hJqLXJkDK1uif0nLgemRVMXFwCNt9GG7gkXT6VrP4QHaNptSIYDH8iwZhxj+oUc6JAw+LUdYfwCxrGPzrmvHlb4dUzx0U6Za3U+x5r+/wBuee5a21lJHC0DhyzxhcHb85HeazqaDai4iEkmpPkjHaz5wfTJrS2toVgiRO1UQr8LOQSfI17ceNnp48mUvitbBI00CSSLtcqCw8DjmpmqenXD3FqkkwxISdwHQc1ZJrqczmNCY1Imht1qT8eVIZJxUQM0eJegpQkKZ46Gt17KaIIo1v7te7MSMOvnS32U0MXJF7ep/l1PwIf+Yf2rV3Vz3A4GOgqQzP29wPI5p26rsXgYxwPCkGjK1xcOFBJxwKfuyj4Gba64BBBrG2vRfKv80kHqakluZJI5M4A4IUcmiGPfJ8Jz6A1cgtJjjbHIfRDTsJwW0I5a2DHHHAH70VoY23fyAhJyCG/8UVIZ+nYv99TNvOBloivqatp1rGkbZUFT0JByTVtzH2bA72yO81XjjbPxOi+rUZYHOcZbyVSaNhXs7KwcAySBGIwasPp9sJ1e2w7IcrJgjmpwWbrHlkYEeIqzHC7jvXHhj96G915Em0fGc888mpFYiTtBGTk99cBajhpjnx/2aMBZgHdIT4Yaody5rGMvuZmJ7s91eNp1nwezGfEir5ksgcKGY+ZOPyocs0S/Kqem1j+1K7qUun2jqQUZAcfIxHTpRre1soY1jSFtgBA5zye+pRXjq+XhgZfAKR+tEub2aaPZDHBAc53KN350aO647CuAg6c8ZokEYCjZGCPELVCIXnzNet1+yoH5UcCWT57qY+jEVaQOrq0ctrJgAiTjPAq+/aSRhV+EqeaANPt3IMu6TByN5zV2G3gQgqvNWqNrOnhkhwT9on7qu7qqIwXp0oobIBHIrTIhNQJrt2aiWx50p+REXNaP2a0Nr9veLobbRTyT/wAzyFV/Z7RX1GTtZsx2qHluhc+ArZyzJDGIYgqooAVV6AUnQ886xoI41CIowFHQCl8koZutV5Z8t1oatk5oBzouoyabeCeNQ3GCrd4rSNr1vcyB0sjCx5Zu0zk/hWMhJ45phA3GDVo7auLU1fG2KFcd7SNmriaixX57cfc5/WsvE/mfxq0kmatLZ4LyQfLcqB5R1I3s5BHvLkf28UpSXjHdRBL4GrSXxcHdlpZCf+qi+9MRzJIfWQ0r7Xzru2wOtWkYdoveSfU1LtlwPhUY78Ut7YV723nQDP3nHf8AgK43RJyDilomru2zUTI3LH7VedufGl4lrztqkYdt51NZye+lol86IklRMklwOv40aOWliSc1YjeoGsclWY5KVxOauRtUF9XzRFbpVRGoqtxSljdXgbmhBqluz3YqT4i0sdvAsEKqsajAUHiqEtxuOKry3GehoJkyamhy5zxRImJPNVVbmjRmkGELVehelkTVajepGkUtWUl4pUj1YSSoGiTZFS7XFLxJip9tQl3tqiZaqdrnvrjJUlsSedeiXnrVIS+dd2vNBX+1ru1qh2vPWuE3nVs7MO18697Wl4l86kJakviWiCXzpcJaKknnUjKKQno2atRMcjNK4nyQKYW4Z87FJx1wKkZQtyKuxnml0SyDqjD7quRq4PyN+FQXUPnRQaqpkdUP4UZSfA0gdWr0tQdxB6H8K93E1F+dgxNTUE11dURo15qwi11dUlhFqyg6V1dUBUoqtwRXV1RED8CpB66uqDt5zXhkNdXVJ2415vOa6uoT0uc17uNdXUJwc1IOa6upQivR42rq6orMR7xTazmAtym8oxbOQOo8K6uqRiJyxGLhlHGPhz3fvRkYsG/zMnlhRxxXV1Jt0MN5P+u3/aPHNTxJji4YHGM7a6uqWxcuQMykY79o55r1dy53SFs+IFdXVUb2/9k=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HAAAAgMBAQEBAAAAAAAAAAAAAwUCBAYAAQcI/8QAPxAAAgEDAwEFBQYEBAUFAAAAAQIDAAQRBRIhMRNBUWFxBhQiMqFCgZGxwdEVI1JiFiQz8CVDcpLhU2OCk/H/xAAZAQEBAQEBAQAAAAAAAAAAAAABAAIEAwX/xAAkEQEBAAIBBAEFAQEAAAAAAAAAAQIRAxIhMUEEExRCUWEiMv/aAAwDAQACEQMRAD8A+rIKKo4ocfNGUZoIi8iiKKigA61MAUpICvRXCpVB6oqVeCpVB3dSb2j1X+H2wjhINxL8KDw86ZX15FZWslxKQFUd/efCsMJZL+6e+us8k7FPdTIkIoxawNJIcyNyxNY/XdRM0rinPtBqe1WjX04rE30+Sea1UoXkuTihWcBllAHeaGSZXxWl0CyAUzyLwOFz31gmNpALa3WP7XU0ws4NxHrQUBdhxT3TbYYXI5oRpp9tgKadwR9Kq2kOAOKZxLToJotFArkWphak8UVOuA5r2oImux516cV5UkTXhqVRJpQZHNRIzUmNQYjvoICnnijpVdaOhxRGqMDU1NDQ5ogpCWeakDUQakKkmK9Zgi5Y4qINZr2o1cj/AIfaEl3P8xh3DwpkBdrV+dZv+yjJNpEccfaNL9Wu1tbfYpx4UYtFp1p/d3+ZrG6xqDTSNzgVrwi/UrsyMx3HrSK7mLEgUe9nznnOaqQoZJMnJyaLSuaVZtczquOD19K1yII0WNRwowMVW0u0FnbguMSuOavQqXaspasYdxGRWosIAFHFLdMt+ORWitY9oFSWrdMAVcRaFHx3Udc+FQEUVOoive+lPRXV7XlCdXhrutRaoOPNQNSzUGpSJqDc1MmoE0KK60ZD41XQ0ZTQ9KOpoq9KChzUwcUsiggV7mgySwxLumlWMeLsAKX3muWdtA5WZZZAOFjJJJpSeu6smn2uEO6d+FUd3nWTiHZK1zcHMrnJJoTXhurtrq6clyfhXwqlqjXF18Eboi/3SDmmWIt13VDK5UHCjwrKXdzknmtHJ7PzzH4ry2TP9xND/wAFdofj1OIZ/pjJ/Wq5RMY7GSTA5FaLQNPwPeZR8I+UHvNObf2Gt4my9+794xGBV99LdJxbWadoqqDj5cCsbiU+XbFMbCDkcUW20C/J+KJV9XH706sdHljx2nZ5/wCupD2MOFBxTmFPhHFV4YREoDFR99WkmjUYDA+lW4FhBzRwKqC5QHg5PpUzcn+lvuX/AM1bhWsVLFUTdsByAPvFDbUCEzuXPeNw/arcWjLmvMeeaVvqaAP/ADo2IGcA9KT3usy+/W6wzZiOd+0kjyo6otVqsgDnOfSvCQRSP3m4bsmRsBwNpx1JptbS9tbxyE5JHPr30y7FmhM1E9K9bFRJ4pCJNDJqTGoGoxWQ0ZKDGKMpA5oaHU4qfn4UJTkV7LKkETSuyhVGck0hjPbW4kOprGrsAsQ4B8axN1bXEjtiOeYk5B3EAVoddu21HVJLhRhMAL6CqcDSsCERmHiBWJ3rV8F9tp0pUMqlCfssatpatGw3OoPlV5YJsEtw56AEDFQhhikUma4uI27uxQuT9RitWMuiKR9Tk+Qq3HKzYxA7KOS20gD6UH+H2x+a91D/AOkD83rvcLMHdJJesq88lB+po0lr+IumBsVT50WyvGa8d5FGdgHHl/8AtU5FDMSpJyfmx9KnCAr7kdskY+IVaR0l9MRlY8+go0d1dN9nB9KWWkUzyBV48OcVenhu4Z4127nfJCg91DXStqbx/EH7ql2N2OWfHq2P0qlKkyzGGTtIwMZLEkc+lHS3iRlBuYuoBJDDbnvyevSg9Iwid+txH/3VCSLsLiGKWTf2rYAXdgeOeajMLURkC+BYDHEZI/HNRk1ewuby2BiYTROCrA9fI1NTH+Lc8EeY0hUBnYAEjIHnQF7JE2MshccHAAzUb3U4prGSWOXbcKAQuBhTWV1zF1BKs003ZlBuRZSoJ88Y7zXnnl0zcbw4rle7TmewgYhlRMjBLzIppbqN9pSyx/5vT4lRgW33and5YzWAXRbSMKxhtVB/9W4X6gtn8aYWlnpUXNw2l7e8BxIPpmuf7nvqOn7OSbtfQTqxlhVoUtxAmCrK2R5AYp9pDvJYRSSRmJn+LFYf2durRrZv4cIzGCDtSLHJ4zjFbPRhKtu7TNk7uF71A4/Suvjy24uTDV0vk1Etk4qRoZGB599eryeN0obc1Imht5VIFTgdaKmD31jv8QXjfKiL6LUW1DUp+krgHw4q1W21aWONSZHCgDqTistr9+17J2KTRx2yf3ZLH0Gao9hcSnMzsfXmirZKCCxJ8q1ICiedIpNinPGd2MZ+6orfCMlgT9Bmg66RDclUwP5dIZLkumCaxPNNP/4tlyVxkd/U1SudRlggknUnG8IMDgDn9qRJOULeDd+aYuhubKaGNSSNsgUck01mK9zqOo3Cs0bt2a9cKKZWsctiGuZYzlsruP8AvwpbZyMgaGSGRVPXehxTi5uWlsVjYcE8486EMuoTBtmQRnipwXsvvgRz8IJ/KkTzlLxlzgA4q8Jt1xCy4znnnyNPozycXd1IkfaRuy88c1fuNWurKO0YSb5LiIcv3E5PFI7vdNAyb9gz1qxrtpLPa6WfeCu0KRuHVQCMivLK3XZ1ccwtnULda9eXc2Xm3v0IDEAUayvYGjY3lw6MoztRC2efPFJoNDtmuH7bU2jyc7Y0JppaafoliSZmmvHPXcwA/KuaY81vd9PPP4cw1PKw2qaKpwHuHc8AllXnz5NWLy7ZbmFLWyhktnQ9rKsRDLx4568VCLUtEhGI9MhB88n8sUyuL69VUNnZyG1KglgCEJI59a9cePOzu48vkcMylwx7f1nk1WEsYxYswZV2y7jnJ55FR1EieISXUVuqxx8hhgMB3+Z6Vfk1B2imWC0XsWBUgR8DIxSu4JnSDt5wsUbMse8fCueSAACR93lWcsLJ3GXNhlf8zTPJcWSswWS2Cg9EhLAemBj8Kv2V/Cr/AMo3Eg/9u0xj6ilU5Qy8i+Zj8WIocAZ8MkUa3A7QN7teyY+zLOifvXNMZ+2vqZNrot5LdzPEILqIAFgZlCZA6cgmtX7Pqsc0zPLmVxjYT3DnNYrQ3uGuAkljHBAfti4Dd3UgD0rXaIEhuA0rne2FTByoJ5Oa6+Lw4+VoTUG5qWc1AmulzoVA+uKI1DNSYBL+2H9NFGpW+Ov1r54NT/uFTGpn+oVtrb6EdWgVetVp9biAOOtYj+Jn+oVB9QyOv4Ug71C4F45kGflIpGepHOKs2Vx2sLsD0J/KlhuPjPPfXnPLV8QSVCRTGbtF0uTY2PgXkdeopW0jEdRTFBJJZOrYIMWfwNNZCtLu5nthHLMzKpGAccU3Zs2g+IghgRSyygCg8Yx15prGoaM4HGOKDSe+fF7Ic5+KvbSc+9RknvoWpke+N44B+lBt5QblB3ZFQ9tFLODE5PxYGcGl+o65NNplsJkAWB9oxkHHhV11VonwW+U1n0lL2bkqGTcMgjrWZlqvLlyyxsdeaoRc4csec/C5UenQ1b07V5Y5dtppyyytnEjmSX6Z2/SndtqGmYTdaQM5G4ZjB58ac2OsFpI0s7ZAoPSOAD9K9fq4z0JOr8yW3vPad8C3gKecVlCmOfE80a49ltf1ORbue+t4i23CyONykffxWo981IrguIwOvaTBf1pdqF6I4nmub5IlHeilwx/+IOKPrfqC48c/6yJZdL9pHlyl0ySoWXdv/wBRT0PdnvrmtzDuecuVLIGCruYHnJAHX96t3WpR7Elju0CsBtdjgnOSOO7pS+e4R8BS0odVOExg4PUk9OteHLna9+K4fjSrUJLkTsBYzDnO6Vwv0r2z99kkCxQWquehknB+gND1FJ2uNyQwJEfkLzAkDuGBXlpFeLKNlxaJnv7Mtj6VxZWu6W/xrtItNYEy9rLp/ZDBKojZxkZ5HlWs08wQ3qyuocFtqeKkng4/31rGaRY3kjBpdchCgZ2+78GtfZywW90swZXKHhSp54xxXRxV48rVseT61E16CCB6VEmupzItnFDOT0NEJqBAPWhPymt9UxfUvCRgcyD8amptx1kH41raXxf+dS9+yOv1qkvu56SA+lFjijY4U5PhinY7tP7Nz9raznwb9KTzXWJGHmaeaBYXFlHItxEYxIQVyRzxS9tDvJ5SY4G256sMD8ax7b9QD3vcEyoXHHX860GjSCSNC7KFKMCXPH30nbRby3XLRAgHnb8VOtKtnS1AkTGVPBHlSFkPIZVIe3ZN3Jix0/Or9uSFY4yBkZpfbRbAxQY3dRTKIMtucr18KCz/ALSRmDUmQ9REucUst5cTp6j86da1ZXNzcIyI8jdng7RnvNUo9Fu1lBa2mA/qKEAUhqreLA+PkGiDRNOMbojhBIMPt+z51C2dlQg8kCkUl7dQ3txC7yFHLquOoJyR+YryenRL5W7n2ZvuloUlCgBWDhSxokXs17QB45P5gXcMkSg/TOanpt9fLBD2iTP1BIUn9Kf2naysQVlXHOWBUD6VOfL4XHbtXh9hbmRnNxfIpPPQZx+NMI/ZuwtrVrK/m7eLgkk4P0NXzOikiea5z39nCMfcSwpVqWr6dbQM6xSXjBgBFLIsZOepyM8ClvD4vHj6DudA0gspUnscKu3dyNoOD9aW3VhbwMwt+XWNkjyeO40xXVIJ4la2sGYqNxSJ87z4DPPA7yOaWSzG7jd4LRoLjtDHEsxPf1zx4V55Tce2PFjj4hJqLXJkDK1uif0nLgemRVMXFwCNt9GG7gkXT6VrP4QHaNptSIYDH8iwZhxj+oUc6JAw+LUdYfwCxrGPzrmvHlb4dUzx0U6Za3U+x5r+/wBuee5a21lJHC0DhyzxhcHb85HeazqaDai4iEkmpPkjHaz5wfTJrS2toVgiRO1UQr8LOQSfI17ceNnp48mUvitbBI00CSSLtcqCw8DjmpmqenXD3FqkkwxISdwHQc1ZJrqczmNCY1Imht1qT8eVIZJxUQM0eJegpQkKZ46Gt17KaIIo1v7te7MSMOvnS32U0MXJF7ep/l1PwIf+Yf2rV3Vz3A4GOgqQzP29wPI5p26rsXgYxwPCkGjK1xcOFBJxwKfuyj4Gba64BBBrG2vRfKv80kHqakluZJI5M4A4IUcmiGPfJ8Jz6A1cgtJjjbHIfRDTsJwW0I5a2DHHHAH70VoY23fyAhJyCG/8UVIZ+nYv99TNvOBloivqatp1rGkbZUFT0JByTVtzH2bA72yO81XjjbPxOi+rUZYHOcZbyVSaNhXs7KwcAySBGIwasPp9sJ1e2w7IcrJgjmpwWbrHlkYEeIqzHC7jvXHhj96G915Em0fGc888mpFYiTtBGTk99cBajhpjnx/2aMBZgHdIT4Yaody5rGMvuZmJ7s91eNp1nwezGfEir5ksgcKGY+ZOPyocs0S/Kqem1j+1K7qUun2jqQUZAcfIxHTpRre1soY1jSFtgBA5zye+pRXjq+XhgZfAKR+tEub2aaPZDHBAc53KN350aO647CuAg6c8ZokEYCjZGCPELVCIXnzNet1+yoH5UcCWT57qY+jEVaQOrq0ctrJgAiTjPAq+/aSRhV+EqeaANPt3IMu6TByN5zV2G3gQgqvNWqNrOnhkhwT9on7qu7qqIwXp0oobIBHIrTIhNQJrt2aiWx50p+REXNaP2a0Nr9veLobbRTyT/wAzyFV/Z7RX1GTtZsx2qHluhc+ArZyzJDGIYgqooAVV6AUnQ886xoI41CIowFHQCl8koZutV5Z8t1oatk5oBzouoyabeCeNQ3GCrd4rSNr1vcyB0sjCx5Zu0zk/hWMhJ45phA3GDVo7auLU1fG2KFcd7SNmriaixX57cfc5/WsvE/mfxq0kmatLZ4LyQfLcqB5R1I3s5BHvLkf28UpSXjHdRBL4GrSXxcHdlpZCf+qi+9MRzJIfWQ0r7Xzru2wOtWkYdoveSfU1LtlwPhUY78Ut7YV723nQDP3nHf8AgK43RJyDilomru2zUTI3LH7VedufGl4lrztqkYdt51NZye+lol86IklRMklwOv40aOWliSc1YjeoGsclWY5KVxOauRtUF9XzRFbpVRGoqtxSljdXgbmhBqluz3YqT4i0sdvAsEKqsajAUHiqEtxuOKry3GehoJkyamhy5zxRImJPNVVbmjRmkGELVehelkTVajepGkUtWUl4pUj1YSSoGiTZFS7XFLxJip9tQl3tqiZaqdrnvrjJUlsSedeiXnrVIS+dd2vNBX+1ru1qh2vPWuE3nVs7MO18697Wl4l86kJakviWiCXzpcJaKknnUjKKQno2atRMcjNK4nyQKYW4Z87FJx1wKkZQtyKuxnml0SyDqjD7quRq4PyN+FQXUPnRQaqpkdUP4UZSfA0gdWr0tQdxB6H8K93E1F+dgxNTUE11dURo15qwi11dUlhFqyg6V1dUBUoqtwRXV1RED8CpB66uqDt5zXhkNdXVJ2415vOa6uoT0uc17uNdXUJwc1IOa6upQivR42rq6orMR7xTazmAtym8oxbOQOo8K6uqRiJyxGLhlHGPhz3fvRkYsG/zMnlhRxxXV1Jt0MN5P+u3/aPHNTxJji4YHGM7a6uqWxcuQMykY79o55r1dy53SFs+IFdXVUb2/9k=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data:image/jpeg;base64,/9j/4AAQSkZJRgABAQAAAQABAAD/2wBDAAkGBwgHBgkIBwgKCgkLDRYPDQwMDRsUFRAWIB0iIiAdHx8kKDQsJCYxJx8fLT0tMTU3Ojo6Iys/RD84QzQ5Ojf/2wBDAQoKCg0MDRoPDxo3JR8lNzc3Nzc3Nzc3Nzc3Nzc3Nzc3Nzc3Nzc3Nzc3Nzc3Nzc3Nzc3Nzc3Nzc3Nzc3Nzc3Nzf/wAARCACnAN8DASIAAhEBAxEB/8QAHAAAAgMBAQEBAAAAAAAAAAAAAwUCBAYAAQcI/8QAPxAAAgEDAwEFBQYEBAUFAAAAAQIDAAQRBRIhMRNBUWFxBhQiMqFCgZGxwdEVI1JiFiQz8CVDcpLhU2OCk/H/xAAZAQEBAQEBAQAAAAAAAAAAAAABAAIEAwX/xAAkEQEBAAIBBAEFAQEAAAAAAAAAAQIRAxIhMUEEExRCUWEiMv/aAAwDAQACEQMRAD8A+rIKKo4ocfNGUZoIi8iiKKigA61MAUpICvRXCpVB6oqVeCpVB3dSb2j1X+H2wjhINxL8KDw86ZX15FZWslxKQFUd/efCsMJZL+6e+us8k7FPdTIkIoxawNJIcyNyxNY/XdRM0rinPtBqe1WjX04rE30+Sea1UoXkuTihWcBllAHeaGSZXxWl0CyAUzyLwOFz31gmNpALa3WP7XU0ws4NxHrQUBdhxT3TbYYXI5oRpp9tgKadwR9Kq2kOAOKZxLToJotFArkWphak8UVOuA5r2oImux516cV5UkTXhqVRJpQZHNRIzUmNQYjvoICnnijpVdaOhxRGqMDU1NDQ5ogpCWeakDUQakKkmK9Zgi5Y4qINZr2o1cj/AIfaEl3P8xh3DwpkBdrV+dZv+yjJNpEccfaNL9Wu1tbfYpx4UYtFp1p/d3+ZrG6xqDTSNzgVrwi/UrsyMx3HrSK7mLEgUe9nznnOaqQoZJMnJyaLSuaVZtczquOD19K1yII0WNRwowMVW0u0FnbguMSuOavQqXaspasYdxGRWosIAFHFLdMt+ORWitY9oFSWrdMAVcRaFHx3Udc+FQEUVOoive+lPRXV7XlCdXhrutRaoOPNQNSzUGpSJqDc1MmoE0KK60ZD41XQ0ZTQ9KOpoq9KChzUwcUsiggV7mgySwxLumlWMeLsAKX3muWdtA5WZZZAOFjJJJpSeu6smn2uEO6d+FUd3nWTiHZK1zcHMrnJJoTXhurtrq6clyfhXwqlqjXF18Eboi/3SDmmWIt13VDK5UHCjwrKXdzknmtHJ7PzzH4ry2TP9xND/wAFdofj1OIZ/pjJ/Wq5RMY7GSTA5FaLQNPwPeZR8I+UHvNObf2Gt4my9+794xGBV99LdJxbWadoqqDj5cCsbiU+XbFMbCDkcUW20C/J+KJV9XH706sdHljx2nZ5/wCupD2MOFBxTmFPhHFV4YREoDFR99WkmjUYDA+lW4FhBzRwKqC5QHg5PpUzcn+lvuX/AM1bhWsVLFUTdsByAPvFDbUCEzuXPeNw/arcWjLmvMeeaVvqaAP/ADo2IGcA9KT3usy+/W6wzZiOd+0kjyo6otVqsgDnOfSvCQRSP3m4bsmRsBwNpx1JptbS9tbxyE5JHPr30y7FmhM1E9K9bFRJ4pCJNDJqTGoGoxWQ0ZKDGKMpA5oaHU4qfn4UJTkV7LKkETSuyhVGck0hjPbW4kOprGrsAsQ4B8axN1bXEjtiOeYk5B3EAVoddu21HVJLhRhMAL6CqcDSsCERmHiBWJ3rV8F9tp0pUMqlCfssatpatGw3OoPlV5YJsEtw56AEDFQhhikUma4uI27uxQuT9RitWMuiKR9Tk+Qq3HKzYxA7KOS20gD6UH+H2x+a91D/AOkD83rvcLMHdJJesq88lB+po0lr+IumBsVT50WyvGa8d5FGdgHHl/8AtU5FDMSpJyfmx9KnCAr7kdskY+IVaR0l9MRlY8+go0d1dN9nB9KWWkUzyBV48OcVenhu4Z4127nfJCg91DXStqbx/EH7ql2N2OWfHq2P0qlKkyzGGTtIwMZLEkc+lHS3iRlBuYuoBJDDbnvyevSg9Iwid+txH/3VCSLsLiGKWTf2rYAXdgeOeajMLURkC+BYDHEZI/HNRk1ewuby2BiYTROCrA9fI1NTH+Lc8EeY0hUBnYAEjIHnQF7JE2MshccHAAzUb3U4prGSWOXbcKAQuBhTWV1zF1BKs003ZlBuRZSoJ88Y7zXnnl0zcbw4rle7TmewgYhlRMjBLzIppbqN9pSyx/5vT4lRgW33and5YzWAXRbSMKxhtVB/9W4X6gtn8aYWlnpUXNw2l7e8BxIPpmuf7nvqOn7OSbtfQTqxlhVoUtxAmCrK2R5AYp9pDvJYRSSRmJn+LFYf2durRrZv4cIzGCDtSLHJ4zjFbPRhKtu7TNk7uF71A4/Suvjy24uTDV0vk1Etk4qRoZGB599eryeN0obc1Imht5VIFTgdaKmD31jv8QXjfKiL6LUW1DUp+krgHw4q1W21aWONSZHCgDqTistr9+17J2KTRx2yf3ZLH0Gao9hcSnMzsfXmirZKCCxJ8q1ICiedIpNinPGd2MZ+6orfCMlgT9Bmg66RDclUwP5dIZLkumCaxPNNP/4tlyVxkd/U1SudRlggknUnG8IMDgDn9qRJOULeDd+aYuhubKaGNSSNsgUck01mK9zqOo3Cs0bt2a9cKKZWsctiGuZYzlsruP8AvwpbZyMgaGSGRVPXehxTi5uWlsVjYcE8486EMuoTBtmQRnipwXsvvgRz8IJ/KkTzlLxlzgA4q8Jt1xCy4znnnyNPozycXd1IkfaRuy88c1fuNWurKO0YSb5LiIcv3E5PFI7vdNAyb9gz1qxrtpLPa6WfeCu0KRuHVQCMivLK3XZ1ccwtnULda9eXc2Xm3v0IDEAUayvYGjY3lw6MoztRC2efPFJoNDtmuH7bU2jyc7Y0JppaafoliSZmmvHPXcwA/KuaY81vd9PPP4cw1PKw2qaKpwHuHc8AllXnz5NWLy7ZbmFLWyhktnQ9rKsRDLx4568VCLUtEhGI9MhB88n8sUyuL69VUNnZyG1KglgCEJI59a9cePOzu48vkcMylwx7f1nk1WEsYxYswZV2y7jnJ55FR1EieISXUVuqxx8hhgMB3+Z6Vfk1B2imWC0XsWBUgR8DIxSu4JnSDt5wsUbMse8fCueSAACR93lWcsLJ3GXNhlf8zTPJcWSswWS2Cg9EhLAemBj8Kv2V/Cr/AMo3Eg/9u0xj6ilU5Qy8i+Zj8WIocAZ8MkUa3A7QN7teyY+zLOifvXNMZ+2vqZNrot5LdzPEILqIAFgZlCZA6cgmtX7Pqsc0zPLmVxjYT3DnNYrQ3uGuAkljHBAfti4Dd3UgD0rXaIEhuA0rne2FTByoJ5Oa6+Lw4+VoTUG5qWc1AmulzoVA+uKI1DNSYBL+2H9NFGpW+Ov1r54NT/uFTGpn+oVtrb6EdWgVetVp9biAOOtYj+Jn+oVB9QyOv4Ug71C4F45kGflIpGepHOKs2Vx2sLsD0J/KlhuPjPPfXnPLV8QSVCRTGbtF0uTY2PgXkdeopW0jEdRTFBJJZOrYIMWfwNNZCtLu5nthHLMzKpGAccU3Zs2g+IghgRSyygCg8Yx15prGoaM4HGOKDSe+fF7Ic5+KvbSc+9RknvoWpke+N44B+lBt5QblB3ZFQ9tFLODE5PxYGcGl+o65NNplsJkAWB9oxkHHhV11VonwW+U1n0lL2bkqGTcMgjrWZlqvLlyyxsdeaoRc4csec/C5UenQ1b07V5Y5dtppyyytnEjmSX6Z2/SndtqGmYTdaQM5G4ZjB58ac2OsFpI0s7ZAoPSOAD9K9fq4z0JOr8yW3vPad8C3gKecVlCmOfE80a49ltf1ORbue+t4i23CyONykffxWo981IrguIwOvaTBf1pdqF6I4nmub5IlHeilwx/+IOKPrfqC48c/6yJZdL9pHlyl0ySoWXdv/wBRT0PdnvrmtzDuecuVLIGCruYHnJAHX96t3WpR7Elju0CsBtdjgnOSOO7pS+e4R8BS0odVOExg4PUk9OteHLna9+K4fjSrUJLkTsBYzDnO6Vwv0r2z99kkCxQWquehknB+gND1FJ2uNyQwJEfkLzAkDuGBXlpFeLKNlxaJnv7Mtj6VxZWu6W/xrtItNYEy9rLp/ZDBKojZxkZ5HlWs08wQ3qyuocFtqeKkng4/31rGaRY3kjBpdchCgZ2+78GtfZywW90swZXKHhSp54xxXRxV48rVseT61E16CCB6VEmupzItnFDOT0NEJqBAPWhPymt9UxfUvCRgcyD8amptx1kH41raXxf+dS9+yOv1qkvu56SA+lFjijY4U5PhinY7tP7Nz9raznwb9KTzXWJGHmaeaBYXFlHItxEYxIQVyRzxS9tDvJ5SY4G256sMD8ax7b9QD3vcEyoXHHX860GjSCSNC7KFKMCXPH30nbRby3XLRAgHnb8VOtKtnS1AkTGVPBHlSFkPIZVIe3ZN3Jix0/Or9uSFY4yBkZpfbRbAxQY3dRTKIMtucr18KCz/ALSRmDUmQ9REucUst5cTp6j86da1ZXNzcIyI8jdng7RnvNUo9Fu1lBa2mA/qKEAUhqreLA+PkGiDRNOMbojhBIMPt+z51C2dlQg8kCkUl7dQ3txC7yFHLquOoJyR+YryenRL5W7n2ZvuloUlCgBWDhSxokXs17QB45P5gXcMkSg/TOanpt9fLBD2iTP1BIUn9Kf2naysQVlXHOWBUD6VOfL4XHbtXh9hbmRnNxfIpPPQZx+NMI/ZuwtrVrK/m7eLgkk4P0NXzOikiea5z39nCMfcSwpVqWr6dbQM6xSXjBgBFLIsZOepyM8ClvD4vHj6DudA0gspUnscKu3dyNoOD9aW3VhbwMwt+XWNkjyeO40xXVIJ4la2sGYqNxSJ87z4DPPA7yOaWSzG7jd4LRoLjtDHEsxPf1zx4V55Tce2PFjj4hJqLXJkDK1uif0nLgemRVMXFwCNt9GG7gkXT6VrP4QHaNptSIYDH8iwZhxj+oUc6JAw+LUdYfwCxrGPzrmvHlb4dUzx0U6Za3U+x5r+/wBuee5a21lJHC0DhyzxhcHb85HeazqaDai4iEkmpPkjHaz5wfTJrS2toVgiRO1UQr8LOQSfI17ceNnp48mUvitbBI00CSSLtcqCw8DjmpmqenXD3FqkkwxISdwHQc1ZJrqczmNCY1Imht1qT8eVIZJxUQM0eJegpQkKZ46Gt17KaIIo1v7te7MSMOvnS32U0MXJF7ep/l1PwIf+Yf2rV3Vz3A4GOgqQzP29wPI5p26rsXgYxwPCkGjK1xcOFBJxwKfuyj4Gba64BBBrG2vRfKv80kHqakluZJI5M4A4IUcmiGPfJ8Jz6A1cgtJjjbHIfRDTsJwW0I5a2DHHHAH70VoY23fyAhJyCG/8UVIZ+nYv99TNvOBloivqatp1rGkbZUFT0JByTVtzH2bA72yO81XjjbPxOi+rUZYHOcZbyVSaNhXs7KwcAySBGIwasPp9sJ1e2w7IcrJgjmpwWbrHlkYEeIqzHC7jvXHhj96G915Em0fGc888mpFYiTtBGTk99cBajhpjnx/2aMBZgHdIT4Yaody5rGMvuZmJ7s91eNp1nwezGfEir5ksgcKGY+ZOPyocs0S/Kqem1j+1K7qUun2jqQUZAcfIxHTpRre1soY1jSFtgBA5zye+pRXjq+XhgZfAKR+tEub2aaPZDHBAc53KN350aO647CuAg6c8ZokEYCjZGCPELVCIXnzNet1+yoH5UcCWT57qY+jEVaQOrq0ctrJgAiTjPAq+/aSRhV+EqeaANPt3IMu6TByN5zV2G3gQgqvNWqNrOnhkhwT9on7qu7qqIwXp0oobIBHIrTIhNQJrt2aiWx50p+REXNaP2a0Nr9veLobbRTyT/wAzyFV/Z7RX1GTtZsx2qHluhc+ArZyzJDGIYgqooAVV6AUnQ886xoI41CIowFHQCl8koZutV5Z8t1oatk5oBzouoyabeCeNQ3GCrd4rSNr1vcyB0sjCx5Zu0zk/hWMhJ45phA3GDVo7auLU1fG2KFcd7SNmriaixX57cfc5/WsvE/mfxq0kmatLZ4LyQfLcqB5R1I3s5BHvLkf28UpSXjHdRBL4GrSXxcHdlpZCf+qi+9MRzJIfWQ0r7Xzru2wOtWkYdoveSfU1LtlwPhUY78Ut7YV723nQDP3nHf8AgK43RJyDilomru2zUTI3LH7VedufGl4lrztqkYdt51NZye+lol86IklRMklwOv40aOWliSc1YjeoGsclWY5KVxOauRtUF9XzRFbpVRGoqtxSljdXgbmhBqluz3YqT4i0sdvAsEKqsajAUHiqEtxuOKry3GehoJkyamhy5zxRImJPNVVbmjRmkGELVehelkTVajepGkUtWUl4pUj1YSSoGiTZFS7XFLxJip9tQl3tqiZaqdrnvrjJUlsSedeiXnrVIS+dd2vNBX+1ru1qh2vPWuE3nVs7MO18697Wl4l86kJakviWiCXzpcJaKknnUjKKQno2atRMcjNK4nyQKYW4Z87FJx1wKkZQtyKuxnml0SyDqjD7quRq4PyN+FQXUPnRQaqpkdUP4UZSfA0gdWr0tQdxB6H8K93E1F+dgxNTUE11dURo15qwi11dUlhFqyg6V1dUBUoqtwRXV1RED8CpB66uqDt5zXhkNdXVJ2415vOa6uoT0uc17uNdXUJwc1IOa6upQivR42rq6orMR7xTazmAtym8oxbOQOo8K6uqRiJyxGLhlHGPhz3fvRkYsG/zMnlhRxxXV1Jt0MN5P+u3/aPHNTxJji4YHGM7a6uqWxcuQMykY79o55r1dy53SFs+IFdXVUb2/9k=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http://1.bp.blogspot.com/_U4IcVaLDBBA/TAhlGbx5WRI/AAAAAAAAAA8/vK5QG4CBgpk/s1600/tester_cable_ethernet_rj45_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00240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1143008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s-ES_tradnl" sz="3200" b="1" dirty="0" smtClean="0">
                <a:solidFill>
                  <a:schemeClr val="tx1"/>
                </a:solidFill>
                <a:latin typeface="Tahoma" pitchFamily="34" charset="0"/>
              </a:rPr>
              <a:t>Clasificación del Hardware</a:t>
            </a:r>
            <a:r>
              <a:rPr lang="es-ES_tradnl" sz="3200" b="1" dirty="0" smtClean="0">
                <a:latin typeface="Tahoma" pitchFamily="34" charset="0"/>
              </a:rPr>
              <a:t/>
            </a:r>
            <a:br>
              <a:rPr lang="es-ES_tradnl" sz="3200" b="1" dirty="0" smtClean="0">
                <a:latin typeface="Tahoma" pitchFamily="34" charset="0"/>
              </a:rPr>
            </a:br>
            <a:endParaRPr lang="es-ES" sz="3200" dirty="0"/>
          </a:p>
        </p:txBody>
      </p:sp>
      <p:pic>
        <p:nvPicPr>
          <p:cNvPr id="86018" name="Picture 2" descr="http://1.bp.blogspot.com/_LfeEoQAD2uU/TA_KQ-oEcNI/AAAAAAAAACI/OxEz_xIRFKo/s1600/pu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000396" cy="171451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00034" y="1357298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  <a:latin typeface="Algerian" pitchFamily="82" charset="0"/>
              </a:rPr>
              <a:t>DISPOSOTIVOS DE COMUNICACION</a:t>
            </a:r>
            <a:endParaRPr lang="es-E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414338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PUENTES</a:t>
            </a:r>
          </a:p>
        </p:txBody>
      </p:sp>
      <p:pic>
        <p:nvPicPr>
          <p:cNvPr id="86020" name="Picture 4" descr="http://www.monografias.com/trabajos30/conceptos-redes/Image139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00240"/>
            <a:ext cx="4071966" cy="264320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071934" y="48577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PUERTAS DE ENLACE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  <a:latin typeface="Tahoma" pitchFamily="34" charset="0"/>
              </a:rPr>
              <a:t>Clasificación del Hardware</a:t>
            </a:r>
            <a:r>
              <a:rPr lang="es-ES_tradnl" b="1" dirty="0" smtClean="0">
                <a:latin typeface="Tahoma" pitchFamily="34" charset="0"/>
              </a:rPr>
              <a:t/>
            </a:r>
            <a:br>
              <a:rPr lang="es-ES_tradnl" b="1" dirty="0" smtClean="0">
                <a:latin typeface="Tahoma" pitchFamily="34" charset="0"/>
              </a:rPr>
            </a:b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071538" y="1071546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  <a:latin typeface="Algerian" pitchFamily="82" charset="0"/>
              </a:rPr>
              <a:t>DISPOSOTIVOS DE COMUNICACION</a:t>
            </a:r>
            <a:endParaRPr lang="es-E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87042" name="Picture 2" descr="http://www.chiquisoft.com/wp-content/uploads/2007/11/router-extreme-range-wif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9"/>
            <a:ext cx="2928958" cy="207170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28662" y="442913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ROUTER</a:t>
            </a:r>
            <a:endParaRPr lang="es-ES" dirty="0"/>
          </a:p>
        </p:txBody>
      </p:sp>
      <p:pic>
        <p:nvPicPr>
          <p:cNvPr id="87044" name="Picture 4" descr="http://www.cablecom.es/images/UTP_C5_PVC_bla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143248"/>
            <a:ext cx="2071702" cy="228601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143372" y="264318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CABLE UTP</a:t>
            </a:r>
            <a:endParaRPr lang="es-ES" dirty="0"/>
          </a:p>
        </p:txBody>
      </p:sp>
      <p:pic>
        <p:nvPicPr>
          <p:cNvPr id="87046" name="Picture 6" descr="http://planetared.com/wp-content/uploads/2010/04/bluetooth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428736"/>
            <a:ext cx="1928806" cy="228601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858016" y="421481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BLUETOOTH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  <a:latin typeface="Tahoma" pitchFamily="34" charset="0"/>
              </a:rPr>
              <a:t>Clasificación del Hardware</a:t>
            </a:r>
            <a:r>
              <a:rPr lang="es-ES_tradnl" b="1" dirty="0" smtClean="0">
                <a:latin typeface="Tahoma" pitchFamily="34" charset="0"/>
              </a:rPr>
              <a:t/>
            </a:r>
            <a:br>
              <a:rPr lang="es-ES_tradnl" b="1" dirty="0" smtClean="0">
                <a:latin typeface="Tahoma" pitchFamily="34" charset="0"/>
              </a:rPr>
            </a:b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214414" y="1214422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  <a:latin typeface="Algerian" pitchFamily="82" charset="0"/>
              </a:rPr>
              <a:t>DISPOSOTIVOS DE COMUNICACION</a:t>
            </a:r>
            <a:endParaRPr lang="es-E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88066" name="Picture 2" descr="http://movilzone.org/wp-content/uploads/2009/03/liberar-celulares-sony-ericss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7286676" cy="24288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143240" y="24288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CELULARES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838200" y="2438400"/>
            <a:ext cx="8229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Es el procedimiento mediante el cual los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kumimoji="0" lang="es-ES_tradnl">
                <a:latin typeface="Tahoma" pitchFamily="34" charset="0"/>
              </a:rPr>
              <a:t> crudos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transforman</a:t>
            </a:r>
            <a:r>
              <a:rPr kumimoji="0" lang="es-ES_tradnl">
                <a:latin typeface="Tahoma" pitchFamily="34" charset="0"/>
              </a:rPr>
              <a:t> en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información</a:t>
            </a:r>
            <a:r>
              <a:rPr kumimoji="0" lang="es-ES_tradnl">
                <a:latin typeface="Tahoma" pitchFamily="34" charset="0"/>
              </a:rPr>
              <a:t> útil.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Para realizar esta transformación,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intervienen</a:t>
            </a:r>
            <a:r>
              <a:rPr kumimoji="0" lang="es-ES_tradnl">
                <a:latin typeface="Tahoma" pitchFamily="34" charset="0"/>
              </a:rPr>
              <a:t> dos componentes de hardware: </a:t>
            </a:r>
          </a:p>
          <a:p>
            <a:pPr algn="ctr" eaLnBrk="0" hangingPunct="0"/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El procesador y la memoria principal</a:t>
            </a:r>
            <a:r>
              <a:rPr kumimoji="0" lang="es-ES_tradnl">
                <a:latin typeface="Tahoma" pitchFamily="34" charset="0"/>
              </a:rPr>
              <a:t> 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El procesador también se conoce como: </a:t>
            </a:r>
          </a:p>
          <a:p>
            <a:pPr algn="ctr" eaLnBrk="0" hangingPunct="0"/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Unidad Central de Procesamiento (CPU)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600" b="1">
                <a:latin typeface="Tahoma" pitchFamily="34" charset="0"/>
              </a:rPr>
              <a:t>Procesamiento de datos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746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LA Componentes físicos de un ordenador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Relación entre los elementos de Hardware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3733800" y="3276600"/>
            <a:ext cx="2133600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143000" y="4154488"/>
            <a:ext cx="176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Dispositivos</a:t>
            </a:r>
          </a:p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de Entrada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6705600" y="4154488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Dispositivos de Salida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2970213" y="6324600"/>
            <a:ext cx="398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Almacenamiento Secundario</a:t>
            </a:r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2971800" y="4559300"/>
            <a:ext cx="609600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>
            <a:off x="6096000" y="4567238"/>
            <a:ext cx="609600" cy="15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 flipV="1">
            <a:off x="5181600" y="5662613"/>
            <a:ext cx="1588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4572000" y="5662613"/>
            <a:ext cx="1588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962400" y="3429000"/>
            <a:ext cx="1677988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Procesador</a:t>
            </a:r>
          </a:p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(CPU)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4114800" y="4530725"/>
            <a:ext cx="1349375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Memoria</a:t>
            </a:r>
          </a:p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Principal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914400" y="24526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solidFill>
                  <a:srgbClr val="66FF33"/>
                </a:solidFill>
                <a:latin typeface="Tahoma" pitchFamily="34" charset="0"/>
              </a:rPr>
              <a:t>Arquitectura Von Neumann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00" grpId="0" autoUpdateAnimBg="0"/>
      <p:bldP spid="114701" grpId="0" autoUpdateAnimBg="0"/>
      <p:bldP spid="114703" grpId="0" autoUpdateAnimBg="0"/>
      <p:bldP spid="114704" grpId="0" animBg="1"/>
      <p:bldP spid="114705" grpId="0" animBg="1"/>
      <p:bldP spid="114706" grpId="0" animBg="1"/>
      <p:bldP spid="114707" grpId="0" animBg="1"/>
      <p:bldP spid="114709" grpId="0" animBg="1" autoUpdateAnimBg="0"/>
      <p:bldP spid="114710" grpId="0" animBg="1" autoUpdateAnimBg="0"/>
      <p:bldP spid="1147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8229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s-ES" altLang="es-ES_tradnl">
                <a:latin typeface="Tahoma" pitchFamily="34" charset="0"/>
              </a:rPr>
              <a:t>Desde los inicios de la era de la computación se ha buscado un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modelo</a:t>
            </a:r>
            <a:r>
              <a:rPr lang="es-ES" altLang="es-ES_tradnl">
                <a:latin typeface="Tahoma" pitchFamily="34" charset="0"/>
              </a:rPr>
              <a:t> eficiente para 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procesar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lang="es-MX" altLang="es-ES_tradnl">
                <a:latin typeface="Tahoma" pitchFamily="34" charset="0"/>
              </a:rPr>
              <a:t>,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MX" altLang="es-ES_tradnl">
                <a:latin typeface="Tahoma" pitchFamily="34" charset="0"/>
              </a:rPr>
              <a:t>es decir,</a:t>
            </a:r>
            <a:r>
              <a:rPr lang="es-ES" altLang="es-ES_tradnl">
                <a:latin typeface="Tahoma" pitchFamily="34" charset="0"/>
              </a:rPr>
              <a:t> hardware</a:t>
            </a:r>
            <a:r>
              <a:rPr lang="es-MX" altLang="es-ES_tradnl">
                <a:latin typeface="Tahoma" pitchFamily="34" charset="0"/>
              </a:rPr>
              <a:t> </a:t>
            </a:r>
            <a:r>
              <a:rPr lang="es-ES" altLang="es-ES_tradnl">
                <a:latin typeface="Tahoma" pitchFamily="34" charset="0"/>
              </a:rPr>
              <a:t>capaz de </a:t>
            </a:r>
            <a:r>
              <a:rPr lang="es-MX" altLang="es-ES_tradnl">
                <a:latin typeface="Tahoma" pitchFamily="34" charset="0"/>
              </a:rPr>
              <a:t>“</a:t>
            </a:r>
            <a:r>
              <a:rPr lang="es-ES" altLang="es-ES_tradnl">
                <a:latin typeface="Tahoma" pitchFamily="34" charset="0"/>
              </a:rPr>
              <a:t>memorizar</a:t>
            </a:r>
            <a:r>
              <a:rPr lang="es-MX" altLang="es-ES_tradnl">
                <a:latin typeface="Tahoma" pitchFamily="34" charset="0"/>
              </a:rPr>
              <a:t>” datos, 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MX" altLang="es-ES_tradnl">
                <a:latin typeface="Tahoma" pitchFamily="34" charset="0"/>
              </a:rPr>
              <a:t>transformarlos y </a:t>
            </a:r>
            <a:r>
              <a:rPr lang="es-ES" altLang="es-ES_tradnl">
                <a:latin typeface="Tahoma" pitchFamily="34" charset="0"/>
              </a:rPr>
              <a:t>mostrar </a:t>
            </a:r>
            <a:r>
              <a:rPr lang="es-MX" altLang="es-ES_tradnl">
                <a:latin typeface="Tahoma" pitchFamily="34" charset="0"/>
              </a:rPr>
              <a:t>los resultados</a:t>
            </a:r>
            <a:r>
              <a:rPr lang="es-ES" altLang="es-ES_tradnl">
                <a:latin typeface="Tahoma" pitchFamily="34" charset="0"/>
              </a:rPr>
              <a:t>. </a:t>
            </a:r>
            <a:endParaRPr lang="es-MX" altLang="es-ES_tradnl">
              <a:latin typeface="Tahoma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lang="es-MX" altLang="es-ES_tradnl">
              <a:latin typeface="Tahoma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s-ES" altLang="es-ES_tradnl">
                <a:latin typeface="Tahoma" pitchFamily="34" charset="0"/>
              </a:rPr>
              <a:t>Hacia 1950,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John Von Neumann</a:t>
            </a:r>
            <a:r>
              <a:rPr lang="es-ES" altLang="es-ES_tradnl">
                <a:latin typeface="Tahoma" pitchFamily="34" charset="0"/>
              </a:rPr>
              <a:t> tuvo la idea de construir una máquina que "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memorizar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a</a:t>
            </a:r>
            <a:r>
              <a:rPr lang="es-ES" altLang="es-ES_tradnl">
                <a:latin typeface="Tahoma" pitchFamily="34" charset="0"/>
              </a:rPr>
              <a:t>" una serie de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órdenes</a:t>
            </a:r>
            <a:r>
              <a:rPr lang="es-ES" altLang="es-ES_tradnl">
                <a:latin typeface="Tahoma" pitchFamily="34" charset="0"/>
              </a:rPr>
              <a:t> y un </a:t>
            </a:r>
            <a:r>
              <a:rPr lang="es-MX" altLang="es-ES_tradnl">
                <a:latin typeface="Tahoma" pitchFamily="34" charset="0"/>
              </a:rPr>
              <a:t>grupo</a:t>
            </a:r>
            <a:r>
              <a:rPr lang="es-ES" altLang="es-ES_tradnl">
                <a:latin typeface="Tahoma" pitchFamily="34" charset="0"/>
              </a:rPr>
              <a:t> de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lang="es-ES" altLang="es-ES_tradnl">
                <a:latin typeface="Tahoma" pitchFamily="34" charset="0"/>
              </a:rPr>
              <a:t>, </a:t>
            </a:r>
            <a:r>
              <a:rPr lang="es-MX" altLang="es-ES_tradnl">
                <a:latin typeface="Tahoma" pitchFamily="34" charset="0"/>
              </a:rPr>
              <a:t>para</a:t>
            </a:r>
            <a:r>
              <a:rPr lang="es-ES" altLang="es-ES_tradnl">
                <a:latin typeface="Tahoma" pitchFamily="34" charset="0"/>
              </a:rPr>
              <a:t> que pudiera luego "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trabajar sola</a:t>
            </a:r>
            <a:r>
              <a:rPr lang="es-ES" altLang="es-ES_tradnl">
                <a:latin typeface="Tahoma" pitchFamily="34" charset="0"/>
              </a:rPr>
              <a:t>" hasta lograr </a:t>
            </a:r>
            <a:r>
              <a:rPr lang="es-MX" altLang="es-ES_tradnl">
                <a:latin typeface="Tahoma" pitchFamily="34" charset="0"/>
              </a:rPr>
              <a:t>un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resultado</a:t>
            </a:r>
            <a:r>
              <a:rPr lang="es-ES" altLang="es-ES_tradnl">
                <a:latin typeface="Tahoma" pitchFamily="34" charset="0"/>
              </a:rPr>
              <a:t>.</a:t>
            </a:r>
            <a:endParaRPr lang="es-ES_tradnl">
              <a:latin typeface="Tahoma" pitchFamily="34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Arquitectura Von Neumann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838200" y="2838450"/>
            <a:ext cx="8229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¿Cómo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clasifican</a:t>
            </a:r>
            <a:r>
              <a:rPr kumimoji="0" lang="es-ES_tradnl">
                <a:latin typeface="Tahoma" pitchFamily="34" charset="0"/>
              </a:rPr>
              <a:t> los elementos del hardware?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Procesador</a:t>
            </a: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Memoria principal</a:t>
            </a: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Dispositivos de entrada</a:t>
            </a: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Dispositivos de salida</a:t>
            </a: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Dispositivos de almacenamiento secundario</a:t>
            </a:r>
            <a:endParaRPr kumimoji="0" lang="es-ES_tradnl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Repaso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914400" y="48006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¿Dónde se lleva a cabo el procesamiento de los datos?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En la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Unidad Central de Procesamiento (CPU)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Repaso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914400" y="26670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¿Cómo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relacionan</a:t>
            </a:r>
            <a:r>
              <a:rPr kumimoji="0" lang="es-ES_tradnl">
                <a:latin typeface="Tahoma" pitchFamily="34" charset="0"/>
              </a:rPr>
              <a:t> los elementos de hardware  para procesar los datos?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Según el modelo llamado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 Arquitectura Von Neumann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  <p:bldP spid="12083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1397000"/>
          <a:ext cx="6096000" cy="404876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2" action="ppaction://hlinksldjump"/>
                        </a:rPr>
                        <a:t>COMPUTADORA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3" action="ppaction://hlinksldjump"/>
                        </a:rPr>
                        <a:t>PROCESADOR  O  CPU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4" action="ppaction://hlinksldjump"/>
                        </a:rPr>
                        <a:t>OBJETIVOS</a:t>
                      </a:r>
                      <a:endParaRPr lang="es-MX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hlinkClick r:id="rId5" action="ppaction://hlinksldjump"/>
                        </a:rPr>
                        <a:t>CONTENIDOS</a:t>
                      </a:r>
                      <a:endParaRPr lang="es-MX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hlinkClick r:id="rId6" action="ppaction://hlinksldjump"/>
                        </a:rPr>
                        <a:t>HARDWARE</a:t>
                      </a:r>
                      <a:endParaRPr lang="es-MX" dirty="0" smtClean="0"/>
                    </a:p>
                    <a:p>
                      <a:endParaRPr lang="es-MX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hlinkClick r:id="rId7" action="ppaction://hlinksldjump"/>
                        </a:rPr>
                        <a:t>CLASIFICACION DE HARDWARE</a:t>
                      </a:r>
                      <a:endParaRPr lang="es-MX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8" action="ppaction://hlinksldjump"/>
                        </a:rPr>
                        <a:t>PROCESAMIENTOS DE DATOS</a:t>
                      </a:r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9" action="ppaction://hlinksldjump"/>
                        </a:rPr>
                        <a:t>RELACION ENTRE LOS</a:t>
                      </a:r>
                      <a:r>
                        <a:rPr lang="es-MX" baseline="0" dirty="0" smtClean="0">
                          <a:hlinkClick r:id="rId9" action="ppaction://hlinksldjump"/>
                        </a:rPr>
                        <a:t> ELEMENTOS DEL HARDWARE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10" action="ppaction://hlinksldjump"/>
                        </a:rPr>
                        <a:t>HISTORIA DE LA COMPUTADORA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11" action="ppaction://hlinksldjump"/>
                        </a:rPr>
                        <a:t>REPASO</a:t>
                      </a:r>
                      <a:endParaRPr lang="es-MX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12" action="ppaction://hlinksldjump"/>
                        </a:rPr>
                        <a:t>MEMORIA PRINCIPAL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13" action="ppaction://hlinksldjump"/>
                        </a:rPr>
                        <a:t>MEMORIA ROM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14" action="ppaction://hlinksldjump"/>
                        </a:rPr>
                        <a:t>BIOS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15" action="ppaction://hlinksldjump"/>
                        </a:rPr>
                        <a:t>MEMORIA RAM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16" action="ppaction://hlinksldjump"/>
                        </a:rPr>
                        <a:t>MEMORIA CACHÉ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hlinkClick r:id="rId17" action="ppaction://hlinksldjump"/>
                        </a:rPr>
                        <a:t>TECNOLOGIAS RECIENTES</a:t>
                      </a:r>
                      <a:endParaRPr lang="es-MX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714744" y="214290"/>
            <a:ext cx="2214578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D60093"/>
                </a:solidFill>
                <a:latin typeface="Monotype Corsiva" pitchFamily="66" charset="0"/>
              </a:rPr>
              <a:t>MENU</a:t>
            </a:r>
            <a:endParaRPr lang="es-MX" b="1" dirty="0">
              <a:solidFill>
                <a:srgbClr val="D6009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2590800"/>
            <a:ext cx="5638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Físicamente, son pequeños chips llamados microprocesadores.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Es el “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Cerebro</a:t>
            </a:r>
            <a:r>
              <a:rPr kumimoji="0" lang="es-ES_tradnl">
                <a:latin typeface="Tahoma" pitchFamily="34" charset="0"/>
              </a:rPr>
              <a:t>” del ordenador.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Es el lugar donde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manipulan los datos</a:t>
            </a:r>
            <a:r>
              <a:rPr kumimoji="0" lang="es-ES_tradnl">
                <a:latin typeface="Tahoma" pitchFamily="34" charset="0"/>
              </a:rPr>
              <a:t>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pic>
        <p:nvPicPr>
          <p:cNvPr id="17412" name="Picture 10" descr="cpu-assor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5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53784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Compuesto por dos elementos: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La Unidad de Control y la Unidad Aritmética-Lógica</a:t>
            </a:r>
            <a:r>
              <a:rPr kumimoji="0" lang="es-ES_tradnl">
                <a:latin typeface="Tahoma" pitchFamily="34" charset="0"/>
              </a:rPr>
              <a:t>.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3352800"/>
            <a:ext cx="830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Administra los recursos del ordenador, es decir, la memoria, los dispositivos de entrada, los de salida y los de almacenamiento.</a:t>
            </a:r>
          </a:p>
          <a:p>
            <a:pPr eaLnBrk="0" hangingPunct="0"/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Contiene un conjunto de instrucciones básicas que permiten tal administración</a:t>
            </a:r>
          </a:p>
          <a:p>
            <a:pPr eaLnBrk="0" hangingPunct="0"/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 Transfiere los datos a la Unidad Aritmética-Lógica, para su procesamiento.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La Unidad de Control (UC)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4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838200" y="33528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Ejecuta operaciones aritméticas y pruebas lógicas entre operandos.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Procesa los datos mediante la manipulación de números, letras y símbolos.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La Unidad Aritmética-Lógica (UAL)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  <p:bldP spid="12186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838200" y="30480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Presente en ordenadores IBM y compatibles.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Modelos:	8086 (año 1981), …286, 386, 486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Pentium, Pentium Pro, …, Pentium IV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INTEL</a:t>
            </a:r>
          </a:p>
        </p:txBody>
      </p:sp>
      <p:pic>
        <p:nvPicPr>
          <p:cNvPr id="123910" name="Picture 6" descr="pag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953000"/>
            <a:ext cx="2438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2000"/>
      <p:bldP spid="12390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838200" y="30480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Presente en ordenadores MacIntosh y Sun.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Modelos:	680x0 (68000, …, 68020, …)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MPC (Power PC diseñada para multimedios)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G3, G4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Motorola</a:t>
            </a:r>
          </a:p>
        </p:txBody>
      </p:sp>
      <p:pic>
        <p:nvPicPr>
          <p:cNvPr id="124935" name="Picture 7" descr="apple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876800"/>
            <a:ext cx="26670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 autoUpdateAnimBg="0" advAuto="2000"/>
      <p:bldP spid="12493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838200" y="3048000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Similar a INTEL.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Modelos:	5x86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K5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K6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	K7 o Athlon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AMD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953000" y="4114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Todos equivalentes a modelos Pentium</a:t>
            </a:r>
          </a:p>
        </p:txBody>
      </p:sp>
      <p:sp>
        <p:nvSpPr>
          <p:cNvPr id="125960" name="AutoShape 8"/>
          <p:cNvSpPr>
            <a:spLocks/>
          </p:cNvSpPr>
          <p:nvPr/>
        </p:nvSpPr>
        <p:spPr bwMode="auto">
          <a:xfrm>
            <a:off x="4495800" y="38100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125961" name="Picture 9" descr="pag60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953000"/>
            <a:ext cx="1828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 advAuto="2000"/>
      <p:bldP spid="125957" grpId="0" autoUpdateAnimBg="0"/>
      <p:bldP spid="125959" grpId="0" autoUpdateAnimBg="0"/>
      <p:bldP spid="1259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066800" y="3584575"/>
            <a:ext cx="5257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Se iniciaron como fabricantes de coprocesadores matemáticos.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Orientados a PC de bajo costo y bajo desempeño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procesador o CPU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914400" y="23304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Cyrix</a:t>
            </a:r>
          </a:p>
        </p:txBody>
      </p:sp>
      <p:pic>
        <p:nvPicPr>
          <p:cNvPr id="126985" name="Picture 9" descr="pag6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657600"/>
            <a:ext cx="1828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uild="p" autoUpdateAnimBg="0" advAuto="0"/>
      <p:bldP spid="12698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914400" y="25908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Físicamente, son pequeños chips conectados a la tarjeta principal del ordenador.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Almacena información vital para la operación del ordenador y para el procesamiento de los datos.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principal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914400" y="4848225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kumimoji="0" lang="es-ES_tradnl">
                <a:latin typeface="Tahoma" pitchFamily="34" charset="0"/>
              </a:rPr>
              <a:t>Tipos de memoria principal:</a:t>
            </a:r>
          </a:p>
          <a:p>
            <a:pPr marL="457200" indent="-457200" eaLnBrk="0" hangingPunct="0"/>
            <a:endParaRPr kumimoji="0" lang="es-ES_tradnl">
              <a:latin typeface="Tahoma" pitchFamily="34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kumimoji="0" lang="es-ES_tradnl">
                <a:latin typeface="Tahoma" pitchFamily="34" charset="0"/>
              </a:rPr>
              <a:t>Memoria ROM (Read Only Memory)</a:t>
            </a:r>
          </a:p>
          <a:p>
            <a:pPr marL="457200" indent="-457200" eaLnBrk="0" hangingPunct="0">
              <a:buFontTx/>
              <a:buAutoNum type="arabicPeriod"/>
            </a:pPr>
            <a:r>
              <a:rPr kumimoji="0" lang="es-ES_tradnl">
                <a:latin typeface="Tahoma" pitchFamily="34" charset="0"/>
              </a:rPr>
              <a:t>Memoria RAM (Random Access Memory)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 autoUpdateAnimBg="0"/>
      <p:bldP spid="12800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2139950"/>
            <a:ext cx="5715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Sólo de lectura.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Permanente (No volátil).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Los datos no pueden cambiarse.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Contiene toda la información necesaria para iniciar la operación del ordenador.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Su contenido lo graba el fabricante.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Puede tener dos variantes:</a:t>
            </a:r>
          </a:p>
          <a:p>
            <a:pPr lvl="1" eaLnBrk="0" hangingPunct="0">
              <a:buFontTx/>
              <a:buChar char="–"/>
            </a:pPr>
            <a:r>
              <a:rPr kumimoji="0" lang="es-ES_tradnl" altLang="es-ES_tradnl">
                <a:latin typeface="Tahoma" pitchFamily="34" charset="0"/>
              </a:rPr>
              <a:t> PROM : No puede ser modificada </a:t>
            </a:r>
          </a:p>
          <a:p>
            <a:pPr lvl="1" eaLnBrk="0" hangingPunct="0">
              <a:buFontTx/>
              <a:buChar char="–"/>
            </a:pPr>
            <a:r>
              <a:rPr kumimoji="0" lang="es-ES_tradnl" altLang="es-ES_tradnl">
                <a:latin typeface="Tahoma" pitchFamily="34" charset="0"/>
              </a:rPr>
              <a:t> EPROM: chip que puede ser borrado con luz  ultra violeta.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Forma parte de la categoría conocida como “</a:t>
            </a:r>
            <a:r>
              <a:rPr kumimoji="0" lang="es-ES_tradnl" i="1">
                <a:latin typeface="Tahoma" pitchFamily="34" charset="0"/>
              </a:rPr>
              <a:t>firmware</a:t>
            </a:r>
            <a:r>
              <a:rPr kumimoji="0" lang="es-ES_tradnl">
                <a:latin typeface="Tahoma" pitchFamily="34" charset="0"/>
              </a:rPr>
              <a:t>”.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29400" y="2870200"/>
            <a:ext cx="2133600" cy="3048000"/>
            <a:chOff x="4176" y="1488"/>
            <a:chExt cx="1344" cy="1920"/>
          </a:xfrm>
        </p:grpSpPr>
        <p:sp>
          <p:nvSpPr>
            <p:cNvPr id="25606" name="Rectangle 8"/>
            <p:cNvSpPr>
              <a:spLocks noChangeArrowheads="1"/>
            </p:cNvSpPr>
            <p:nvPr/>
          </p:nvSpPr>
          <p:spPr bwMode="auto">
            <a:xfrm>
              <a:off x="4224" y="1536"/>
              <a:ext cx="1296" cy="18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25607" name="Picture 6" descr="pag50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6" y="1488"/>
              <a:ext cx="1287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ROM</a:t>
            </a: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914400" y="25908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MX">
                <a:latin typeface="Arial" charset="0"/>
              </a:rPr>
              <a:t>En los ordenadores personales, es el firmware encargado de cargar el sistema operativo del ordenador y verificar los componentes de hardware disponibles</a:t>
            </a:r>
            <a:r>
              <a:rPr kumimoji="0" lang="es-ES_tradnl" altLang="es-ES_tradnl">
                <a:latin typeface="Tahoma" pitchFamily="34" charset="0"/>
              </a:rPr>
              <a:t>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El BIOS (Basic Input/Output System)</a:t>
            </a:r>
          </a:p>
        </p:txBody>
      </p:sp>
      <p:pic>
        <p:nvPicPr>
          <p:cNvPr id="130056" name="Picture 8" descr="b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343400"/>
            <a:ext cx="28463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9" descr="bios-scree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648200"/>
            <a:ext cx="4572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762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una computadora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914400" y="25908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 b="1">
                <a:solidFill>
                  <a:srgbClr val="66FF33"/>
                </a:solidFill>
                <a:latin typeface="Tahoma" pitchFamily="34" charset="0"/>
              </a:rPr>
              <a:t>¿Cuáles son los elementos de un sistema informático?</a:t>
            </a:r>
            <a:endParaRPr kumimoji="0" lang="es-ES_tradnl" sz="2800" b="1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>
                <a:latin typeface="Tahoma" pitchFamily="34" charset="0"/>
              </a:rPr>
              <a:t>Recordando …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219200" y="4006850"/>
            <a:ext cx="22098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Hardware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752600" y="4953000"/>
            <a:ext cx="22098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Software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667000" y="5791200"/>
            <a:ext cx="22098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Datos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257800" y="4114800"/>
            <a:ext cx="3657600" cy="1398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Personas: Usuarios, operadores, programadores.</a:t>
            </a:r>
            <a:endParaRPr kumimoji="0" lang="es-ES_tradnl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  <p:bldP spid="151557" grpId="0" animBg="1" autoUpdateAnimBg="0"/>
      <p:bldP spid="151558" grpId="0" animBg="1" autoUpdateAnimBg="0"/>
      <p:bldP spid="151559" grpId="0" animBg="1" autoUpdateAnimBg="0"/>
      <p:bldP spid="15156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38200" y="42672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De acceso aleatorio.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Temporal (Volátil).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Los datos pueden cambiarse.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Durante el procesamiento, todos los programas y datos deben ser transferidos a la memoria RAM, desde un dispositivo de entrada o de almacenamiento secundario.</a:t>
            </a:r>
            <a:endParaRPr kumimoji="0" lang="es-ES_tradnl">
              <a:latin typeface="Tahom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48200" y="2590800"/>
            <a:ext cx="3886200" cy="1905000"/>
            <a:chOff x="3120" y="1296"/>
            <a:chExt cx="2448" cy="1200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3168" y="1344"/>
              <a:ext cx="2400" cy="11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27655" name="Picture 6" descr="pag50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40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838200" y="45720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Todos los datos e instrucciones tiene una ubicación específica en la RAM, que se denomina dirección.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El contenido que se encuentra en cada dirección cambia constantemente, conforme se ejecutan diferentes programas y se procesan nuevos datos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95600" y="2438400"/>
            <a:ext cx="3886200" cy="1905000"/>
            <a:chOff x="3120" y="1296"/>
            <a:chExt cx="2448" cy="1200"/>
          </a:xfrm>
        </p:grpSpPr>
        <p:sp>
          <p:nvSpPr>
            <p:cNvPr id="28678" name="Rectangle 9"/>
            <p:cNvSpPr>
              <a:spLocks noChangeArrowheads="1"/>
            </p:cNvSpPr>
            <p:nvPr/>
          </p:nvSpPr>
          <p:spPr bwMode="auto">
            <a:xfrm>
              <a:off x="3168" y="1344"/>
              <a:ext cx="2400" cy="11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28679" name="Picture 10" descr="pag50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40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38200" y="28956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Son placas que contienen los chips de memoria y que se conectan a la tarjeta principal del ordenador. Son las piezas que se adquieren, para ampliar la memoria RAM del ordenador.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1081" name="Picture 9" descr="di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267200"/>
            <a:ext cx="3817938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 autoUpdateAnimBg="0"/>
      <p:bldP spid="13108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8200" y="3140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SIMM: </a:t>
            </a:r>
            <a:r>
              <a:rPr lang="es-ES">
                <a:latin typeface="Tahoma" pitchFamily="34" charset="0"/>
              </a:rPr>
              <a:t>módulo simple de memoria en línea (single in-line memory module)</a:t>
            </a:r>
            <a:r>
              <a:rPr kumimoji="0" lang="es-ES_tradnl" altLang="es-ES_tradnl">
                <a:latin typeface="Tahoma" pitchFamily="34" charset="0"/>
              </a:rPr>
              <a:t>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Tipos de 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2103" name="Picture 7" descr="SI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70375"/>
            <a:ext cx="3657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 descr="ram-sim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410200"/>
            <a:ext cx="36576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10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838200" y="3140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DIMM: </a:t>
            </a:r>
            <a:r>
              <a:rPr lang="es-ES">
                <a:latin typeface="Tahoma" pitchFamily="34" charset="0"/>
              </a:rPr>
              <a:t>módulo doble de memoria en línea (dual in-line memory module)</a:t>
            </a:r>
            <a:r>
              <a:rPr kumimoji="0" lang="es-ES_tradnl" altLang="es-ES_tradnl">
                <a:latin typeface="Tahoma" pitchFamily="34" charset="0"/>
              </a:rPr>
              <a:t>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Tipos de 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3129" name="Picture 9" descr="ram-di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533900"/>
            <a:ext cx="4000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RAM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Tecnologías de memoria RAM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838200" y="2819400"/>
            <a:ext cx="8305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" sz="1800" b="1">
                <a:solidFill>
                  <a:srgbClr val="66FF33"/>
                </a:solidFill>
                <a:latin typeface="Arial" charset="0"/>
              </a:rPr>
              <a:t>FPM DRAM</a:t>
            </a:r>
            <a:r>
              <a:rPr kumimoji="0" lang="es-MX" sz="1800" b="1">
                <a:solidFill>
                  <a:srgbClr val="66FF33"/>
                </a:solidFill>
                <a:latin typeface="Arial" charset="0"/>
              </a:rPr>
              <a:t> </a:t>
            </a:r>
            <a:r>
              <a:rPr kumimoji="0" lang="es-MX" sz="1800" b="1">
                <a:latin typeface="Arial" charset="0"/>
              </a:rPr>
              <a:t>(</a:t>
            </a:r>
            <a:r>
              <a:rPr kumimoji="0" lang="es-ES" sz="1800" b="1">
                <a:latin typeface="Arial" charset="0"/>
              </a:rPr>
              <a:t>Fast page mode dynamic random access memory</a:t>
            </a:r>
            <a:r>
              <a:rPr kumimoji="0" lang="es-MX" sz="1800" b="1">
                <a:latin typeface="Arial" charset="0"/>
              </a:rPr>
              <a:t>)</a:t>
            </a:r>
          </a:p>
          <a:p>
            <a:pPr eaLnBrk="0" hangingPunct="0"/>
            <a:r>
              <a:rPr kumimoji="0" lang="es-MX" sz="1800" b="1">
                <a:latin typeface="Arial" charset="0"/>
              </a:rPr>
              <a:t>	</a:t>
            </a:r>
            <a:r>
              <a:rPr kumimoji="0" lang="es-MX" sz="1800">
                <a:latin typeface="Arial" charset="0"/>
              </a:rPr>
              <a:t>2% del mercado	(28.5 MHz)</a:t>
            </a:r>
          </a:p>
          <a:p>
            <a:pPr eaLnBrk="0" hangingPunct="0"/>
            <a:endParaRPr kumimoji="0" lang="es-MX" sz="1800">
              <a:latin typeface="Arial" charset="0"/>
            </a:endParaRPr>
          </a:p>
          <a:p>
            <a:pPr eaLnBrk="0" hangingPunct="0"/>
            <a:r>
              <a:rPr kumimoji="0" lang="es-ES" sz="1800" b="1">
                <a:solidFill>
                  <a:srgbClr val="66FF33"/>
                </a:solidFill>
                <a:latin typeface="Arial" charset="0"/>
              </a:rPr>
              <a:t>EDO DRAM</a:t>
            </a:r>
            <a:r>
              <a:rPr kumimoji="0" lang="es-MX" sz="1800">
                <a:latin typeface="Arial" charset="0"/>
              </a:rPr>
              <a:t> </a:t>
            </a:r>
            <a:r>
              <a:rPr kumimoji="0" lang="es-MX" sz="1800" b="1">
                <a:latin typeface="Arial" charset="0"/>
              </a:rPr>
              <a:t>(E</a:t>
            </a:r>
            <a:r>
              <a:rPr kumimoji="0" lang="es-ES" sz="1800" b="1">
                <a:latin typeface="Arial" charset="0"/>
              </a:rPr>
              <a:t>xtended data-out dynamic random access memory</a:t>
            </a:r>
            <a:r>
              <a:rPr kumimoji="0" lang="es-MX" sz="1800" b="1">
                <a:latin typeface="Arial" charset="0"/>
              </a:rPr>
              <a:t>)</a:t>
            </a:r>
          </a:p>
          <a:p>
            <a:pPr eaLnBrk="0" hangingPunct="0"/>
            <a:r>
              <a:rPr kumimoji="0" lang="es-MX" sz="1800" b="1">
                <a:latin typeface="Arial" charset="0"/>
              </a:rPr>
              <a:t>	</a:t>
            </a:r>
            <a:r>
              <a:rPr kumimoji="0" lang="es-MX" sz="1800">
                <a:latin typeface="Arial" charset="0"/>
              </a:rPr>
              <a:t>3% del mercado	(40 MHz)</a:t>
            </a:r>
          </a:p>
          <a:p>
            <a:pPr eaLnBrk="0" hangingPunct="0"/>
            <a:endParaRPr kumimoji="0" lang="es-MX" sz="1800">
              <a:latin typeface="Arial" charset="0"/>
            </a:endParaRPr>
          </a:p>
          <a:p>
            <a:pPr eaLnBrk="0" hangingPunct="0"/>
            <a:r>
              <a:rPr kumimoji="0" lang="es-ES" sz="1800" b="1">
                <a:solidFill>
                  <a:srgbClr val="66FF33"/>
                </a:solidFill>
                <a:latin typeface="Arial" charset="0"/>
              </a:rPr>
              <a:t>SDRAM</a:t>
            </a:r>
            <a:r>
              <a:rPr kumimoji="0" lang="es-MX" sz="1800">
                <a:latin typeface="Arial" charset="0"/>
              </a:rPr>
              <a:t> </a:t>
            </a:r>
            <a:r>
              <a:rPr kumimoji="0" lang="es-MX" sz="1800" b="1">
                <a:latin typeface="Arial" charset="0"/>
              </a:rPr>
              <a:t>(S</a:t>
            </a:r>
            <a:r>
              <a:rPr kumimoji="0" lang="es-ES" sz="1800" b="1">
                <a:latin typeface="Arial" charset="0"/>
              </a:rPr>
              <a:t>ynchronous dynamic random access memory</a:t>
            </a:r>
            <a:r>
              <a:rPr kumimoji="0" lang="es-MX" sz="1800" b="1">
                <a:latin typeface="Arial" charset="0"/>
              </a:rPr>
              <a:t>)</a:t>
            </a:r>
            <a:r>
              <a:rPr kumimoji="0" lang="es-ES" sz="1800">
                <a:latin typeface="Arial" charset="0"/>
              </a:rPr>
              <a:t> </a:t>
            </a:r>
            <a:endParaRPr kumimoji="0" lang="es-MX" sz="1800">
              <a:latin typeface="Arial" charset="0"/>
            </a:endParaRPr>
          </a:p>
          <a:p>
            <a:pPr eaLnBrk="0" hangingPunct="0"/>
            <a:r>
              <a:rPr kumimoji="0" lang="es-MX" sz="1800">
                <a:latin typeface="Arial" charset="0"/>
              </a:rPr>
              <a:t>	86% del mercado en 2000, se estima el 50% en el 2003 (133 MHz)</a:t>
            </a:r>
          </a:p>
          <a:p>
            <a:pPr eaLnBrk="0" hangingPunct="0"/>
            <a:endParaRPr kumimoji="0" lang="es-ES" sz="1800">
              <a:latin typeface="Arial" charset="0"/>
            </a:endParaRPr>
          </a:p>
          <a:p>
            <a:pPr eaLnBrk="0" hangingPunct="0"/>
            <a:r>
              <a:rPr kumimoji="0" lang="es-MX" sz="1800" b="1">
                <a:solidFill>
                  <a:srgbClr val="66FF33"/>
                </a:solidFill>
                <a:latin typeface="Arial" charset="0"/>
              </a:rPr>
              <a:t>DDR SDRAM </a:t>
            </a:r>
            <a:r>
              <a:rPr kumimoji="0" lang="es-MX" sz="1800" b="1">
                <a:latin typeface="Arial" charset="0"/>
              </a:rPr>
              <a:t>(Double-data-rate SDRAM)</a:t>
            </a:r>
          </a:p>
          <a:p>
            <a:pPr eaLnBrk="0" hangingPunct="0"/>
            <a:r>
              <a:rPr kumimoji="0" lang="es-MX" sz="1800" b="1">
                <a:latin typeface="Arial" charset="0"/>
              </a:rPr>
              <a:t>	</a:t>
            </a:r>
            <a:r>
              <a:rPr kumimoji="0" lang="es-MX" sz="1800">
                <a:latin typeface="Arial" charset="0"/>
              </a:rPr>
              <a:t>41% del mercado en 2002, se estima 50% en el 2003	(166 MHz)</a:t>
            </a:r>
          </a:p>
          <a:p>
            <a:pPr eaLnBrk="0" hangingPunct="0"/>
            <a:r>
              <a:rPr kumimoji="0" lang="es-MX" sz="1800" b="1">
                <a:latin typeface="Arial" charset="0"/>
              </a:rPr>
              <a:t> </a:t>
            </a:r>
          </a:p>
          <a:p>
            <a:pPr eaLnBrk="0" hangingPunct="0"/>
            <a:r>
              <a:rPr kumimoji="0" lang="es-ES" sz="1800" b="1">
                <a:solidFill>
                  <a:srgbClr val="66FF33"/>
                </a:solidFill>
                <a:latin typeface="Arial" charset="0"/>
              </a:rPr>
              <a:t>RDRAM</a:t>
            </a:r>
            <a:r>
              <a:rPr kumimoji="0" lang="es-MX" sz="1800">
                <a:latin typeface="Arial" charset="0"/>
              </a:rPr>
              <a:t> </a:t>
            </a:r>
            <a:r>
              <a:rPr kumimoji="0" lang="es-MX" sz="1800" b="1">
                <a:latin typeface="Arial" charset="0"/>
              </a:rPr>
              <a:t>(R</a:t>
            </a:r>
            <a:r>
              <a:rPr kumimoji="0" lang="es-ES" sz="1800" b="1">
                <a:latin typeface="Arial" charset="0"/>
              </a:rPr>
              <a:t>ambus dynamic random access memory</a:t>
            </a:r>
            <a:r>
              <a:rPr kumimoji="0" lang="es-MX" sz="1800" b="1">
                <a:latin typeface="Arial" charset="0"/>
              </a:rPr>
              <a:t>)</a:t>
            </a:r>
            <a:r>
              <a:rPr kumimoji="0" lang="es-ES" sz="1800">
                <a:latin typeface="Arial" charset="0"/>
              </a:rPr>
              <a:t> </a:t>
            </a:r>
            <a:endParaRPr kumimoji="0" lang="es-MX" sz="1800">
              <a:latin typeface="Arial" charset="0"/>
            </a:endParaRPr>
          </a:p>
          <a:p>
            <a:pPr eaLnBrk="0" hangingPunct="0"/>
            <a:r>
              <a:rPr kumimoji="0" lang="es-MX" sz="1800">
                <a:latin typeface="Arial" charset="0"/>
              </a:rPr>
              <a:t>	Nicho en mercado de usuarios de alto nivel	(1066 MHz)</a:t>
            </a:r>
            <a:endParaRPr kumimoji="0" lang="es-ES" sz="1800">
              <a:latin typeface="Arial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914400" y="2489200"/>
            <a:ext cx="8077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Alta velocidad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Puede residir en dos ubicaciones: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Dentro de la CPU (Caché L1)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Entre la CPU y la memoria RAM (Caché L2)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Almacena datos e instrucciones que el ordenador usa frecuentemente.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La CPU recupera datos e instrucciones de la caché, con mayor rapidez que de la memoria RAM o de un dispositivo de almacenamiento secundario.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Caché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Memoria Caché</a:t>
            </a:r>
          </a:p>
        </p:txBody>
      </p:sp>
      <p:pic>
        <p:nvPicPr>
          <p:cNvPr id="137221" name="Picture 5" descr="motorolacp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113" y="2286000"/>
            <a:ext cx="46370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14400" y="15240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Tecnologías recientes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Memoria Flash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838200" y="3140075"/>
            <a:ext cx="5105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MX">
                <a:latin typeface="Arial" charset="0"/>
                <a:cs typeface="Arial" charset="0"/>
              </a:rPr>
              <a:t>Memoria no volátil y re-escribible que funciona como una mezcla de RAM y disco duro</a:t>
            </a:r>
            <a:r>
              <a:rPr kumimoji="0" lang="es-ES">
                <a:latin typeface="Arial" charset="0"/>
                <a:cs typeface="Arial" charset="0"/>
              </a:rPr>
              <a:t>. </a:t>
            </a:r>
            <a:endParaRPr kumimoji="0" lang="es-MX">
              <a:latin typeface="Arial" charset="0"/>
              <a:cs typeface="Arial" charset="0"/>
            </a:endParaRPr>
          </a:p>
          <a:p>
            <a:pPr eaLnBrk="0" hangingPunct="0"/>
            <a:endParaRPr kumimoji="0" lang="es-MX">
              <a:latin typeface="Arial" charset="0"/>
              <a:cs typeface="Arial" charset="0"/>
            </a:endParaRPr>
          </a:p>
          <a:p>
            <a:pPr eaLnBrk="0" hangingPunct="0"/>
            <a:r>
              <a:rPr kumimoji="0" lang="es-MX">
                <a:latin typeface="Arial" charset="0"/>
                <a:cs typeface="Arial" charset="0"/>
              </a:rPr>
              <a:t>A causa de su alta velocidad , durabilidad y bajos requerimientos, son ideales para camaras digitales, telefonos celulares, impresoras, palmPCs, pagers, etc.</a:t>
            </a:r>
            <a:endParaRPr kumimoji="0" lang="es-ES_tradnl">
              <a:latin typeface="Arial" charset="0"/>
              <a:cs typeface="Arial" charset="0"/>
            </a:endParaRPr>
          </a:p>
        </p:txBody>
      </p:sp>
      <p:pic>
        <p:nvPicPr>
          <p:cNvPr id="139270" name="Picture 6" descr="page6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2971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05000" y="1371600"/>
            <a:ext cx="5867400" cy="5029200"/>
            <a:chOff x="1152" y="1104"/>
            <a:chExt cx="3696" cy="3168"/>
          </a:xfrm>
        </p:grpSpPr>
        <p:sp>
          <p:nvSpPr>
            <p:cNvPr id="36868" name="Rectangle 11"/>
            <p:cNvSpPr>
              <a:spLocks noChangeArrowheads="1"/>
            </p:cNvSpPr>
            <p:nvPr/>
          </p:nvSpPr>
          <p:spPr bwMode="auto">
            <a:xfrm>
              <a:off x="1200" y="1248"/>
              <a:ext cx="3648" cy="302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36869" name="Picture 7" descr="fig7_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104"/>
              <a:ext cx="3648" cy="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Text Box 14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914400" y="261938"/>
            <a:ext cx="762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una computadora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52579" name="Text Box 1027"/>
          <p:cNvSpPr txBox="1">
            <a:spLocks noChangeArrowheads="1"/>
          </p:cNvSpPr>
          <p:nvPr/>
        </p:nvSpPr>
        <p:spPr bwMode="auto">
          <a:xfrm>
            <a:off x="914400" y="2133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 b="1">
                <a:solidFill>
                  <a:srgbClr val="66FF33"/>
                </a:solidFill>
                <a:latin typeface="Tahoma" pitchFamily="34" charset="0"/>
              </a:rPr>
              <a:t>¿Qué es un ordenador?</a:t>
            </a:r>
            <a:endParaRPr kumimoji="0" lang="es-ES_tradnl" sz="2800" b="1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914400" y="13716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>
                <a:latin typeface="Tahoma" pitchFamily="34" charset="0"/>
              </a:rPr>
              <a:t>Recordando …</a:t>
            </a:r>
          </a:p>
        </p:txBody>
      </p:sp>
      <p:sp>
        <p:nvSpPr>
          <p:cNvPr id="152581" name="Text Box 1029"/>
          <p:cNvSpPr txBox="1">
            <a:spLocks noChangeArrowheads="1"/>
          </p:cNvSpPr>
          <p:nvPr/>
        </p:nvSpPr>
        <p:spPr bwMode="auto">
          <a:xfrm>
            <a:off x="914400" y="2895600"/>
            <a:ext cx="7924800" cy="1373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Una máquina o dispositivo físico programable, que se utiliza para tratar o procesar información.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152582" name="Text Box 1030"/>
          <p:cNvSpPr txBox="1">
            <a:spLocks noChangeArrowheads="1"/>
          </p:cNvSpPr>
          <p:nvPr/>
        </p:nvSpPr>
        <p:spPr bwMode="auto">
          <a:xfrm>
            <a:off x="914400" y="449580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 b="1">
                <a:solidFill>
                  <a:srgbClr val="66FF33"/>
                </a:solidFill>
                <a:latin typeface="Tahoma" pitchFamily="34" charset="0"/>
              </a:rPr>
              <a:t>¿Cuál es la principal característica tecnológica de los ordenadores de cuarta generación?</a:t>
            </a:r>
            <a:endParaRPr kumimoji="0" lang="es-ES_tradnl" sz="2800" b="1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152583" name="Text Box 1031"/>
          <p:cNvSpPr txBox="1">
            <a:spLocks noChangeArrowheads="1"/>
          </p:cNvSpPr>
          <p:nvPr/>
        </p:nvSpPr>
        <p:spPr bwMode="auto">
          <a:xfrm>
            <a:off x="914400" y="6110288"/>
            <a:ext cx="7924800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0" lang="es-MX" sz="2800">
                <a:latin typeface="Tahoma" pitchFamily="34" charset="0"/>
              </a:rPr>
              <a:t>El uso de circuitos altamente integrados</a:t>
            </a:r>
            <a:endParaRPr kumimoji="0" lang="es-ES_tradnl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  <p:bldP spid="152581" grpId="0" autoUpdateAnimBg="0"/>
      <p:bldP spid="152582" grpId="0" autoUpdateAnimBg="0"/>
      <p:bldP spid="15258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 Identificar los elementos que conforman  el hardware de un ordenador</a:t>
            </a:r>
            <a:r>
              <a:rPr kumimoji="0" lang="es-ES" sz="2800">
                <a:latin typeface="Tahoma" pitchFamily="34" charset="0"/>
              </a:rPr>
              <a:t>.</a:t>
            </a:r>
            <a:r>
              <a:rPr kumimoji="0" lang="es-MX" sz="2800">
                <a:latin typeface="Tahoma" pitchFamily="34" charset="0"/>
              </a:rPr>
              <a:t> </a:t>
            </a: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kumimoji="0" lang="es-MX" sz="2800">
              <a:latin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 Identificar las piezas de hardware que intervienen en el procesamiento de datos y explicar su funcionamiento. </a:t>
            </a: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kumimoji="0" lang="es-MX" sz="2800">
              <a:latin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 Explicar cómo se relacionan estas piezas de hardware, durante el procesamiento de los datos</a:t>
            </a:r>
            <a:r>
              <a:rPr kumimoji="0" lang="es-ES" sz="2800">
                <a:latin typeface="Tahoma" pitchFamily="34" charset="0"/>
              </a:rPr>
              <a:t>.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914400" y="2738438"/>
            <a:ext cx="80772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Definición de hardware.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Clasificación del hardware.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Procesamiento de datos</a:t>
            </a:r>
            <a:r>
              <a:rPr kumimoji="0" lang="es-ES" sz="2800">
                <a:latin typeface="Tahoma" pitchFamily="34" charset="0"/>
              </a:rPr>
              <a:t>.</a:t>
            </a:r>
            <a:endParaRPr kumimoji="0" lang="es-MX" sz="2800">
              <a:latin typeface="Tahoma" pitchFamily="34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Relación entre los elementos del hardware: Arquitectura Von Neumann.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El procesador o CPU.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</a:pPr>
            <a:r>
              <a:rPr kumimoji="0" lang="es-MX" sz="2800">
                <a:latin typeface="Tahoma" pitchFamily="34" charset="0"/>
              </a:rPr>
              <a:t>La memoria principal.</a:t>
            </a:r>
            <a:endParaRPr kumimoji="0" lang="es-ES_tradnl" sz="2800">
              <a:latin typeface="Tahom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Contenidos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Definición de Hardware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Dispositivos electrónicos interconectados que se usan para la entrada, procesamiento y salida de datos/información.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914400" y="41148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En otras palabras, el hardware es todo lo que se puede tocar y se puede …</a:t>
            </a:r>
          </a:p>
        </p:txBody>
      </p:sp>
      <p:pic>
        <p:nvPicPr>
          <p:cNvPr id="108551" name="Picture 7" descr="CMENO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6482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14400" y="5500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solidFill>
                  <a:srgbClr val="FF6600"/>
                </a:solidFill>
                <a:latin typeface="Tahoma" pitchFamily="34" charset="0"/>
              </a:rPr>
              <a:t>… pero no se debe hacer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utoUpdateAnimBg="0"/>
      <p:bldP spid="108550" grpId="0" autoUpdateAnimBg="0"/>
      <p:bldP spid="1085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Clasificación del Hardware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>
                <a:latin typeface="Tahoma" pitchFamily="34" charset="0"/>
              </a:rPr>
              <a:t>Cada pieza de hardware, forma parte de una de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cinco categorías</a:t>
            </a:r>
            <a:r>
              <a:rPr kumimoji="0" lang="es-ES_tradnl">
                <a:latin typeface="Tahoma" pitchFamily="34" charset="0"/>
              </a:rPr>
              <a:t>: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905000" y="5943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Procesador</a:t>
            </a:r>
          </a:p>
        </p:txBody>
      </p:sp>
      <p:pic>
        <p:nvPicPr>
          <p:cNvPr id="110600" name="Picture 8" descr="DESKC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657600"/>
            <a:ext cx="1627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9" descr="DESKC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3" y="3657600"/>
            <a:ext cx="14366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257800" y="59436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Memoria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  <p:bldP spid="110597" grpId="0" autoUpdateAnimBg="0"/>
      <p:bldP spid="11060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261938"/>
            <a:ext cx="699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b="1">
                <a:solidFill>
                  <a:schemeClr val="folHlink"/>
                </a:solidFill>
                <a:latin typeface="Tahoma" pitchFamily="34" charset="0"/>
              </a:rPr>
              <a:t>Tema: Componentes físicos de un ordenador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Clasificación del Hardware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>
                <a:latin typeface="Tahoma" pitchFamily="34" charset="0"/>
              </a:rPr>
              <a:t>Cada pieza de hardware, forma parte de una de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cinco categorías</a:t>
            </a:r>
            <a:r>
              <a:rPr kumimoji="0" lang="es-ES_tradnl">
                <a:latin typeface="Tahoma" pitchFamily="34" charset="0"/>
              </a:rPr>
              <a:t>: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600200" y="5768975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Dispositivos de entrada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486400" y="5768975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Dispositivos de salida</a:t>
            </a:r>
          </a:p>
        </p:txBody>
      </p:sp>
      <p:pic>
        <p:nvPicPr>
          <p:cNvPr id="111625" name="Picture 9" descr="DESKC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705225"/>
            <a:ext cx="2286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0" descr="DESKC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733800"/>
            <a:ext cx="1828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utoUpdateAnimBg="0"/>
      <p:bldP spid="11162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2055</TotalTime>
  <Words>1627</Words>
  <Application>Microsoft PowerPoint</Application>
  <PresentationFormat>Presentación en pantalla (4:3)</PresentationFormat>
  <Paragraphs>320</Paragraphs>
  <Slides>39</Slides>
  <Notes>34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Papel</vt:lpstr>
      <vt:lpstr>Diapositiva 1</vt:lpstr>
      <vt:lpstr>MENU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Clasificación del Hardware </vt:lpstr>
      <vt:lpstr>      Clasificación del Hardware </vt:lpstr>
      <vt:lpstr>Clasificación del Hardware </vt:lpstr>
      <vt:lpstr>Clasificación del Hardware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Compaq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Compaq Computer Corporation</dc:creator>
  <cp:lastModifiedBy>Invitado</cp:lastModifiedBy>
  <cp:revision>129</cp:revision>
  <dcterms:created xsi:type="dcterms:W3CDTF">2001-09-11T21:39:29Z</dcterms:created>
  <dcterms:modified xsi:type="dcterms:W3CDTF">2010-09-21T20:52:01Z</dcterms:modified>
</cp:coreProperties>
</file>