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2" d="100"/>
          <a:sy n="42" d="100"/>
        </p:scale>
        <p:origin x="-112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8C9D0E-043B-4420-9CA1-B736D53523BB}" type="datetimeFigureOut">
              <a:rPr lang="es-MX" smtClean="0"/>
              <a:t>20/09/2010</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ED4536-1586-4A80-AB6B-8CC7C5FCAA56}" type="slidenum">
              <a:rPr lang="es-MX" smtClean="0"/>
              <a:t>‹Nº›</a:t>
            </a:fld>
            <a:endParaRPr lang="es-MX"/>
          </a:p>
        </p:txBody>
      </p:sp>
    </p:spTree>
    <p:extLst>
      <p:ext uri="{BB962C8B-B14F-4D97-AF65-F5344CB8AC3E}">
        <p14:creationId xmlns:p14="http://schemas.microsoft.com/office/powerpoint/2010/main" val="3523546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_tradnl" dirty="0"/>
          </a:p>
        </p:txBody>
      </p:sp>
      <p:sp>
        <p:nvSpPr>
          <p:cNvPr id="4" name="3 Marcador de número de diapositiva"/>
          <p:cNvSpPr>
            <a:spLocks noGrp="1"/>
          </p:cNvSpPr>
          <p:nvPr>
            <p:ph type="sldNum" sz="quarter" idx="10"/>
          </p:nvPr>
        </p:nvSpPr>
        <p:spPr/>
        <p:txBody>
          <a:bodyPr/>
          <a:lstStyle/>
          <a:p>
            <a:fld id="{917D225A-54C4-4753-9C47-0A2BD9E1C124}" type="slidenum">
              <a:rPr lang="es-ES_tradnl" smtClean="0"/>
              <a:t>12</a:t>
            </a:fld>
            <a:endParaRPr lang="es-ES_tradnl"/>
          </a:p>
        </p:txBody>
      </p:sp>
    </p:spTree>
    <p:extLst>
      <p:ext uri="{BB962C8B-B14F-4D97-AF65-F5344CB8AC3E}">
        <p14:creationId xmlns:p14="http://schemas.microsoft.com/office/powerpoint/2010/main" val="153541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_tradnl" dirty="0"/>
          </a:p>
        </p:txBody>
      </p:sp>
      <p:sp>
        <p:nvSpPr>
          <p:cNvPr id="4" name="3 Marcador de número de diapositiva"/>
          <p:cNvSpPr>
            <a:spLocks noGrp="1"/>
          </p:cNvSpPr>
          <p:nvPr>
            <p:ph type="sldNum" sz="quarter" idx="10"/>
          </p:nvPr>
        </p:nvSpPr>
        <p:spPr/>
        <p:txBody>
          <a:bodyPr/>
          <a:lstStyle/>
          <a:p>
            <a:fld id="{917D225A-54C4-4753-9C47-0A2BD9E1C124}" type="slidenum">
              <a:rPr lang="es-ES_tradnl" smtClean="0"/>
              <a:t>13</a:t>
            </a:fld>
            <a:endParaRPr lang="es-ES_tradnl"/>
          </a:p>
        </p:txBody>
      </p:sp>
    </p:spTree>
    <p:extLst>
      <p:ext uri="{BB962C8B-B14F-4D97-AF65-F5344CB8AC3E}">
        <p14:creationId xmlns:p14="http://schemas.microsoft.com/office/powerpoint/2010/main" val="828248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_tradnl" dirty="0"/>
          </a:p>
        </p:txBody>
      </p:sp>
      <p:sp>
        <p:nvSpPr>
          <p:cNvPr id="4" name="3 Marcador de número de diapositiva"/>
          <p:cNvSpPr>
            <a:spLocks noGrp="1"/>
          </p:cNvSpPr>
          <p:nvPr>
            <p:ph type="sldNum" sz="quarter" idx="10"/>
          </p:nvPr>
        </p:nvSpPr>
        <p:spPr/>
        <p:txBody>
          <a:bodyPr/>
          <a:lstStyle/>
          <a:p>
            <a:fld id="{917D225A-54C4-4753-9C47-0A2BD9E1C124}" type="slidenum">
              <a:rPr lang="es-ES_tradnl" smtClean="0"/>
              <a:t>14</a:t>
            </a:fld>
            <a:endParaRPr lang="es-ES_tradnl"/>
          </a:p>
        </p:txBody>
      </p:sp>
    </p:spTree>
    <p:extLst>
      <p:ext uri="{BB962C8B-B14F-4D97-AF65-F5344CB8AC3E}">
        <p14:creationId xmlns:p14="http://schemas.microsoft.com/office/powerpoint/2010/main" val="2718000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_tradnl" dirty="0"/>
          </a:p>
        </p:txBody>
      </p:sp>
      <p:sp>
        <p:nvSpPr>
          <p:cNvPr id="4" name="3 Marcador de número de diapositiva"/>
          <p:cNvSpPr>
            <a:spLocks noGrp="1"/>
          </p:cNvSpPr>
          <p:nvPr>
            <p:ph type="sldNum" sz="quarter" idx="10"/>
          </p:nvPr>
        </p:nvSpPr>
        <p:spPr/>
        <p:txBody>
          <a:bodyPr/>
          <a:lstStyle/>
          <a:p>
            <a:fld id="{917D225A-54C4-4753-9C47-0A2BD9E1C124}" type="slidenum">
              <a:rPr lang="es-ES_tradnl" smtClean="0"/>
              <a:t>16</a:t>
            </a:fld>
            <a:endParaRPr lang="es-ES_tradnl"/>
          </a:p>
        </p:txBody>
      </p:sp>
    </p:spTree>
    <p:extLst>
      <p:ext uri="{BB962C8B-B14F-4D97-AF65-F5344CB8AC3E}">
        <p14:creationId xmlns:p14="http://schemas.microsoft.com/office/powerpoint/2010/main" val="59578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453FF013-EA19-484F-8C61-61ECBC992FDA}" type="datetimeFigureOut">
              <a:rPr lang="es-MX" smtClean="0"/>
              <a:t>20/09/2010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9BA4E2A-5A9D-4425-91E4-199010BF17EC}" type="slidenum">
              <a:rPr lang="es-MX" smtClean="0"/>
              <a:t>‹Nº›</a:t>
            </a:fld>
            <a:endParaRPr lang="es-MX"/>
          </a:p>
        </p:txBody>
      </p:sp>
    </p:spTree>
    <p:extLst>
      <p:ext uri="{BB962C8B-B14F-4D97-AF65-F5344CB8AC3E}">
        <p14:creationId xmlns:p14="http://schemas.microsoft.com/office/powerpoint/2010/main" val="43461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53FF013-EA19-484F-8C61-61ECBC992FDA}" type="datetimeFigureOut">
              <a:rPr lang="es-MX" smtClean="0"/>
              <a:t>20/09/2010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9BA4E2A-5A9D-4425-91E4-199010BF17EC}" type="slidenum">
              <a:rPr lang="es-MX" smtClean="0"/>
              <a:t>‹Nº›</a:t>
            </a:fld>
            <a:endParaRPr lang="es-MX"/>
          </a:p>
        </p:txBody>
      </p:sp>
    </p:spTree>
    <p:extLst>
      <p:ext uri="{BB962C8B-B14F-4D97-AF65-F5344CB8AC3E}">
        <p14:creationId xmlns:p14="http://schemas.microsoft.com/office/powerpoint/2010/main" val="932156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53FF013-EA19-484F-8C61-61ECBC992FDA}" type="datetimeFigureOut">
              <a:rPr lang="es-MX" smtClean="0"/>
              <a:t>20/09/2010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9BA4E2A-5A9D-4425-91E4-199010BF17EC}" type="slidenum">
              <a:rPr lang="es-MX" smtClean="0"/>
              <a:t>‹Nº›</a:t>
            </a:fld>
            <a:endParaRPr lang="es-MX"/>
          </a:p>
        </p:txBody>
      </p:sp>
    </p:spTree>
    <p:extLst>
      <p:ext uri="{BB962C8B-B14F-4D97-AF65-F5344CB8AC3E}">
        <p14:creationId xmlns:p14="http://schemas.microsoft.com/office/powerpoint/2010/main" val="1562182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53FF013-EA19-484F-8C61-61ECBC992FDA}" type="datetimeFigureOut">
              <a:rPr lang="es-MX" smtClean="0"/>
              <a:t>20/09/2010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9BA4E2A-5A9D-4425-91E4-199010BF17EC}" type="slidenum">
              <a:rPr lang="es-MX" smtClean="0"/>
              <a:t>‹Nº›</a:t>
            </a:fld>
            <a:endParaRPr lang="es-MX"/>
          </a:p>
        </p:txBody>
      </p:sp>
    </p:spTree>
    <p:extLst>
      <p:ext uri="{BB962C8B-B14F-4D97-AF65-F5344CB8AC3E}">
        <p14:creationId xmlns:p14="http://schemas.microsoft.com/office/powerpoint/2010/main" val="364264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53FF013-EA19-484F-8C61-61ECBC992FDA}" type="datetimeFigureOut">
              <a:rPr lang="es-MX" smtClean="0"/>
              <a:t>20/09/2010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9BA4E2A-5A9D-4425-91E4-199010BF17EC}" type="slidenum">
              <a:rPr lang="es-MX" smtClean="0"/>
              <a:t>‹Nº›</a:t>
            </a:fld>
            <a:endParaRPr lang="es-MX"/>
          </a:p>
        </p:txBody>
      </p:sp>
    </p:spTree>
    <p:extLst>
      <p:ext uri="{BB962C8B-B14F-4D97-AF65-F5344CB8AC3E}">
        <p14:creationId xmlns:p14="http://schemas.microsoft.com/office/powerpoint/2010/main" val="719962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453FF013-EA19-484F-8C61-61ECBC992FDA}" type="datetimeFigureOut">
              <a:rPr lang="es-MX" smtClean="0"/>
              <a:t>20/09/2010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9BA4E2A-5A9D-4425-91E4-199010BF17EC}" type="slidenum">
              <a:rPr lang="es-MX" smtClean="0"/>
              <a:t>‹Nº›</a:t>
            </a:fld>
            <a:endParaRPr lang="es-MX"/>
          </a:p>
        </p:txBody>
      </p:sp>
    </p:spTree>
    <p:extLst>
      <p:ext uri="{BB962C8B-B14F-4D97-AF65-F5344CB8AC3E}">
        <p14:creationId xmlns:p14="http://schemas.microsoft.com/office/powerpoint/2010/main" val="3532317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453FF013-EA19-484F-8C61-61ECBC992FDA}" type="datetimeFigureOut">
              <a:rPr lang="es-MX" smtClean="0"/>
              <a:t>20/09/2010</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99BA4E2A-5A9D-4425-91E4-199010BF17EC}" type="slidenum">
              <a:rPr lang="es-MX" smtClean="0"/>
              <a:t>‹Nº›</a:t>
            </a:fld>
            <a:endParaRPr lang="es-MX"/>
          </a:p>
        </p:txBody>
      </p:sp>
    </p:spTree>
    <p:extLst>
      <p:ext uri="{BB962C8B-B14F-4D97-AF65-F5344CB8AC3E}">
        <p14:creationId xmlns:p14="http://schemas.microsoft.com/office/powerpoint/2010/main" val="3598314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453FF013-EA19-484F-8C61-61ECBC992FDA}" type="datetimeFigureOut">
              <a:rPr lang="es-MX" smtClean="0"/>
              <a:t>20/09/2010</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99BA4E2A-5A9D-4425-91E4-199010BF17EC}" type="slidenum">
              <a:rPr lang="es-MX" smtClean="0"/>
              <a:t>‹Nº›</a:t>
            </a:fld>
            <a:endParaRPr lang="es-MX"/>
          </a:p>
        </p:txBody>
      </p:sp>
    </p:spTree>
    <p:extLst>
      <p:ext uri="{BB962C8B-B14F-4D97-AF65-F5344CB8AC3E}">
        <p14:creationId xmlns:p14="http://schemas.microsoft.com/office/powerpoint/2010/main" val="3297593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53FF013-EA19-484F-8C61-61ECBC992FDA}" type="datetimeFigureOut">
              <a:rPr lang="es-MX" smtClean="0"/>
              <a:t>20/09/2010</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99BA4E2A-5A9D-4425-91E4-199010BF17EC}" type="slidenum">
              <a:rPr lang="es-MX" smtClean="0"/>
              <a:t>‹Nº›</a:t>
            </a:fld>
            <a:endParaRPr lang="es-MX"/>
          </a:p>
        </p:txBody>
      </p:sp>
    </p:spTree>
    <p:extLst>
      <p:ext uri="{BB962C8B-B14F-4D97-AF65-F5344CB8AC3E}">
        <p14:creationId xmlns:p14="http://schemas.microsoft.com/office/powerpoint/2010/main" val="3465120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53FF013-EA19-484F-8C61-61ECBC992FDA}" type="datetimeFigureOut">
              <a:rPr lang="es-MX" smtClean="0"/>
              <a:t>20/09/2010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9BA4E2A-5A9D-4425-91E4-199010BF17EC}" type="slidenum">
              <a:rPr lang="es-MX" smtClean="0"/>
              <a:t>‹Nº›</a:t>
            </a:fld>
            <a:endParaRPr lang="es-MX"/>
          </a:p>
        </p:txBody>
      </p:sp>
    </p:spTree>
    <p:extLst>
      <p:ext uri="{BB962C8B-B14F-4D97-AF65-F5344CB8AC3E}">
        <p14:creationId xmlns:p14="http://schemas.microsoft.com/office/powerpoint/2010/main" val="1016508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53FF013-EA19-484F-8C61-61ECBC992FDA}" type="datetimeFigureOut">
              <a:rPr lang="es-MX" smtClean="0"/>
              <a:t>20/09/2010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9BA4E2A-5A9D-4425-91E4-199010BF17EC}" type="slidenum">
              <a:rPr lang="es-MX" smtClean="0"/>
              <a:t>‹Nº›</a:t>
            </a:fld>
            <a:endParaRPr lang="es-MX"/>
          </a:p>
        </p:txBody>
      </p:sp>
    </p:spTree>
    <p:extLst>
      <p:ext uri="{BB962C8B-B14F-4D97-AF65-F5344CB8AC3E}">
        <p14:creationId xmlns:p14="http://schemas.microsoft.com/office/powerpoint/2010/main" val="3867826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3FF013-EA19-484F-8C61-61ECBC992FDA}" type="datetimeFigureOut">
              <a:rPr lang="es-MX" smtClean="0"/>
              <a:t>20/09/2010</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A4E2A-5A9D-4425-91E4-199010BF17EC}" type="slidenum">
              <a:rPr lang="es-MX" smtClean="0"/>
              <a:t>‹Nº›</a:t>
            </a:fld>
            <a:endParaRPr lang="es-MX"/>
          </a:p>
        </p:txBody>
      </p:sp>
    </p:spTree>
    <p:extLst>
      <p:ext uri="{BB962C8B-B14F-4D97-AF65-F5344CB8AC3E}">
        <p14:creationId xmlns:p14="http://schemas.microsoft.com/office/powerpoint/2010/main" val="2738184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MX"/>
          </a:p>
        </p:txBody>
      </p:sp>
      <p:sp>
        <p:nvSpPr>
          <p:cNvPr id="3" name="2 Subtítulo"/>
          <p:cNvSpPr>
            <a:spLocks noGrp="1"/>
          </p:cNvSpPr>
          <p:nvPr>
            <p:ph type="subTitle" idx="1"/>
          </p:nvPr>
        </p:nvSpPr>
        <p:spPr/>
        <p:txBody>
          <a:bodyPr/>
          <a:lstStyle/>
          <a:p>
            <a:endParaRPr lang="es-MX"/>
          </a:p>
        </p:txBody>
      </p:sp>
    </p:spTree>
    <p:extLst>
      <p:ext uri="{BB962C8B-B14F-4D97-AF65-F5344CB8AC3E}">
        <p14:creationId xmlns:p14="http://schemas.microsoft.com/office/powerpoint/2010/main" val="2644731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contenido"/>
          <p:cNvSpPr>
            <a:spLocks noGrp="1"/>
          </p:cNvSpPr>
          <p:nvPr>
            <p:ph idx="1"/>
          </p:nvPr>
        </p:nvSpPr>
        <p:spPr>
          <a:xfrm>
            <a:off x="914400" y="620688"/>
            <a:ext cx="7772400" cy="5734872"/>
          </a:xfrm>
        </p:spPr>
        <p:txBody>
          <a:bodyPr>
            <a:normAutofit fontScale="92500" lnSpcReduction="20000"/>
          </a:bodyPr>
          <a:lstStyle/>
          <a:p>
            <a:r>
              <a:rPr lang="es-ES" dirty="0"/>
              <a:t>Es innegable, que cada vez pasamos más tiempo delante del ordenador, ya sea conectado a Internet, trabajando e incluso disfrutando nuestros momentos de ocio. Si personalizamos nuestro entorno de trabajo, con una flor o una fotografía de nuestra pareja ¿por qué no hacerlo también con el ordenador? </a:t>
            </a:r>
          </a:p>
          <a:p>
            <a:r>
              <a:rPr lang="es-ES" dirty="0"/>
              <a:t>¿Alguna vez ha visto en casa de un amigo o familiar , una bonita imagen como fondo del escritorio de su ordenador? ¿O quizás quiere tener esa foto que tan buenos recuerdos le trae a la memoria en el escritorio de su ordenador? </a:t>
            </a:r>
          </a:p>
          <a:p>
            <a:endParaRPr lang="es-ES_tradnl" dirty="0"/>
          </a:p>
        </p:txBody>
      </p:sp>
    </p:spTree>
    <p:extLst>
      <p:ext uri="{BB962C8B-B14F-4D97-AF65-F5344CB8AC3E}">
        <p14:creationId xmlns:p14="http://schemas.microsoft.com/office/powerpoint/2010/main" val="388162114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2"/>
          </p:nvPr>
        </p:nvSpPr>
        <p:spPr>
          <a:xfrm>
            <a:off x="457200" y="476672"/>
            <a:ext cx="4040188" cy="5941717"/>
          </a:xfrm>
        </p:spPr>
        <p:txBody>
          <a:bodyPr/>
          <a:lstStyle/>
          <a:p>
            <a:pPr algn="ctr"/>
            <a:r>
              <a:rPr lang="es-ES" sz="2800" dirty="0"/>
              <a:t>Con este truco podremos personalizar el ordenador a nuestro gusto. Para ello, en primer lugar tendremos que desplegar el menú contextual, mediante un clic derecho en cualquier parte vacía del escritorio, y luego clicar en propiedades. </a:t>
            </a:r>
          </a:p>
          <a:p>
            <a:endParaRPr lang="es-ES_tradnl" dirty="0"/>
          </a:p>
        </p:txBody>
      </p:sp>
      <p:pic>
        <p:nvPicPr>
          <p:cNvPr id="3075" name="Picture 3"/>
          <p:cNvPicPr>
            <a:picLocks noGrp="1" noChangeAspect="1" noChangeArrowheads="1"/>
          </p:cNvPicPr>
          <p:nvPr>
            <p:ph sz="quarter" idx="4"/>
          </p:nvPr>
        </p:nvPicPr>
        <p:blipFill rotWithShape="1">
          <a:blip r:embed="rId2">
            <a:extLst>
              <a:ext uri="{28A0092B-C50C-407E-A947-70E740481C1C}">
                <a14:useLocalDpi xmlns:a14="http://schemas.microsoft.com/office/drawing/2010/main" val="0"/>
              </a:ext>
            </a:extLst>
          </a:blip>
          <a:srcRect l="52549" t="33437" r="18543" b="34410"/>
          <a:stretch/>
        </p:blipFill>
        <p:spPr bwMode="auto">
          <a:xfrm>
            <a:off x="5292080" y="980728"/>
            <a:ext cx="2952328"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Flecha arriba"/>
          <p:cNvSpPr/>
          <p:nvPr/>
        </p:nvSpPr>
        <p:spPr>
          <a:xfrm>
            <a:off x="6516216" y="5013176"/>
            <a:ext cx="144016" cy="576064"/>
          </a:xfrm>
          <a:prstGeom prst="up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81262542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contenido"/>
          <p:cNvSpPr>
            <a:spLocks noGrp="1"/>
          </p:cNvSpPr>
          <p:nvPr>
            <p:ph sz="half" idx="1"/>
          </p:nvPr>
        </p:nvSpPr>
        <p:spPr>
          <a:xfrm>
            <a:off x="464344" y="620689"/>
            <a:ext cx="4038600" cy="5675776"/>
          </a:xfrm>
        </p:spPr>
        <p:txBody>
          <a:bodyPr>
            <a:normAutofit/>
          </a:bodyPr>
          <a:lstStyle/>
          <a:p>
            <a:r>
              <a:rPr lang="es-ES" dirty="0"/>
              <a:t>Cuando hayamos accedido a la ventana de propiedades veremos que en la parte superior tendremos diversas pestañas como las que se ven en la siguiente imagen. Tendremos entonces que acceder a la pestaña Escritorio</a:t>
            </a:r>
          </a:p>
        </p:txBody>
      </p:sp>
      <p:pic>
        <p:nvPicPr>
          <p:cNvPr id="4098" name="Picture 2"/>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35224" t="11343" r="23134" b="25174"/>
          <a:stretch/>
        </p:blipFill>
        <p:spPr bwMode="auto">
          <a:xfrm>
            <a:off x="4716016" y="692696"/>
            <a:ext cx="4248472"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Flecha arriba"/>
          <p:cNvSpPr/>
          <p:nvPr/>
        </p:nvSpPr>
        <p:spPr>
          <a:xfrm>
            <a:off x="5580112" y="1484784"/>
            <a:ext cx="144016" cy="504056"/>
          </a:xfrm>
          <a:prstGeom prst="up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66212020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64344" y="548681"/>
            <a:ext cx="4038600" cy="5747784"/>
          </a:xfrm>
        </p:spPr>
        <p:txBody>
          <a:bodyPr>
            <a:normAutofit fontScale="92500"/>
          </a:bodyPr>
          <a:lstStyle/>
          <a:p>
            <a:r>
              <a:rPr lang="es-ES" dirty="0"/>
              <a:t>En una parte de la pestaña escritorio veremos un cuadro como el de abajo. </a:t>
            </a:r>
          </a:p>
          <a:p>
            <a:r>
              <a:rPr lang="es-ES" dirty="0"/>
              <a:t>En el cuadro principal vemos los distintos fondos de escritorio que podemos seleccionar. Si clicamos en examinar... podremos seleccionar otra imagen que no esté en el menú y que hayamos guardado anteriormente. </a:t>
            </a:r>
          </a:p>
          <a:p>
            <a:endParaRPr lang="es-ES_tradnl" dirty="0"/>
          </a:p>
        </p:txBody>
      </p:sp>
      <p:pic>
        <p:nvPicPr>
          <p:cNvPr id="5122" name="Picture 2"/>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34925" t="11143" r="23433" b="24378"/>
          <a:stretch/>
        </p:blipFill>
        <p:spPr bwMode="auto">
          <a:xfrm>
            <a:off x="4860032" y="692696"/>
            <a:ext cx="4023749"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Flecha arriba"/>
          <p:cNvSpPr/>
          <p:nvPr/>
        </p:nvSpPr>
        <p:spPr>
          <a:xfrm>
            <a:off x="5436096" y="4653136"/>
            <a:ext cx="216024" cy="648072"/>
          </a:xfrm>
          <a:prstGeom prst="up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02837088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64344" y="332657"/>
            <a:ext cx="4038600" cy="5963808"/>
          </a:xfrm>
        </p:spPr>
        <p:txBody>
          <a:bodyPr>
            <a:normAutofit fontScale="92500" lnSpcReduction="10000"/>
          </a:bodyPr>
          <a:lstStyle/>
          <a:p>
            <a:r>
              <a:rPr lang="es-ES" dirty="0"/>
              <a:t>En el menú posición seleccionamos donde estará situada la imagen en nuestro escritorio. Y en el menú color seleccionamos que color tendrá la parte del escritorio que no esté cubierto por el fondo de pantalla. </a:t>
            </a:r>
          </a:p>
          <a:p>
            <a:r>
              <a:rPr lang="es-ES" dirty="0"/>
              <a:t>En la misma pestaña veremos una vista previa del fondo seleccionado, la podremos ver tal y como se muestra en la siguiente imagen. </a:t>
            </a:r>
          </a:p>
          <a:p>
            <a:endParaRPr lang="es-ES_tradnl" dirty="0"/>
          </a:p>
        </p:txBody>
      </p:sp>
      <p:pic>
        <p:nvPicPr>
          <p:cNvPr id="6146" name="Picture 2"/>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46200" t="21183" r="33820" b="55186"/>
          <a:stretch/>
        </p:blipFill>
        <p:spPr bwMode="auto">
          <a:xfrm>
            <a:off x="4844954" y="1201003"/>
            <a:ext cx="3831501" cy="431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925506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67544" y="476673"/>
            <a:ext cx="7348016" cy="1800199"/>
          </a:xfrm>
        </p:spPr>
        <p:txBody>
          <a:bodyPr/>
          <a:lstStyle/>
          <a:p>
            <a:r>
              <a:rPr lang="es-ES" dirty="0"/>
              <a:t>Para finalizar y ver el resultado de este truco, tan solo tendremos que clicar en aplicar y aceptar, en los botones que </a:t>
            </a:r>
            <a:r>
              <a:rPr lang="es-ES" dirty="0" smtClean="0"/>
              <a:t>Windows </a:t>
            </a:r>
            <a:r>
              <a:rPr lang="es-ES" dirty="0"/>
              <a:t>nos mostrará a continuación. </a:t>
            </a:r>
          </a:p>
          <a:p>
            <a:endParaRPr lang="es-ES_tradnl" dirty="0"/>
          </a:p>
        </p:txBody>
      </p:sp>
      <p:pic>
        <p:nvPicPr>
          <p:cNvPr id="7170" name="Picture 2"/>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5151" t="65090" r="1" b="24547"/>
          <a:stretch/>
        </p:blipFill>
        <p:spPr bwMode="auto">
          <a:xfrm>
            <a:off x="395536" y="2348880"/>
            <a:ext cx="8568952"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Flecha arriba"/>
          <p:cNvSpPr/>
          <p:nvPr/>
        </p:nvSpPr>
        <p:spPr>
          <a:xfrm>
            <a:off x="4283968" y="2708920"/>
            <a:ext cx="216024" cy="432048"/>
          </a:xfrm>
          <a:prstGeom prst="up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ES_tradnl"/>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717032"/>
            <a:ext cx="3338500" cy="2451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4716016" y="4221088"/>
            <a:ext cx="3096344" cy="954107"/>
          </a:xfrm>
          <a:prstGeom prst="rect">
            <a:avLst/>
          </a:prstGeom>
          <a:noFill/>
        </p:spPr>
        <p:txBody>
          <a:bodyPr wrap="square" rtlCol="0">
            <a:spAutoFit/>
          </a:bodyPr>
          <a:lstStyle/>
          <a:p>
            <a:r>
              <a:rPr lang="es-ES_tradnl" sz="2800" dirty="0" smtClean="0"/>
              <a:t>Y… ¡¡¡¡¡¡¡¡listo!!!!!!!!!!!</a:t>
            </a:r>
            <a:endParaRPr lang="es-ES_tradnl" sz="2800" dirty="0"/>
          </a:p>
        </p:txBody>
      </p:sp>
      <p:sp>
        <p:nvSpPr>
          <p:cNvPr id="7" name="6 CuadroTexto"/>
          <p:cNvSpPr txBox="1"/>
          <p:nvPr/>
        </p:nvSpPr>
        <p:spPr>
          <a:xfrm>
            <a:off x="251520" y="6309320"/>
            <a:ext cx="8712968" cy="369332"/>
          </a:xfrm>
          <a:prstGeom prst="rect">
            <a:avLst/>
          </a:prstGeom>
          <a:noFill/>
        </p:spPr>
        <p:txBody>
          <a:bodyPr wrap="square" rtlCol="0">
            <a:spAutoFit/>
          </a:bodyPr>
          <a:lstStyle/>
          <a:p>
            <a:r>
              <a:rPr lang="es-ES_tradnl" dirty="0" smtClean="0"/>
              <a:t>http://www.aulafacil.com/windows-xp/Web/fondo_escritorio.htm</a:t>
            </a:r>
            <a:endParaRPr lang="es-ES_tradnl" dirty="0"/>
          </a:p>
        </p:txBody>
      </p:sp>
    </p:spTree>
    <p:extLst>
      <p:ext uri="{BB962C8B-B14F-4D97-AF65-F5344CB8AC3E}">
        <p14:creationId xmlns:p14="http://schemas.microsoft.com/office/powerpoint/2010/main" val="63304498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64344" y="692697"/>
            <a:ext cx="4038600" cy="5603768"/>
          </a:xfrm>
        </p:spPr>
        <p:txBody>
          <a:bodyPr/>
          <a:lstStyle/>
          <a:p>
            <a:r>
              <a:rPr lang="es-ES" dirty="0"/>
              <a:t>Para apagar la computadora, haz clic en el botón </a:t>
            </a:r>
            <a:r>
              <a:rPr lang="es-ES" b="1" dirty="0"/>
              <a:t>Inicio</a:t>
            </a:r>
            <a:r>
              <a:rPr lang="es-ES" dirty="0"/>
              <a:t>, selecciona la opción </a:t>
            </a:r>
            <a:r>
              <a:rPr lang="es-ES" b="1" dirty="0"/>
              <a:t>Apagar</a:t>
            </a:r>
            <a:endParaRPr lang="es-ES_tradnl" dirty="0"/>
          </a:p>
        </p:txBody>
      </p:sp>
      <p:pic>
        <p:nvPicPr>
          <p:cNvPr id="8194" name="Picture 2"/>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297" t="43013" r="59841" b="1116"/>
          <a:stretch/>
        </p:blipFill>
        <p:spPr bwMode="auto">
          <a:xfrm>
            <a:off x="4427984" y="1268761"/>
            <a:ext cx="4104456" cy="4244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Flecha izquierda"/>
          <p:cNvSpPr/>
          <p:nvPr/>
        </p:nvSpPr>
        <p:spPr>
          <a:xfrm>
            <a:off x="8087904" y="4797152"/>
            <a:ext cx="720080" cy="576064"/>
          </a:xfrm>
          <a:prstGeom prst="lef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08699815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64344" y="548681"/>
            <a:ext cx="4038600" cy="5747784"/>
          </a:xfrm>
        </p:spPr>
        <p:txBody>
          <a:bodyPr/>
          <a:lstStyle/>
          <a:p>
            <a:r>
              <a:rPr lang="es-ES" dirty="0"/>
              <a:t>C</a:t>
            </a:r>
            <a:r>
              <a:rPr lang="es-ES" dirty="0" smtClean="0"/>
              <a:t>uando </a:t>
            </a:r>
            <a:r>
              <a:rPr lang="es-ES" dirty="0"/>
              <a:t>se te pida, confirma que deseas </a:t>
            </a:r>
            <a:r>
              <a:rPr lang="es-ES" b="1" dirty="0"/>
              <a:t>Apagar</a:t>
            </a:r>
            <a:r>
              <a:rPr lang="es-ES" dirty="0"/>
              <a:t> el equipo, sólo haz clic en </a:t>
            </a:r>
            <a:r>
              <a:rPr lang="es-ES" b="1" dirty="0"/>
              <a:t>Aceptar</a:t>
            </a:r>
            <a:r>
              <a:rPr lang="es-ES" dirty="0"/>
              <a:t>.</a:t>
            </a:r>
            <a:endParaRPr lang="es-ES_tradnl" dirty="0"/>
          </a:p>
        </p:txBody>
      </p:sp>
      <p:pic>
        <p:nvPicPr>
          <p:cNvPr id="9218" name="Picture 2"/>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32723" t="22533" r="31793" b="46649"/>
          <a:stretch/>
        </p:blipFill>
        <p:spPr bwMode="auto">
          <a:xfrm>
            <a:off x="2339752" y="2780928"/>
            <a:ext cx="4494919" cy="2954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Flecha arriba"/>
          <p:cNvSpPr/>
          <p:nvPr/>
        </p:nvSpPr>
        <p:spPr>
          <a:xfrm>
            <a:off x="4427984" y="4903761"/>
            <a:ext cx="216024" cy="1080120"/>
          </a:xfrm>
          <a:prstGeom prst="up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70416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z="3600" dirty="0" smtClean="0"/>
              <a:t>Instalación de la computadora</a:t>
            </a:r>
            <a:endParaRPr lang="es-ES_tradnl" sz="3600" dirty="0"/>
          </a:p>
        </p:txBody>
      </p:sp>
      <p:sp>
        <p:nvSpPr>
          <p:cNvPr id="3" name="2 Marcador de contenido"/>
          <p:cNvSpPr>
            <a:spLocks noGrp="1"/>
          </p:cNvSpPr>
          <p:nvPr>
            <p:ph idx="1"/>
          </p:nvPr>
        </p:nvSpPr>
        <p:spPr>
          <a:xfrm>
            <a:off x="914400" y="1412776"/>
            <a:ext cx="7772400" cy="4942784"/>
          </a:xfrm>
        </p:spPr>
        <p:txBody>
          <a:bodyPr>
            <a:normAutofit fontScale="92500"/>
          </a:bodyPr>
          <a:lstStyle/>
          <a:p>
            <a:r>
              <a:rPr lang="es-ES" dirty="0"/>
              <a:t>Antes de armarla, debes elegir un buen lugar...</a:t>
            </a:r>
            <a:br>
              <a:rPr lang="es-ES" dirty="0"/>
            </a:br>
            <a:r>
              <a:rPr lang="es-ES" dirty="0"/>
              <a:t>El lugar adecuado para instalar tu computadora es aquel que te permita trabajar cómodamente y que resguarde la seguridad física de tu equipo, para ello debes tener presente los siguientes puntos:</a:t>
            </a:r>
            <a:br>
              <a:rPr lang="es-ES" dirty="0"/>
            </a:br>
            <a:r>
              <a:rPr lang="es-ES" dirty="0"/>
              <a:t>Para que tu equipo tenga una larga vida útil, no debe guardarse dentro de un mueble que impida su buena ventilación, ya que algunos de sus componentes podrían sobrecalentarse</a:t>
            </a:r>
            <a:r>
              <a:rPr lang="es-ES" dirty="0" smtClean="0"/>
              <a:t>.</a:t>
            </a:r>
            <a:endParaRPr lang="es-ES_tradnl" dirty="0"/>
          </a:p>
        </p:txBody>
      </p:sp>
    </p:spTree>
    <p:extLst>
      <p:ext uri="{BB962C8B-B14F-4D97-AF65-F5344CB8AC3E}">
        <p14:creationId xmlns:p14="http://schemas.microsoft.com/office/powerpoint/2010/main" val="31326429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14400" y="476672"/>
            <a:ext cx="7772400" cy="5878888"/>
          </a:xfrm>
        </p:spPr>
        <p:txBody>
          <a:bodyPr>
            <a:normAutofit fontScale="92500" lnSpcReduction="20000"/>
          </a:bodyPr>
          <a:lstStyle/>
          <a:p>
            <a:r>
              <a:rPr lang="es-ES" dirty="0"/>
              <a:t>Con finalidad de evitar el cansancio visual, </a:t>
            </a:r>
            <a:r>
              <a:rPr lang="es-ES" dirty="0" smtClean="0"/>
              <a:t>verifique </a:t>
            </a:r>
            <a:r>
              <a:rPr lang="es-ES" dirty="0"/>
              <a:t>que la luz del cuarto donde se instalará la computadora sea suficiente (ni excesiva que deslumbre, ni demasiado poca). Se recomienda también que la luz natural no incida directamente en la pantalla.</a:t>
            </a:r>
            <a:br>
              <a:rPr lang="es-ES" dirty="0"/>
            </a:br>
            <a:r>
              <a:rPr lang="es-ES" dirty="0"/>
              <a:t>Para evitar accidentes, </a:t>
            </a:r>
            <a:r>
              <a:rPr lang="es-ES" dirty="0" smtClean="0"/>
              <a:t>asegúrate </a:t>
            </a:r>
            <a:r>
              <a:rPr lang="es-ES" dirty="0"/>
              <a:t>de que existan contactos de energía eléctrica cercanos al lugar que hayas elegido.</a:t>
            </a:r>
            <a:br>
              <a:rPr lang="es-ES" dirty="0"/>
            </a:br>
            <a:r>
              <a:rPr lang="es-ES" dirty="0"/>
              <a:t>Importante:</a:t>
            </a:r>
            <a:br>
              <a:rPr lang="es-ES" dirty="0"/>
            </a:br>
            <a:r>
              <a:rPr lang="es-ES" dirty="0"/>
              <a:t>Nunca </a:t>
            </a:r>
            <a:r>
              <a:rPr lang="es-ES" dirty="0" smtClean="0"/>
              <a:t>fuerces </a:t>
            </a:r>
            <a:r>
              <a:rPr lang="es-ES" dirty="0"/>
              <a:t>la conexión de un cable, si una parte no acopla, seguramente la estás poniendo en una posición incorrecta o en un lugar equivocado.</a:t>
            </a:r>
            <a:br>
              <a:rPr lang="es-ES" dirty="0"/>
            </a:br>
            <a:r>
              <a:rPr lang="es-ES" dirty="0"/>
              <a:t>Llegó el momento de armarla</a:t>
            </a:r>
            <a:r>
              <a:rPr lang="es-ES" dirty="0" smtClean="0"/>
              <a:t>...</a:t>
            </a:r>
            <a:endParaRPr lang="es-ES_tradnl" dirty="0"/>
          </a:p>
        </p:txBody>
      </p:sp>
    </p:spTree>
    <p:extLst>
      <p:ext uri="{BB962C8B-B14F-4D97-AF65-F5344CB8AC3E}">
        <p14:creationId xmlns:p14="http://schemas.microsoft.com/office/powerpoint/2010/main" val="19508766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14400" y="548680"/>
            <a:ext cx="7772400" cy="5806880"/>
          </a:xfrm>
        </p:spPr>
        <p:txBody>
          <a:bodyPr>
            <a:normAutofit fontScale="85000" lnSpcReduction="20000"/>
          </a:bodyPr>
          <a:lstStyle/>
          <a:p>
            <a:r>
              <a:rPr lang="es-ES" dirty="0"/>
              <a:t>Una vez que seleccionaste el lugar adecuado, procede a conectar cada uno de los elementos de tu equipo, tal y como se indica a continuación:</a:t>
            </a:r>
            <a:br>
              <a:rPr lang="es-ES" dirty="0"/>
            </a:br>
            <a:r>
              <a:rPr lang="es-ES" dirty="0"/>
              <a:t>Parte posterior del chasis</a:t>
            </a:r>
            <a:br>
              <a:rPr lang="es-ES" dirty="0"/>
            </a:br>
            <a:r>
              <a:rPr lang="es-ES" dirty="0"/>
              <a:t>El chasis es el receptor de los cables que provienen de los dispositivos externos de tu computadora tales como: el ratón, teclado, monitor, bocinas, impresora, escáner, módem externo y otros menos </a:t>
            </a:r>
            <a:r>
              <a:rPr lang="es-ES" dirty="0" smtClean="0"/>
              <a:t>comunes </a:t>
            </a:r>
            <a:r>
              <a:rPr lang="es-ES" dirty="0"/>
              <a:t>como el micrófono y la </a:t>
            </a:r>
            <a:r>
              <a:rPr lang="es-ES" dirty="0" smtClean="0"/>
              <a:t>webcam</a:t>
            </a:r>
            <a:r>
              <a:rPr lang="es-ES" dirty="0"/>
              <a:t>.</a:t>
            </a:r>
            <a:br>
              <a:rPr lang="es-ES" dirty="0"/>
            </a:br>
            <a:r>
              <a:rPr lang="es-ES" dirty="0"/>
              <a:t>Conexión del TECLADO.</a:t>
            </a:r>
            <a:br>
              <a:rPr lang="es-ES" dirty="0"/>
            </a:br>
            <a:r>
              <a:rPr lang="es-ES" dirty="0"/>
              <a:t>Este dispositivo requiere un sólo cable de señal que debe insertarse en la entrada o puerto indicado. Frecuentemente se encuentra junto a la entrada del ratón y puedes diferenciarlos por sus símbolos y colores.</a:t>
            </a:r>
            <a:br>
              <a:rPr lang="es-ES" dirty="0"/>
            </a:br>
            <a:r>
              <a:rPr lang="es-ES" dirty="0"/>
              <a:t>Algunos teclados tienen un conector USB, si este es tu caso, insértalo en la entrada (2</a:t>
            </a:r>
            <a:r>
              <a:rPr lang="es-ES" dirty="0" smtClean="0"/>
              <a:t>).</a:t>
            </a:r>
            <a:endParaRPr lang="es-ES_tradnl" dirty="0"/>
          </a:p>
        </p:txBody>
      </p:sp>
    </p:spTree>
    <p:extLst>
      <p:ext uri="{BB962C8B-B14F-4D97-AF65-F5344CB8AC3E}">
        <p14:creationId xmlns:p14="http://schemas.microsoft.com/office/powerpoint/2010/main" val="42025887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14400" y="476672"/>
            <a:ext cx="7772400" cy="5878888"/>
          </a:xfrm>
        </p:spPr>
        <p:txBody>
          <a:bodyPr>
            <a:normAutofit fontScale="85000" lnSpcReduction="10000"/>
          </a:bodyPr>
          <a:lstStyle/>
          <a:p>
            <a:r>
              <a:rPr lang="es-ES" dirty="0"/>
              <a:t>Conexión del RATÓN.</a:t>
            </a:r>
            <a:br>
              <a:rPr lang="es-ES" dirty="0"/>
            </a:br>
            <a:r>
              <a:rPr lang="es-ES" dirty="0"/>
              <a:t>Este dispositivo requiere de un cable de señal con un conector que debe ser insertado en la computadora en la entrada o puerto indicado.</a:t>
            </a:r>
            <a:br>
              <a:rPr lang="es-ES" dirty="0"/>
            </a:br>
            <a:r>
              <a:rPr lang="es-ES" dirty="0"/>
              <a:t/>
            </a:r>
            <a:br>
              <a:rPr lang="es-ES" dirty="0"/>
            </a:br>
            <a:r>
              <a:rPr lang="es-ES" dirty="0"/>
              <a:t>Al igual que el teclado, el conector del ratón también puede ser de tipo USB o serial. De ser así insértalo en la entrada (2) ó (6), según corresponda.</a:t>
            </a:r>
            <a:br>
              <a:rPr lang="es-ES" dirty="0"/>
            </a:br>
            <a:r>
              <a:rPr lang="es-ES" dirty="0"/>
              <a:t>Conexión de las BOCINAS EXTERNAS.</a:t>
            </a:r>
            <a:br>
              <a:rPr lang="es-ES" dirty="0"/>
            </a:br>
            <a:r>
              <a:rPr lang="es-ES" dirty="0"/>
              <a:t>Las bocinas externas requieren conectar el cable de tipo "plug" macho a la parte posterior del chasis, en la entrada que se indica.</a:t>
            </a:r>
            <a:br>
              <a:rPr lang="es-ES" dirty="0"/>
            </a:br>
            <a:r>
              <a:rPr lang="es-ES" dirty="0"/>
              <a:t>Cabe aclarar que algunos equipos cuentan con bocinas internas, las cuales no requieren conexión.</a:t>
            </a:r>
            <a:endParaRPr lang="es-ES_tradnl" dirty="0"/>
          </a:p>
        </p:txBody>
      </p:sp>
    </p:spTree>
    <p:extLst>
      <p:ext uri="{BB962C8B-B14F-4D97-AF65-F5344CB8AC3E}">
        <p14:creationId xmlns:p14="http://schemas.microsoft.com/office/powerpoint/2010/main" val="32187948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14400" y="476672"/>
            <a:ext cx="7772400" cy="5878888"/>
          </a:xfrm>
        </p:spPr>
        <p:txBody>
          <a:bodyPr>
            <a:normAutofit fontScale="85000" lnSpcReduction="20000"/>
          </a:bodyPr>
          <a:lstStyle/>
          <a:p>
            <a:r>
              <a:rPr lang="es-ES" dirty="0"/>
              <a:t>Conexión del MÓDEM.</a:t>
            </a:r>
            <a:br>
              <a:rPr lang="es-ES" dirty="0"/>
            </a:br>
            <a:r>
              <a:rPr lang="es-ES" dirty="0"/>
              <a:t>Actualmente las computadoras modernas traen el módem integrado y sólo requieren de una línea telefónica.</a:t>
            </a:r>
            <a:br>
              <a:rPr lang="es-ES" dirty="0"/>
            </a:br>
            <a:r>
              <a:rPr lang="es-ES" dirty="0"/>
              <a:t>Recuerda que este dispositivo te permitirá conectarte a Internet, pero deberás contratar los servicios de algún proveedor de este servicio.</a:t>
            </a:r>
            <a:br>
              <a:rPr lang="es-ES" dirty="0"/>
            </a:br>
            <a:r>
              <a:rPr lang="es-ES" dirty="0"/>
              <a:t>Conexión de la IMPRESORA.</a:t>
            </a:r>
            <a:br>
              <a:rPr lang="es-ES" dirty="0"/>
            </a:br>
            <a:r>
              <a:rPr lang="es-ES" dirty="0"/>
              <a:t>La impresora requiere de dos cables para su funcionamiento: el cable de señal, también llamado "paralelo" o "RS232" que tiene un conector DB25, el cual debe ser insertado en la entrada indicada del chasis, y el cable de alimentación, que se conecta a una fuente de energía.</a:t>
            </a:r>
            <a:br>
              <a:rPr lang="es-ES" dirty="0"/>
            </a:br>
            <a:r>
              <a:rPr lang="es-ES" dirty="0"/>
              <a:t>El cable de señal, en las impresoras actuales, también puede ser del tipo USB, en cuyo caso deberás insertarlo en la entrada (2).</a:t>
            </a:r>
            <a:endParaRPr lang="es-ES_tradnl" dirty="0"/>
          </a:p>
        </p:txBody>
      </p:sp>
    </p:spTree>
    <p:extLst>
      <p:ext uri="{BB962C8B-B14F-4D97-AF65-F5344CB8AC3E}">
        <p14:creationId xmlns:p14="http://schemas.microsoft.com/office/powerpoint/2010/main" val="42177263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14400" y="476672"/>
            <a:ext cx="7772400" cy="5878888"/>
          </a:xfrm>
        </p:spPr>
        <p:txBody>
          <a:bodyPr>
            <a:normAutofit fontScale="85000" lnSpcReduction="10000"/>
          </a:bodyPr>
          <a:lstStyle/>
          <a:p>
            <a:r>
              <a:rPr lang="es-ES" dirty="0"/>
              <a:t>Conexión del MONITOR.</a:t>
            </a:r>
            <a:br>
              <a:rPr lang="es-ES" dirty="0"/>
            </a:br>
            <a:r>
              <a:rPr lang="es-ES" dirty="0"/>
              <a:t>Al igual que la impresora, el monitor requiere de dos cables: el cable de señal, que sale del monitor y termina en un conector tipo DB15, que se inserta en la entrada indicada del chasis. Es necesario asegurar los tornillos que tiene.</a:t>
            </a:r>
            <a:br>
              <a:rPr lang="es-ES" dirty="0"/>
            </a:br>
            <a:r>
              <a:rPr lang="es-ES" dirty="0"/>
              <a:t>El otro cable es de alimentación y va de la parte posterior de tu monitor, a una fuente de energía.</a:t>
            </a:r>
            <a:br>
              <a:rPr lang="es-ES" dirty="0"/>
            </a:br>
            <a:r>
              <a:rPr lang="es-ES" dirty="0"/>
              <a:t>FUENTE DE ALIMENTACIÓN Como cualquier aparato electrónico, la computadora necesita energía eléctrica para su operación. Para tal efecto, tu equipo cuenta con un cable de corriente, con un extremo a conectar en la fuente de alimentación que esta en la parte posterior del chasis,</a:t>
            </a:r>
            <a:br>
              <a:rPr lang="es-ES" dirty="0"/>
            </a:br>
            <a:r>
              <a:rPr lang="es-ES" dirty="0"/>
              <a:t>y el otro directamente a la fuente de energía</a:t>
            </a:r>
            <a:r>
              <a:rPr lang="es-ES" dirty="0" smtClean="0"/>
              <a:t>.</a:t>
            </a:r>
            <a:endParaRPr lang="es-ES_tradnl" dirty="0"/>
          </a:p>
        </p:txBody>
      </p:sp>
    </p:spTree>
    <p:extLst>
      <p:ext uri="{BB962C8B-B14F-4D97-AF65-F5344CB8AC3E}">
        <p14:creationId xmlns:p14="http://schemas.microsoft.com/office/powerpoint/2010/main" val="154395640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0"/>
            <a:ext cx="8820472" cy="6858000"/>
          </a:xfrm>
          <a:prstGeom prst="rect">
            <a:avLst/>
          </a:prstGeom>
        </p:spPr>
      </p:pic>
      <p:sp>
        <p:nvSpPr>
          <p:cNvPr id="3" name="2 Marcador de contenido"/>
          <p:cNvSpPr>
            <a:spLocks noGrp="1"/>
          </p:cNvSpPr>
          <p:nvPr>
            <p:ph idx="1"/>
          </p:nvPr>
        </p:nvSpPr>
        <p:spPr>
          <a:xfrm>
            <a:off x="914400" y="548680"/>
            <a:ext cx="7772400" cy="5806880"/>
          </a:xfrm>
        </p:spPr>
        <p:txBody>
          <a:bodyPr>
            <a:normAutofit fontScale="92500" lnSpcReduction="20000"/>
          </a:bodyPr>
          <a:lstStyle/>
          <a:p>
            <a:r>
              <a:rPr lang="es-ES" dirty="0">
                <a:solidFill>
                  <a:schemeClr val="bg1"/>
                </a:solidFill>
              </a:rPr>
              <a:t>Recuerda que es importante que los cables de alimentación sean conectados a un regulador de voltaje o nobreake que proteja tu computadora, los programas y la información que tengas en ella.</a:t>
            </a:r>
            <a:br>
              <a:rPr lang="es-ES" dirty="0">
                <a:solidFill>
                  <a:schemeClr val="bg1"/>
                </a:solidFill>
              </a:rPr>
            </a:br>
            <a:r>
              <a:rPr lang="es-ES" dirty="0">
                <a:solidFill>
                  <a:schemeClr val="bg1"/>
                </a:solidFill>
              </a:rPr>
              <a:t/>
            </a:r>
            <a:br>
              <a:rPr lang="es-ES" dirty="0">
                <a:solidFill>
                  <a:schemeClr val="bg1"/>
                </a:solidFill>
              </a:rPr>
            </a:br>
            <a:r>
              <a:rPr lang="es-ES" dirty="0">
                <a:solidFill>
                  <a:schemeClr val="bg1"/>
                </a:solidFill>
              </a:rPr>
              <a:t>Un regulador, únicamente protegerá tu equipo de las variaciones de voltaje y un Nobreake, además, te permitirá que la computadora siga funcionando por 30, 60 o más minutos después de presentarse un apagón, dándote el tiempo necesario para respaldar y guardar la información que en ese momento estés trabajando.</a:t>
            </a:r>
            <a:br>
              <a:rPr lang="es-ES" dirty="0">
                <a:solidFill>
                  <a:schemeClr val="bg1"/>
                </a:solidFill>
              </a:rPr>
            </a:br>
            <a:r>
              <a:rPr lang="es-ES" dirty="0">
                <a:solidFill>
                  <a:schemeClr val="bg1"/>
                </a:solidFill>
              </a:rPr>
              <a:t>Ahora ¡puedes usar tu computadora! </a:t>
            </a:r>
            <a:endParaRPr lang="es-ES_tradnl" dirty="0">
              <a:solidFill>
                <a:schemeClr val="bg1"/>
              </a:solidFill>
            </a:endParaRPr>
          </a:p>
        </p:txBody>
      </p:sp>
      <p:sp>
        <p:nvSpPr>
          <p:cNvPr id="5" name="4 CuadroTexto"/>
          <p:cNvSpPr txBox="1"/>
          <p:nvPr/>
        </p:nvSpPr>
        <p:spPr>
          <a:xfrm>
            <a:off x="1169296" y="6093296"/>
            <a:ext cx="6840760" cy="646331"/>
          </a:xfrm>
          <a:prstGeom prst="rect">
            <a:avLst/>
          </a:prstGeom>
          <a:noFill/>
        </p:spPr>
        <p:txBody>
          <a:bodyPr wrap="square" rtlCol="0">
            <a:spAutoFit/>
          </a:bodyPr>
          <a:lstStyle/>
          <a:p>
            <a:r>
              <a:rPr lang="es-ES_tradnl" dirty="0" smtClean="0">
                <a:solidFill>
                  <a:schemeClr val="bg1"/>
                </a:solidFill>
              </a:rPr>
              <a:t>http://zulema-capacitacion3.blogspot.com/2007/11/como-conectar-una-computadora.html</a:t>
            </a:r>
            <a:endParaRPr lang="es-ES_tradnl" dirty="0">
              <a:solidFill>
                <a:schemeClr val="bg1"/>
              </a:solidFill>
            </a:endParaRPr>
          </a:p>
        </p:txBody>
      </p:sp>
    </p:spTree>
    <p:extLst>
      <p:ext uri="{BB962C8B-B14F-4D97-AF65-F5344CB8AC3E}">
        <p14:creationId xmlns:p14="http://schemas.microsoft.com/office/powerpoint/2010/main" val="96759423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lgn="ctr"/>
            <a:r>
              <a:rPr lang="es-ES_tradnl" sz="2800" dirty="0" smtClean="0">
                <a:latin typeface="+mn-lt"/>
              </a:rPr>
              <a:t>Manipulación de la computadora por primera vez</a:t>
            </a:r>
            <a:endParaRPr lang="es-ES_tradnl" sz="2800" dirty="0">
              <a:latin typeface="+mn-lt"/>
            </a:endParaRPr>
          </a:p>
        </p:txBody>
      </p:sp>
      <p:sp>
        <p:nvSpPr>
          <p:cNvPr id="5" name="4 Marcador de contenido"/>
          <p:cNvSpPr>
            <a:spLocks noGrp="1"/>
          </p:cNvSpPr>
          <p:nvPr>
            <p:ph sz="half" idx="1"/>
          </p:nvPr>
        </p:nvSpPr>
        <p:spPr/>
        <p:txBody>
          <a:bodyPr>
            <a:normAutofit/>
          </a:bodyPr>
          <a:lstStyle/>
          <a:p>
            <a:r>
              <a:rPr lang="es-ES" sz="1800" dirty="0"/>
              <a:t>Para encender una computadora, es recomendable que primero enciendas el monitor.  Localiza el botón en el frente en la parte inferior.</a:t>
            </a:r>
          </a:p>
          <a:p>
            <a:endParaRPr lang="es-ES_tradnl" dirty="0"/>
          </a:p>
        </p:txBody>
      </p:sp>
      <p:sp>
        <p:nvSpPr>
          <p:cNvPr id="6" name="5 Marcador de contenido"/>
          <p:cNvSpPr>
            <a:spLocks noGrp="1"/>
          </p:cNvSpPr>
          <p:nvPr>
            <p:ph sz="half" idx="2"/>
          </p:nvPr>
        </p:nvSpPr>
        <p:spPr/>
        <p:txBody>
          <a:bodyPr>
            <a:normAutofit/>
          </a:bodyPr>
          <a:lstStyle/>
          <a:p>
            <a:r>
              <a:rPr lang="es-ES" sz="1800" dirty="0"/>
              <a:t>Después enciende el </a:t>
            </a:r>
            <a:r>
              <a:rPr lang="es-ES" sz="1800" dirty="0" smtClean="0"/>
              <a:t>gabinete de </a:t>
            </a:r>
            <a:r>
              <a:rPr lang="es-ES" sz="1800" dirty="0"/>
              <a:t>la misma forma que el monitor, localiza el botón de encendido, por lo general situado en la parte de enfrente.</a:t>
            </a:r>
            <a:endParaRPr lang="es-ES_tradnl"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717032"/>
            <a:ext cx="283845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3573016"/>
            <a:ext cx="184785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611560" y="5778351"/>
            <a:ext cx="4392488" cy="923330"/>
          </a:xfrm>
          <a:prstGeom prst="rect">
            <a:avLst/>
          </a:prstGeom>
          <a:noFill/>
        </p:spPr>
        <p:txBody>
          <a:bodyPr wrap="square" rtlCol="0">
            <a:spAutoFit/>
          </a:bodyPr>
          <a:lstStyle/>
          <a:p>
            <a:r>
              <a:rPr lang="es-ES_tradnl" dirty="0" smtClean="0"/>
              <a:t>http://inepja.inea.gob.mx/cursos/computacion/cursocomputo/computadoras/encendiendo.htm</a:t>
            </a:r>
            <a:endParaRPr lang="es-ES_tradnl" dirty="0"/>
          </a:p>
        </p:txBody>
      </p:sp>
    </p:spTree>
    <p:extLst>
      <p:ext uri="{BB962C8B-B14F-4D97-AF65-F5344CB8AC3E}">
        <p14:creationId xmlns:p14="http://schemas.microsoft.com/office/powerpoint/2010/main" val="279940222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551</Words>
  <Application>Microsoft Office PowerPoint</Application>
  <PresentationFormat>Presentación en pantalla (4:3)</PresentationFormat>
  <Paragraphs>30</Paragraphs>
  <Slides>17</Slides>
  <Notes>4</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Tema de Office</vt:lpstr>
      <vt:lpstr>Presentación de PowerPoint</vt:lpstr>
      <vt:lpstr>Instalación de la computadora</vt:lpstr>
      <vt:lpstr>Presentación de PowerPoint</vt:lpstr>
      <vt:lpstr>Presentación de PowerPoint</vt:lpstr>
      <vt:lpstr>Presentación de PowerPoint</vt:lpstr>
      <vt:lpstr>Presentación de PowerPoint</vt:lpstr>
      <vt:lpstr>Presentación de PowerPoint</vt:lpstr>
      <vt:lpstr>Presentación de PowerPoint</vt:lpstr>
      <vt:lpstr>Manipulación de la computadora por primera vez</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Arturo</dc:creator>
  <cp:lastModifiedBy>Arturo</cp:lastModifiedBy>
  <cp:revision>1</cp:revision>
  <dcterms:created xsi:type="dcterms:W3CDTF">2010-09-20T14:42:26Z</dcterms:created>
  <dcterms:modified xsi:type="dcterms:W3CDTF">2010-09-20T14:49:09Z</dcterms:modified>
</cp:coreProperties>
</file>