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65" r:id="rId4"/>
    <p:sldId id="257" r:id="rId5"/>
    <p:sldId id="259" r:id="rId6"/>
    <p:sldId id="260" r:id="rId7"/>
    <p:sldId id="261" r:id="rId8"/>
    <p:sldId id="262" r:id="rId9"/>
    <p:sldId id="263" r:id="rId10"/>
    <p:sldId id="258" r:id="rId11"/>
    <p:sldId id="264"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6677E4-CFF6-44C1-B42D-FADB18562705}"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B89002F-3C52-4CDD-9673-4435FEB9DF0F}" type="datetimeFigureOut">
              <a:rPr lang="es-MX" smtClean="0"/>
              <a:t>30/08/2010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4F6677E4-CFF6-44C1-B42D-FADB18562705}" type="slidenum">
              <a:rPr lang="es-MX" smtClean="0"/>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89002F-3C52-4CDD-9673-4435FEB9DF0F}" type="datetimeFigureOut">
              <a:rPr lang="es-MX" smtClean="0"/>
              <a:t>30/08/2010</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6677E4-CFF6-44C1-B42D-FADB18562705}" type="slidenum">
              <a:rPr lang="es-MX" smtClean="0"/>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01686" y="428605"/>
            <a:ext cx="7448962" cy="5262979"/>
          </a:xfrm>
          <a:prstGeom prst="rect">
            <a:avLst/>
          </a:prstGeom>
          <a:noFill/>
        </p:spPr>
        <p:txBody>
          <a:bodyPr wrap="square" lIns="91440" tIns="45720" rIns="91440" bIns="45720">
            <a:spAutoFit/>
          </a:bodyPr>
          <a:lstStyle/>
          <a:p>
            <a:pPr algn="ctr"/>
            <a:r>
              <a:rPr lang="es-ES" sz="6600" b="1" dirty="0" smtClean="0">
                <a:ln w="10541" cmpd="sng">
                  <a:solidFill>
                    <a:schemeClr val="accent1">
                      <a:shade val="88000"/>
                      <a:satMod val="110000"/>
                    </a:schemeClr>
                  </a:solidFill>
                  <a:prstDash val="solid"/>
                </a:ln>
                <a:solidFill>
                  <a:srgbClr val="00B050"/>
                </a:solidFill>
              </a:rPr>
              <a:t>Ceb 6/13</a:t>
            </a:r>
          </a:p>
          <a:p>
            <a:pPr algn="ctr"/>
            <a:r>
              <a:rPr lang="es-ES" sz="4000" b="1" cap="none" spc="0" dirty="0" smtClean="0">
                <a:ln w="10541" cmpd="sng">
                  <a:solidFill>
                    <a:schemeClr val="accent1">
                      <a:shade val="88000"/>
                      <a:satMod val="110000"/>
                    </a:schemeClr>
                  </a:solidFill>
                  <a:prstDash val="solid"/>
                </a:ln>
                <a:solidFill>
                  <a:srgbClr val="00B050"/>
                </a:solidFill>
                <a:effectLst/>
                <a:latin typeface="Arial Rounded MT Bold" pitchFamily="34" charset="0"/>
              </a:rPr>
              <a:t>LIC .JESUS REYEZ HEROLES</a:t>
            </a:r>
          </a:p>
          <a:p>
            <a:pPr algn="ctr"/>
            <a:r>
              <a:rPr lang="es-ES" sz="3200" b="1" dirty="0" smtClean="0">
                <a:ln w="10541" cmpd="sng">
                  <a:solidFill>
                    <a:schemeClr val="accent1">
                      <a:shade val="88000"/>
                      <a:satMod val="110000"/>
                    </a:schemeClr>
                  </a:solidFill>
                  <a:prstDash val="solid"/>
                </a:ln>
                <a:solidFill>
                  <a:srgbClr val="00B050"/>
                </a:solidFill>
              </a:rPr>
              <a:t>EQUIPO 4</a:t>
            </a:r>
          </a:p>
          <a:p>
            <a:pPr algn="ctr"/>
            <a:r>
              <a:rPr lang="es-ES" sz="6600" b="1" dirty="0" smtClean="0">
                <a:ln w="10541" cmpd="sng">
                  <a:solidFill>
                    <a:schemeClr val="accent1">
                      <a:shade val="88000"/>
                      <a:satMod val="110000"/>
                    </a:schemeClr>
                  </a:solidFill>
                  <a:prstDash val="solid"/>
                </a:ln>
                <a:solidFill>
                  <a:srgbClr val="00B050"/>
                </a:solidFill>
              </a:rPr>
              <a:t> “LA ERGONOMIA </a:t>
            </a:r>
          </a:p>
          <a:p>
            <a:pPr algn="ctr"/>
            <a:r>
              <a:rPr lang="es-ES" sz="6600" b="1" dirty="0" smtClean="0">
                <a:ln w="10541" cmpd="sng">
                  <a:solidFill>
                    <a:schemeClr val="accent1">
                      <a:shade val="88000"/>
                      <a:satMod val="110000"/>
                    </a:schemeClr>
                  </a:solidFill>
                  <a:prstDash val="solid"/>
                </a:ln>
                <a:solidFill>
                  <a:srgbClr val="00B050"/>
                </a:solidFill>
              </a:rPr>
              <a:t>Y LA INFORMATICA”</a:t>
            </a:r>
            <a:endParaRPr lang="es-ES" sz="6600" b="1" cap="none" spc="0" dirty="0">
              <a:ln w="10541" cmpd="sng">
                <a:solidFill>
                  <a:schemeClr val="accent1">
                    <a:shade val="88000"/>
                    <a:satMod val="110000"/>
                  </a:schemeClr>
                </a:solidFill>
                <a:prstDash val="solid"/>
              </a:ln>
              <a:solidFill>
                <a:srgbClr val="00B050"/>
              </a:solidFill>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714348" y="500043"/>
            <a:ext cx="8072493" cy="582455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1000108"/>
            <a:ext cx="8229600" cy="4071966"/>
          </a:xfrm>
        </p:spPr>
        <p:txBody>
          <a:bodyPr>
            <a:normAutofit/>
          </a:bodyPr>
          <a:lstStyle/>
          <a:p>
            <a:pPr algn="ctr">
              <a:buNone/>
            </a:pPr>
            <a:r>
              <a:rPr lang="es-MX" sz="3000" dirty="0" smtClean="0">
                <a:latin typeface="Arial" pitchFamily="34" charset="0"/>
                <a:cs typeface="Arial" pitchFamily="34" charset="0"/>
              </a:rPr>
              <a:t>“El </a:t>
            </a:r>
            <a:r>
              <a:rPr lang="es-MX" sz="3000" dirty="0" smtClean="0">
                <a:latin typeface="Arial" pitchFamily="34" charset="0"/>
                <a:cs typeface="Arial" pitchFamily="34" charset="0"/>
              </a:rPr>
              <a:t>tiempo que </a:t>
            </a:r>
            <a:r>
              <a:rPr lang="es-MX" sz="3000" dirty="0" smtClean="0">
                <a:latin typeface="Arial" pitchFamily="34" charset="0"/>
                <a:cs typeface="Arial" pitchFamily="34" charset="0"/>
              </a:rPr>
              <a:t>pasas </a:t>
            </a:r>
            <a:r>
              <a:rPr lang="es-MX" sz="3000" dirty="0" smtClean="0">
                <a:latin typeface="Arial" pitchFamily="34" charset="0"/>
                <a:cs typeface="Arial" pitchFamily="34" charset="0"/>
              </a:rPr>
              <a:t>frente a la computadora, más una mala postura y la presión de su trabajo hacen que en ocasiones </a:t>
            </a:r>
            <a:r>
              <a:rPr lang="es-MX" sz="3000" dirty="0" smtClean="0">
                <a:latin typeface="Arial" pitchFamily="34" charset="0"/>
                <a:cs typeface="Arial" pitchFamily="34" charset="0"/>
              </a:rPr>
              <a:t>acabes </a:t>
            </a:r>
            <a:r>
              <a:rPr lang="es-MX" sz="3000" dirty="0" smtClean="0">
                <a:latin typeface="Arial" pitchFamily="34" charset="0"/>
                <a:cs typeface="Arial" pitchFamily="34" charset="0"/>
              </a:rPr>
              <a:t>harto de la computadora. </a:t>
            </a:r>
          </a:p>
          <a:p>
            <a:pPr algn="ctr">
              <a:buNone/>
            </a:pPr>
            <a:r>
              <a:rPr lang="es-MX" sz="3000" dirty="0" smtClean="0">
                <a:latin typeface="Arial" pitchFamily="34" charset="0"/>
                <a:cs typeface="Arial" pitchFamily="34" charset="0"/>
              </a:rPr>
              <a:t>Piénsalo, </a:t>
            </a:r>
            <a:r>
              <a:rPr lang="es-MX" sz="3000" dirty="0" smtClean="0">
                <a:latin typeface="Arial" pitchFamily="34" charset="0"/>
                <a:cs typeface="Arial" pitchFamily="34" charset="0"/>
              </a:rPr>
              <a:t>puede que </a:t>
            </a:r>
            <a:r>
              <a:rPr lang="es-MX" sz="3000" dirty="0" smtClean="0">
                <a:latin typeface="Arial" pitchFamily="34" charset="0"/>
                <a:cs typeface="Arial" pitchFamily="34" charset="0"/>
              </a:rPr>
              <a:t>gastes </a:t>
            </a:r>
            <a:r>
              <a:rPr lang="es-MX" sz="3000" dirty="0" smtClean="0">
                <a:latin typeface="Arial" pitchFamily="34" charset="0"/>
                <a:cs typeface="Arial" pitchFamily="34" charset="0"/>
              </a:rPr>
              <a:t>un poco de </a:t>
            </a:r>
          </a:p>
          <a:p>
            <a:pPr algn="ctr">
              <a:buNone/>
            </a:pPr>
            <a:r>
              <a:rPr lang="es-MX" sz="3000" dirty="0" smtClean="0">
                <a:latin typeface="Arial" pitchFamily="34" charset="0"/>
                <a:cs typeface="Arial" pitchFamily="34" charset="0"/>
              </a:rPr>
              <a:t>dinero en este tipo de dispositivos, pero estando cómodo </a:t>
            </a:r>
            <a:r>
              <a:rPr lang="es-MX" sz="3000" dirty="0" smtClean="0">
                <a:latin typeface="Arial" pitchFamily="34" charset="0"/>
                <a:cs typeface="Arial" pitchFamily="34" charset="0"/>
              </a:rPr>
              <a:t>lograrás eliminar </a:t>
            </a:r>
            <a:endParaRPr lang="es-MX" sz="3000" dirty="0" smtClean="0">
              <a:latin typeface="Arial" pitchFamily="34" charset="0"/>
              <a:cs typeface="Arial" pitchFamily="34" charset="0"/>
            </a:endParaRPr>
          </a:p>
          <a:p>
            <a:pPr algn="ctr">
              <a:buNone/>
            </a:pPr>
            <a:r>
              <a:rPr lang="es-MX" sz="3000" dirty="0" smtClean="0">
                <a:latin typeface="Arial" pitchFamily="34" charset="0"/>
                <a:cs typeface="Arial" pitchFamily="34" charset="0"/>
              </a:rPr>
              <a:t>factores de </a:t>
            </a:r>
            <a:r>
              <a:rPr lang="es-MX" sz="3000" dirty="0" smtClean="0">
                <a:latin typeface="Arial" pitchFamily="34" charset="0"/>
                <a:cs typeface="Arial" pitchFamily="34" charset="0"/>
              </a:rPr>
              <a:t>estrés”. </a:t>
            </a:r>
            <a:endParaRPr lang="es-MX" sz="3000" dirty="0" smtClean="0">
              <a:latin typeface="Arial" pitchFamily="34" charset="0"/>
              <a:cs typeface="Arial" pitchFamily="34" charset="0"/>
            </a:endParaRPr>
          </a:p>
          <a:p>
            <a:endParaRPr lang="es-MX" dirty="0"/>
          </a:p>
        </p:txBody>
      </p:sp>
      <p:pic>
        <p:nvPicPr>
          <p:cNvPr id="7" name="Picture 2"/>
          <p:cNvPicPr>
            <a:picLocks noChangeAspect="1" noChangeArrowheads="1"/>
          </p:cNvPicPr>
          <p:nvPr/>
        </p:nvPicPr>
        <p:blipFill>
          <a:blip r:embed="rId2"/>
          <a:srcRect/>
          <a:stretch>
            <a:fillRect/>
          </a:stretch>
        </p:blipFill>
        <p:spPr bwMode="auto">
          <a:xfrm>
            <a:off x="4000496" y="5238752"/>
            <a:ext cx="1619248" cy="1619248"/>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6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r>
              <a:rPr lang="es-ES" sz="6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Qué </a:t>
            </a:r>
            <a:r>
              <a:rPr lang="es-ES" sz="6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es la </a:t>
            </a:r>
            <a:r>
              <a:rPr lang="es-ES" sz="6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ergonomía?</a:t>
            </a:r>
            <a:endParaRPr lang="es-MX" sz="6600" dirty="0"/>
          </a:p>
        </p:txBody>
      </p:sp>
      <p:sp>
        <p:nvSpPr>
          <p:cNvPr id="3" name="2 Marcador de contenido"/>
          <p:cNvSpPr>
            <a:spLocks noGrp="1"/>
          </p:cNvSpPr>
          <p:nvPr>
            <p:ph idx="1"/>
          </p:nvPr>
        </p:nvSpPr>
        <p:spPr/>
        <p:txBody>
          <a:bodyPr/>
          <a:lstStyle/>
          <a:p>
            <a:pPr algn="ctr"/>
            <a:r>
              <a:rPr lang="es-MX" sz="3200" b="1" dirty="0" smtClean="0">
                <a:solidFill>
                  <a:schemeClr val="accent1">
                    <a:lumMod val="50000"/>
                  </a:schemeClr>
                </a:solidFill>
                <a:latin typeface="Berlin Sans FB Demi" pitchFamily="34" charset="0"/>
              </a:rPr>
              <a:t>Ergonomía es el conjunto de conocimientos multidisciplinarios que estudian las capacidades y habilidades de los humanos, analizando aquellas características que afectan al diseño de productos o procesos de producción, mejorando la eficiencia, seguridad y bienestar de usuarios y trabajadores.</a:t>
            </a:r>
          </a:p>
          <a:p>
            <a:endParaRPr lang="es-MX"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500034" y="1214422"/>
            <a:ext cx="2663617" cy="2786082"/>
          </a:xfrm>
          <a:prstGeom prst="rect">
            <a:avLst/>
          </a:prstGeom>
          <a:noFill/>
          <a:ln w="9525">
            <a:noFill/>
            <a:miter lim="800000"/>
            <a:headEnd/>
            <a:tailEnd/>
          </a:ln>
        </p:spPr>
      </p:pic>
      <p:pic>
        <p:nvPicPr>
          <p:cNvPr id="8194" name="Picture 2"/>
          <p:cNvPicPr>
            <a:picLocks noChangeAspect="1" noChangeArrowheads="1"/>
          </p:cNvPicPr>
          <p:nvPr/>
        </p:nvPicPr>
        <p:blipFill>
          <a:blip r:embed="rId3"/>
          <a:srcRect/>
          <a:stretch>
            <a:fillRect/>
          </a:stretch>
        </p:blipFill>
        <p:spPr bwMode="auto">
          <a:xfrm>
            <a:off x="3929058" y="857232"/>
            <a:ext cx="5072089" cy="4595834"/>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857224" y="4214818"/>
            <a:ext cx="2714644" cy="174784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Colonna MT" pitchFamily="82" charset="0"/>
              </a:rPr>
              <a:t>        Ergonomía </a:t>
            </a:r>
            <a:r>
              <a:rPr lang="es-MX" b="1" dirty="0" smtClean="0">
                <a:latin typeface="Colonna MT" pitchFamily="82" charset="0"/>
              </a:rPr>
              <a:t>informática</a:t>
            </a:r>
            <a:endParaRPr lang="es-MX" b="1" dirty="0">
              <a:latin typeface="Colonna MT" pitchFamily="82" charset="0"/>
            </a:endParaRPr>
          </a:p>
        </p:txBody>
      </p:sp>
      <p:sp>
        <p:nvSpPr>
          <p:cNvPr id="3" name="2 Marcador de contenido"/>
          <p:cNvSpPr>
            <a:spLocks noGrp="1"/>
          </p:cNvSpPr>
          <p:nvPr>
            <p:ph idx="1"/>
          </p:nvPr>
        </p:nvSpPr>
        <p:spPr/>
        <p:txBody>
          <a:bodyPr/>
          <a:lstStyle/>
          <a:p>
            <a:r>
              <a:rPr lang="es-MX" dirty="0" smtClean="0"/>
              <a:t>F</a:t>
            </a:r>
            <a:r>
              <a:rPr lang="es-MX" dirty="0" smtClean="0"/>
              <a:t>ue </a:t>
            </a:r>
            <a:r>
              <a:rPr lang="es-MX" dirty="0" smtClean="0"/>
              <a:t>ideada principalmente para las personas que trabajan varias horas frente a una computadora, y que muchas veces terminan cansados por la poca comodidad que implica el estar sentado frente a una computadora mucho tiempo. </a:t>
            </a:r>
            <a:endParaRPr lang="es-MX" dirty="0" smtClean="0"/>
          </a:p>
          <a:p>
            <a:endParaRPr lang="es-MX" dirty="0"/>
          </a:p>
        </p:txBody>
      </p:sp>
      <p:pic>
        <p:nvPicPr>
          <p:cNvPr id="6" name="Picture 2"/>
          <p:cNvPicPr>
            <a:picLocks noChangeAspect="1" noChangeArrowheads="1"/>
          </p:cNvPicPr>
          <p:nvPr/>
        </p:nvPicPr>
        <p:blipFill>
          <a:blip r:embed="rId2"/>
          <a:srcRect/>
          <a:stretch>
            <a:fillRect/>
          </a:stretch>
        </p:blipFill>
        <p:spPr bwMode="auto">
          <a:xfrm>
            <a:off x="2381250" y="4143380"/>
            <a:ext cx="347663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Estas son algunas de las normas más conocidas.</a:t>
            </a:r>
            <a:endParaRPr lang="es-MX" dirty="0"/>
          </a:p>
        </p:txBody>
      </p:sp>
      <p:sp>
        <p:nvSpPr>
          <p:cNvPr id="3" name="2 Marcador de contenido"/>
          <p:cNvSpPr>
            <a:spLocks noGrp="1"/>
          </p:cNvSpPr>
          <p:nvPr>
            <p:ph idx="1"/>
          </p:nvPr>
        </p:nvSpPr>
        <p:spPr/>
        <p:txBody>
          <a:bodyPr/>
          <a:lstStyle/>
          <a:p>
            <a:r>
              <a:rPr lang="es-MX" sz="2000" dirty="0" smtClean="0">
                <a:latin typeface="Arial Rounded MT Bold" pitchFamily="34" charset="0"/>
              </a:rPr>
              <a:t>El monitor y el teclado deben quedar directamente frente a usted. </a:t>
            </a:r>
          </a:p>
          <a:p>
            <a:r>
              <a:rPr lang="es-MX" sz="2000" dirty="0" smtClean="0">
                <a:latin typeface="Arial Rounded MT Bold" pitchFamily="34" charset="0"/>
              </a:rPr>
              <a:t>El monitor debe estar a una distancia de sus ojos de entre 51 a 61 cm. </a:t>
            </a:r>
          </a:p>
          <a:p>
            <a:r>
              <a:rPr lang="es-MX" sz="2000" dirty="0" smtClean="0">
                <a:latin typeface="Arial Rounded MT Bold" pitchFamily="34" charset="0"/>
              </a:rPr>
              <a:t>La pantalla debe quedar al nivel de sus ojos o a un nivel ligeramente inferior. </a:t>
            </a:r>
          </a:p>
          <a:p>
            <a:r>
              <a:rPr lang="es-MX" sz="2000" dirty="0" smtClean="0">
                <a:latin typeface="Arial Rounded MT Bold" pitchFamily="34" charset="0"/>
              </a:rPr>
              <a:t>Siéntese en posición erguida con los dos pies apoyados en el pis</a:t>
            </a:r>
            <a:r>
              <a:rPr lang="es-MX" sz="2000" dirty="0" smtClean="0"/>
              <a:t>o. </a:t>
            </a:r>
          </a:p>
          <a:p>
            <a:endParaRPr lang="es-MX" dirty="0" smtClean="0"/>
          </a:p>
          <a:p>
            <a:endParaRPr lang="es-MX" dirty="0"/>
          </a:p>
        </p:txBody>
      </p:sp>
      <p:pic>
        <p:nvPicPr>
          <p:cNvPr id="5" name="Picture 2"/>
          <p:cNvPicPr>
            <a:picLocks noChangeAspect="1" noChangeArrowheads="1"/>
          </p:cNvPicPr>
          <p:nvPr/>
        </p:nvPicPr>
        <p:blipFill>
          <a:blip r:embed="rId2"/>
          <a:srcRect/>
          <a:stretch>
            <a:fillRect/>
          </a:stretch>
        </p:blipFill>
        <p:spPr bwMode="auto">
          <a:xfrm>
            <a:off x="2071670" y="4453451"/>
            <a:ext cx="4572032" cy="2431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t> Tener una </a:t>
            </a:r>
            <a:r>
              <a:rPr lang="es-MX" dirty="0" smtClean="0"/>
              <a:t>buena postura </a:t>
            </a:r>
            <a:r>
              <a:rPr lang="es-MX" dirty="0" smtClean="0"/>
              <a:t>para así evitar dolores </a:t>
            </a:r>
            <a:r>
              <a:rPr lang="es-MX" dirty="0" smtClean="0"/>
              <a:t>de espalda y otros problemas. Para esto existen varias sillas ergonómicas, que nos ayudan a no cansarnos durante el trabajo. </a:t>
            </a:r>
            <a:endParaRPr lang="es-MX" dirty="0"/>
          </a:p>
        </p:txBody>
      </p:sp>
      <p:pic>
        <p:nvPicPr>
          <p:cNvPr id="5" name="Picture 4"/>
          <p:cNvPicPr>
            <a:picLocks noChangeAspect="1" noChangeArrowheads="1"/>
          </p:cNvPicPr>
          <p:nvPr/>
        </p:nvPicPr>
        <p:blipFill>
          <a:blip r:embed="rId2"/>
          <a:srcRect/>
          <a:stretch>
            <a:fillRect/>
          </a:stretch>
        </p:blipFill>
        <p:spPr bwMode="auto">
          <a:xfrm>
            <a:off x="5286380" y="3500438"/>
            <a:ext cx="3000396" cy="3189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noChangeArrowheads="1"/>
          </p:cNvPicPr>
          <p:nvPr/>
        </p:nvPicPr>
        <p:blipFill>
          <a:blip r:embed="rId3"/>
          <a:srcRect/>
          <a:stretch>
            <a:fillRect/>
          </a:stretch>
        </p:blipFill>
        <p:spPr bwMode="auto">
          <a:xfrm>
            <a:off x="1214414" y="4000504"/>
            <a:ext cx="2857500" cy="1952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teclado.</a:t>
            </a:r>
            <a:endParaRPr lang="es-MX" dirty="0"/>
          </a:p>
        </p:txBody>
      </p:sp>
      <p:sp>
        <p:nvSpPr>
          <p:cNvPr id="11" name="10 Marcador de contenido"/>
          <p:cNvSpPr>
            <a:spLocks noGrp="1"/>
          </p:cNvSpPr>
          <p:nvPr>
            <p:ph idx="1"/>
          </p:nvPr>
        </p:nvSpPr>
        <p:spPr/>
        <p:txBody>
          <a:bodyPr/>
          <a:lstStyle/>
          <a:p>
            <a:r>
              <a:rPr lang="es-MX" dirty="0" smtClean="0"/>
              <a:t>Tiene </a:t>
            </a:r>
            <a:r>
              <a:rPr lang="es-MX" dirty="0" smtClean="0"/>
              <a:t>el conjunto de teclas separado en dos partes, las cuales están dispuestas con un ángulo de inclinación. Esto hace que las muñecas estén siempre en una posición natural al tener los codos abiertos. También cuentan con un espacio donde se pueden apoyar las muñecas. </a:t>
            </a:r>
            <a:endParaRPr lang="es-MX" dirty="0"/>
          </a:p>
        </p:txBody>
      </p:sp>
      <p:pic>
        <p:nvPicPr>
          <p:cNvPr id="12" name="Picture 2"/>
          <p:cNvPicPr>
            <a:picLocks noChangeAspect="1" noChangeArrowheads="1"/>
          </p:cNvPicPr>
          <p:nvPr/>
        </p:nvPicPr>
        <p:blipFill>
          <a:blip r:embed="rId2" cstate="print"/>
          <a:srcRect/>
          <a:stretch>
            <a:fillRect/>
          </a:stretch>
        </p:blipFill>
        <p:spPr bwMode="auto">
          <a:xfrm>
            <a:off x="214282" y="5000636"/>
            <a:ext cx="2397234" cy="1109650"/>
          </a:xfrm>
          <a:prstGeom prst="rect">
            <a:avLst/>
          </a:prstGeom>
          <a:noFill/>
          <a:ln w="9525">
            <a:noFill/>
            <a:miter lim="800000"/>
            <a:headEnd/>
            <a:tailEnd/>
          </a:ln>
        </p:spPr>
      </p:pic>
      <p:pic>
        <p:nvPicPr>
          <p:cNvPr id="13" name="Picture 2"/>
          <p:cNvPicPr>
            <a:picLocks noChangeAspect="1" noChangeArrowheads="1"/>
          </p:cNvPicPr>
          <p:nvPr/>
        </p:nvPicPr>
        <p:blipFill>
          <a:blip r:embed="rId3"/>
          <a:srcRect/>
          <a:stretch>
            <a:fillRect/>
          </a:stretch>
        </p:blipFill>
        <p:spPr bwMode="auto">
          <a:xfrm>
            <a:off x="3571868" y="4071942"/>
            <a:ext cx="5357850" cy="241953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escritorio</a:t>
            </a:r>
            <a:endParaRPr lang="es-MX" dirty="0"/>
          </a:p>
        </p:txBody>
      </p:sp>
      <p:sp>
        <p:nvSpPr>
          <p:cNvPr id="5" name="4 Marcador de contenido"/>
          <p:cNvSpPr>
            <a:spLocks noGrp="1"/>
          </p:cNvSpPr>
          <p:nvPr>
            <p:ph idx="1"/>
          </p:nvPr>
        </p:nvSpPr>
        <p:spPr/>
        <p:txBody>
          <a:bodyPr/>
          <a:lstStyle/>
          <a:p>
            <a:r>
              <a:rPr lang="es-MX" dirty="0" smtClean="0"/>
              <a:t>Es </a:t>
            </a:r>
            <a:r>
              <a:rPr lang="es-MX" dirty="0" smtClean="0"/>
              <a:t>importante que mantenga los antebrazos en línea horizontal con las muñecas cuando use el mouse o el teclado y que cuente siempre con un espacio para descansar las manos cuando no los esté utilizando. </a:t>
            </a:r>
            <a:endParaRPr lang="es-MX" dirty="0"/>
          </a:p>
        </p:txBody>
      </p:sp>
      <p:pic>
        <p:nvPicPr>
          <p:cNvPr id="6" name="Picture 3"/>
          <p:cNvPicPr>
            <a:picLocks noChangeAspect="1" noChangeArrowheads="1"/>
          </p:cNvPicPr>
          <p:nvPr/>
        </p:nvPicPr>
        <p:blipFill>
          <a:blip r:embed="rId2"/>
          <a:srcRect/>
          <a:stretch>
            <a:fillRect/>
          </a:stretch>
        </p:blipFill>
        <p:spPr bwMode="auto">
          <a:xfrm>
            <a:off x="2405062" y="3703137"/>
            <a:ext cx="4310077" cy="3012011"/>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7" name="6 Marcador de contenido"/>
          <p:cNvSpPr>
            <a:spLocks noGrp="1"/>
          </p:cNvSpPr>
          <p:nvPr>
            <p:ph idx="1"/>
          </p:nvPr>
        </p:nvSpPr>
        <p:spPr/>
        <p:txBody>
          <a:bodyPr>
            <a:normAutofit/>
          </a:bodyPr>
          <a:lstStyle/>
          <a:p>
            <a:r>
              <a:rPr lang="es-MX" sz="2000" dirty="0" smtClean="0"/>
              <a:t>El mouse. La mejor manera de escoger uno es tomándolo. </a:t>
            </a:r>
            <a:r>
              <a:rPr lang="es-MX" sz="2000" dirty="0" err="1" smtClean="0"/>
              <a:t>Búsque</a:t>
            </a:r>
            <a:r>
              <a:rPr lang="es-MX" sz="2000" dirty="0" smtClean="0"/>
              <a:t> alguno donde pueda apoyar los dedos de forma natural. Muchos tienen también un disco entre los dos botones. La mayoría de las personas piensa que no necesitará de ese disco, pero una vez que lo prueba no volverá a comprar un mouse que no cuente con uno.</a:t>
            </a:r>
            <a:endParaRPr lang="es-MX" sz="2000" dirty="0"/>
          </a:p>
        </p:txBody>
      </p:sp>
      <p:pic>
        <p:nvPicPr>
          <p:cNvPr id="8" name="Picture 2"/>
          <p:cNvPicPr>
            <a:picLocks noChangeAspect="1" noChangeArrowheads="1"/>
          </p:cNvPicPr>
          <p:nvPr/>
        </p:nvPicPr>
        <p:blipFill>
          <a:blip r:embed="rId2"/>
          <a:srcRect/>
          <a:stretch>
            <a:fillRect/>
          </a:stretch>
        </p:blipFill>
        <p:spPr bwMode="auto">
          <a:xfrm>
            <a:off x="1285852" y="3714752"/>
            <a:ext cx="2857500" cy="2114550"/>
          </a:xfrm>
          <a:prstGeom prst="rect">
            <a:avLst/>
          </a:prstGeom>
          <a:noFill/>
          <a:ln w="9525">
            <a:noFill/>
            <a:miter lim="800000"/>
            <a:headEnd/>
            <a:tailEnd/>
          </a:ln>
        </p:spPr>
      </p:pic>
      <p:pic>
        <p:nvPicPr>
          <p:cNvPr id="6148" name="Picture 4"/>
          <p:cNvPicPr>
            <a:picLocks noChangeAspect="1" noChangeArrowheads="1"/>
          </p:cNvPicPr>
          <p:nvPr/>
        </p:nvPicPr>
        <p:blipFill>
          <a:blip r:embed="rId3"/>
          <a:srcRect/>
          <a:stretch>
            <a:fillRect/>
          </a:stretch>
        </p:blipFill>
        <p:spPr bwMode="auto">
          <a:xfrm>
            <a:off x="5000628" y="3857628"/>
            <a:ext cx="2647950" cy="20574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TotalTime>
  <Words>413</Words>
  <Application>Microsoft Office PowerPoint</Application>
  <PresentationFormat>Presentación en pantalla (4:3)</PresentationFormat>
  <Paragraphs>24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Flujo</vt:lpstr>
      <vt:lpstr>Diapositiva 1</vt:lpstr>
      <vt:lpstr>¿Qué es la ergonomía?</vt:lpstr>
      <vt:lpstr>Diapositiva 3</vt:lpstr>
      <vt:lpstr>        Ergonomía informática</vt:lpstr>
      <vt:lpstr>Estas son algunas de las normas más conocidas.</vt:lpstr>
      <vt:lpstr>Diapositiva 6</vt:lpstr>
      <vt:lpstr>El teclado.</vt:lpstr>
      <vt:lpstr>El escritorio</vt:lpstr>
      <vt:lpstr>Diapositiva 9</vt:lpstr>
      <vt:lpstr>Diapositiva 10</vt:lpstr>
      <vt:lpstr>Diapositiva 11</vt:lpstr>
    </vt:vector>
  </TitlesOfParts>
  <Company>Ciber @mron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Invitado</dc:creator>
  <cp:lastModifiedBy>Invitado</cp:lastModifiedBy>
  <cp:revision>6</cp:revision>
  <dcterms:created xsi:type="dcterms:W3CDTF">2010-08-30T17:54:26Z</dcterms:created>
  <dcterms:modified xsi:type="dcterms:W3CDTF">2010-08-30T18:45:09Z</dcterms:modified>
</cp:coreProperties>
</file>