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56" r:id="rId3"/>
    <p:sldId id="257" r:id="rId4"/>
    <p:sldId id="262" r:id="rId5"/>
    <p:sldId id="263" r:id="rId6"/>
    <p:sldId id="258" r:id="rId7"/>
    <p:sldId id="259" r:id="rId8"/>
    <p:sldId id="260" r:id="rId9"/>
    <p:sldId id="261"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1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CBA6347-2607-4E58-842C-B0B0097FCF53}" type="datetimeFigureOut">
              <a:rPr lang="es-MX" smtClean="0"/>
              <a:t>13/10/2010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FE6CA4-0E48-47B0-AE87-DA5207EC6EEE}" type="slidenum">
              <a:rPr lang="es-MX" smtClean="0"/>
              <a:t>‹Nº›</a:t>
            </a:fld>
            <a:endParaRPr lang="es-MX"/>
          </a:p>
        </p:txBody>
      </p:sp>
    </p:spTree>
    <p:extLst>
      <p:ext uri="{BB962C8B-B14F-4D97-AF65-F5344CB8AC3E}">
        <p14:creationId xmlns:p14="http://schemas.microsoft.com/office/powerpoint/2010/main" val="295666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CBA6347-2607-4E58-842C-B0B0097FCF53}" type="datetimeFigureOut">
              <a:rPr lang="es-MX" smtClean="0"/>
              <a:t>13/10/2010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FE6CA4-0E48-47B0-AE87-DA5207EC6EEE}" type="slidenum">
              <a:rPr lang="es-MX" smtClean="0"/>
              <a:t>‹Nº›</a:t>
            </a:fld>
            <a:endParaRPr lang="es-MX"/>
          </a:p>
        </p:txBody>
      </p:sp>
    </p:spTree>
    <p:extLst>
      <p:ext uri="{BB962C8B-B14F-4D97-AF65-F5344CB8AC3E}">
        <p14:creationId xmlns:p14="http://schemas.microsoft.com/office/powerpoint/2010/main" val="229590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CBA6347-2607-4E58-842C-B0B0097FCF53}" type="datetimeFigureOut">
              <a:rPr lang="es-MX" smtClean="0"/>
              <a:t>13/10/2010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FE6CA4-0E48-47B0-AE87-DA5207EC6EEE}" type="slidenum">
              <a:rPr lang="es-MX" smtClean="0"/>
              <a:t>‹Nº›</a:t>
            </a:fld>
            <a:endParaRPr lang="es-MX"/>
          </a:p>
        </p:txBody>
      </p:sp>
    </p:spTree>
    <p:extLst>
      <p:ext uri="{BB962C8B-B14F-4D97-AF65-F5344CB8AC3E}">
        <p14:creationId xmlns:p14="http://schemas.microsoft.com/office/powerpoint/2010/main" val="2527209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9CBA6347-2607-4E58-842C-B0B0097FCF53}" type="datetimeFigureOut">
              <a:rPr lang="es-MX" smtClean="0"/>
              <a:t>13/10/2010</a:t>
            </a:fld>
            <a:endParaRPr lang="es-MX"/>
          </a:p>
        </p:txBody>
      </p:sp>
      <p:sp>
        <p:nvSpPr>
          <p:cNvPr id="5" name="Footer Placeholder 4"/>
          <p:cNvSpPr>
            <a:spLocks noGrp="1"/>
          </p:cNvSpPr>
          <p:nvPr>
            <p:ph type="ftr" sz="quarter" idx="11"/>
          </p:nvPr>
        </p:nvSpPr>
        <p:spPr bwMode="white"/>
        <p:txBody>
          <a:bodyPr/>
          <a:lstStyle/>
          <a:p>
            <a:endParaRPr lang="es-MX"/>
          </a:p>
        </p:txBody>
      </p:sp>
      <p:sp>
        <p:nvSpPr>
          <p:cNvPr id="6" name="Slide Number Placeholder 5"/>
          <p:cNvSpPr>
            <a:spLocks noGrp="1"/>
          </p:cNvSpPr>
          <p:nvPr>
            <p:ph type="sldNum" sz="quarter" idx="12"/>
          </p:nvPr>
        </p:nvSpPr>
        <p:spPr/>
        <p:txBody>
          <a:bodyPr/>
          <a:lstStyle/>
          <a:p>
            <a:fld id="{49FE6CA4-0E48-47B0-AE87-DA5207EC6EEE}" type="slidenum">
              <a:rPr lang="es-MX" smtClean="0"/>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BA6347-2607-4E58-842C-B0B0097FCF53}" type="datetimeFigureOut">
              <a:rPr lang="es-MX" smtClean="0"/>
              <a:t>13/10/2010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FE6CA4-0E48-47B0-AE87-DA5207EC6EEE}" type="slidenum">
              <a:rPr lang="es-MX" smtClean="0"/>
              <a:t>‹Nº›</a:t>
            </a:fld>
            <a:endParaRPr lang="es-MX"/>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BA6347-2607-4E58-842C-B0B0097FCF53}" type="datetimeFigureOut">
              <a:rPr lang="es-MX" smtClean="0"/>
              <a:t>13/10/2010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FE6CA4-0E48-47B0-AE87-DA5207EC6EEE}"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CBA6347-2607-4E58-842C-B0B0097FCF53}" type="datetimeFigureOut">
              <a:rPr lang="es-MX" smtClean="0"/>
              <a:t>13/10/2010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9FE6CA4-0E48-47B0-AE87-DA5207EC6EEE}" type="slidenum">
              <a:rPr lang="es-MX" smtClean="0"/>
              <a:t>‹Nº›</a:t>
            </a:fld>
            <a:endParaRPr lang="es-MX"/>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xmlns:mc="http://schemas.openxmlformats.org/markup-compatibility/2006" xmlns:a14="http://schemas.microsoft.com/office/drawing/2010/main" val="000000" mc:Ignorable="">
                  <a:alpha val="0"/>
                </a:srgbClr>
              </a:clrFrom>
              <a:clrTo>
                <a:srgbClr xmlns:mc="http://schemas.openxmlformats.org/markup-compatibility/2006" xmlns:a14="http://schemas.microsoft.com/office/drawing/2010/main" val="000000" mc:Ignorable="">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CBA6347-2607-4E58-842C-B0B0097FCF53}" type="datetimeFigureOut">
              <a:rPr lang="es-MX" smtClean="0"/>
              <a:t>13/10/2010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9FE6CA4-0E48-47B0-AE87-DA5207EC6EEE}" type="slidenum">
              <a:rPr lang="es-MX" smtClean="0"/>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CBA6347-2607-4E58-842C-B0B0097FCF53}" type="datetimeFigureOut">
              <a:rPr lang="es-MX" smtClean="0"/>
              <a:t>13/10/2010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9FE6CA4-0E48-47B0-AE87-DA5207EC6EEE}"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CBA6347-2607-4E58-842C-B0B0097FCF53}" type="datetimeFigureOut">
              <a:rPr lang="es-MX" smtClean="0"/>
              <a:t>13/10/2010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9FE6CA4-0E48-47B0-AE87-DA5207EC6EEE}" type="slidenum">
              <a:rPr lang="es-MX" smtClean="0"/>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BA6347-2607-4E58-842C-B0B0097FCF53}" type="datetimeFigureOut">
              <a:rPr lang="es-MX" smtClean="0"/>
              <a:t>13/10/2010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9FE6CA4-0E48-47B0-AE87-DA5207EC6EEE}" type="slidenum">
              <a:rPr lang="es-MX" smtClean="0"/>
              <a:t>‹Nº›</a:t>
            </a:fld>
            <a:endParaRPr lang="es-MX"/>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CBA6347-2607-4E58-842C-B0B0097FCF53}" type="datetimeFigureOut">
              <a:rPr lang="es-MX" smtClean="0"/>
              <a:t>13/10/2010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FE6CA4-0E48-47B0-AE87-DA5207EC6EEE}" type="slidenum">
              <a:rPr lang="es-MX" smtClean="0"/>
              <a:t>‹Nº›</a:t>
            </a:fld>
            <a:endParaRPr lang="es-MX"/>
          </a:p>
        </p:txBody>
      </p:sp>
    </p:spTree>
    <p:extLst>
      <p:ext uri="{BB962C8B-B14F-4D97-AF65-F5344CB8AC3E}">
        <p14:creationId xmlns:p14="http://schemas.microsoft.com/office/powerpoint/2010/main" val="3672737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BA6347-2607-4E58-842C-B0B0097FCF53}" type="datetimeFigureOut">
              <a:rPr lang="es-MX" smtClean="0"/>
              <a:t>13/10/2010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9FE6CA4-0E48-47B0-AE87-DA5207EC6EEE}" type="slidenum">
              <a:rPr lang="es-MX" smtClean="0"/>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CBA6347-2607-4E58-842C-B0B0097FCF53}" type="datetimeFigureOut">
              <a:rPr lang="es-MX" smtClean="0"/>
              <a:t>13/10/2010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FE6CA4-0E48-47B0-AE87-DA5207EC6EEE}" type="slidenum">
              <a:rPr lang="es-MX" smtClean="0"/>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BA6347-2607-4E58-842C-B0B0097FCF53}" type="datetimeFigureOut">
              <a:rPr lang="es-MX" smtClean="0"/>
              <a:t>13/10/2010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FE6CA4-0E48-47B0-AE87-DA5207EC6EEE}"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CBA6347-2607-4E58-842C-B0B0097FCF53}" type="datetimeFigureOut">
              <a:rPr lang="es-MX" smtClean="0"/>
              <a:t>13/10/2010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FE6CA4-0E48-47B0-AE87-DA5207EC6EEE}" type="slidenum">
              <a:rPr lang="es-MX" smtClean="0"/>
              <a:t>‹Nº›</a:t>
            </a:fld>
            <a:endParaRPr lang="es-MX"/>
          </a:p>
        </p:txBody>
      </p:sp>
    </p:spTree>
    <p:extLst>
      <p:ext uri="{BB962C8B-B14F-4D97-AF65-F5344CB8AC3E}">
        <p14:creationId xmlns:p14="http://schemas.microsoft.com/office/powerpoint/2010/main" val="143708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CBA6347-2607-4E58-842C-B0B0097FCF53}" type="datetimeFigureOut">
              <a:rPr lang="es-MX" smtClean="0"/>
              <a:t>13/10/2010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9FE6CA4-0E48-47B0-AE87-DA5207EC6EEE}" type="slidenum">
              <a:rPr lang="es-MX" smtClean="0"/>
              <a:t>‹Nº›</a:t>
            </a:fld>
            <a:endParaRPr lang="es-MX"/>
          </a:p>
        </p:txBody>
      </p:sp>
    </p:spTree>
    <p:extLst>
      <p:ext uri="{BB962C8B-B14F-4D97-AF65-F5344CB8AC3E}">
        <p14:creationId xmlns:p14="http://schemas.microsoft.com/office/powerpoint/2010/main" val="419749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CBA6347-2607-4E58-842C-B0B0097FCF53}" type="datetimeFigureOut">
              <a:rPr lang="es-MX" smtClean="0"/>
              <a:t>13/10/2010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9FE6CA4-0E48-47B0-AE87-DA5207EC6EEE}" type="slidenum">
              <a:rPr lang="es-MX" smtClean="0"/>
              <a:t>‹Nº›</a:t>
            </a:fld>
            <a:endParaRPr lang="es-MX"/>
          </a:p>
        </p:txBody>
      </p:sp>
    </p:spTree>
    <p:extLst>
      <p:ext uri="{BB962C8B-B14F-4D97-AF65-F5344CB8AC3E}">
        <p14:creationId xmlns:p14="http://schemas.microsoft.com/office/powerpoint/2010/main" val="53321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CBA6347-2607-4E58-842C-B0B0097FCF53}" type="datetimeFigureOut">
              <a:rPr lang="es-MX" smtClean="0"/>
              <a:t>13/10/2010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9FE6CA4-0E48-47B0-AE87-DA5207EC6EEE}" type="slidenum">
              <a:rPr lang="es-MX" smtClean="0"/>
              <a:t>‹Nº›</a:t>
            </a:fld>
            <a:endParaRPr lang="es-MX"/>
          </a:p>
        </p:txBody>
      </p:sp>
    </p:spTree>
    <p:extLst>
      <p:ext uri="{BB962C8B-B14F-4D97-AF65-F5344CB8AC3E}">
        <p14:creationId xmlns:p14="http://schemas.microsoft.com/office/powerpoint/2010/main" val="314843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BA6347-2607-4E58-842C-B0B0097FCF53}" type="datetimeFigureOut">
              <a:rPr lang="es-MX" smtClean="0"/>
              <a:t>13/10/2010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9FE6CA4-0E48-47B0-AE87-DA5207EC6EEE}" type="slidenum">
              <a:rPr lang="es-MX" smtClean="0"/>
              <a:t>‹Nº›</a:t>
            </a:fld>
            <a:endParaRPr lang="es-MX"/>
          </a:p>
        </p:txBody>
      </p:sp>
    </p:spTree>
    <p:extLst>
      <p:ext uri="{BB962C8B-B14F-4D97-AF65-F5344CB8AC3E}">
        <p14:creationId xmlns:p14="http://schemas.microsoft.com/office/powerpoint/2010/main" val="10563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BA6347-2607-4E58-842C-B0B0097FCF53}" type="datetimeFigureOut">
              <a:rPr lang="es-MX" smtClean="0"/>
              <a:t>13/10/2010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9FE6CA4-0E48-47B0-AE87-DA5207EC6EEE}" type="slidenum">
              <a:rPr lang="es-MX" smtClean="0"/>
              <a:t>‹Nº›</a:t>
            </a:fld>
            <a:endParaRPr lang="es-MX"/>
          </a:p>
        </p:txBody>
      </p:sp>
    </p:spTree>
    <p:extLst>
      <p:ext uri="{BB962C8B-B14F-4D97-AF65-F5344CB8AC3E}">
        <p14:creationId xmlns:p14="http://schemas.microsoft.com/office/powerpoint/2010/main" val="130908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BA6347-2607-4E58-842C-B0B0097FCF53}" type="datetimeFigureOut">
              <a:rPr lang="es-MX" smtClean="0"/>
              <a:t>13/10/2010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9FE6CA4-0E48-47B0-AE87-DA5207EC6EEE}" type="slidenum">
              <a:rPr lang="es-MX" smtClean="0"/>
              <a:t>‹Nº›</a:t>
            </a:fld>
            <a:endParaRPr lang="es-MX"/>
          </a:p>
        </p:txBody>
      </p:sp>
    </p:spTree>
    <p:extLst>
      <p:ext uri="{BB962C8B-B14F-4D97-AF65-F5344CB8AC3E}">
        <p14:creationId xmlns:p14="http://schemas.microsoft.com/office/powerpoint/2010/main" val="138599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A6347-2607-4E58-842C-B0B0097FCF53}" type="datetimeFigureOut">
              <a:rPr lang="es-MX" smtClean="0"/>
              <a:t>13/10/2010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E6CA4-0E48-47B0-AE87-DA5207EC6EEE}" type="slidenum">
              <a:rPr lang="es-MX" smtClean="0"/>
              <a:t>‹Nº›</a:t>
            </a:fld>
            <a:endParaRPr lang="es-MX"/>
          </a:p>
        </p:txBody>
      </p:sp>
    </p:spTree>
    <p:extLst>
      <p:ext uri="{BB962C8B-B14F-4D97-AF65-F5344CB8AC3E}">
        <p14:creationId xmlns:p14="http://schemas.microsoft.com/office/powerpoint/2010/main" val="7731149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CBA6347-2607-4E58-842C-B0B0097FCF53}" type="datetimeFigureOut">
              <a:rPr lang="es-MX" smtClean="0"/>
              <a:t>13/10/2010</a:t>
            </a:fld>
            <a:endParaRPr lang="es-MX"/>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MX"/>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9FE6CA4-0E48-47B0-AE87-DA5207EC6EEE}"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Como usar la PC POR PIMERA VEZ</a:t>
            </a:r>
            <a:endParaRPr lang="es-MX" dirty="0"/>
          </a:p>
        </p:txBody>
      </p:sp>
      <p:sp>
        <p:nvSpPr>
          <p:cNvPr id="3" name="2 Subtítulo"/>
          <p:cNvSpPr>
            <a:spLocks noGrp="1"/>
          </p:cNvSpPr>
          <p:nvPr>
            <p:ph type="subTitle" idx="1"/>
          </p:nvPr>
        </p:nvSpPr>
        <p:spPr>
          <a:xfrm>
            <a:off x="827584" y="3429000"/>
            <a:ext cx="7488832" cy="2232248"/>
          </a:xfrm>
        </p:spPr>
        <p:txBody>
          <a:bodyPr/>
          <a:lstStyle/>
          <a:p>
            <a:r>
              <a:rPr lang="es-MX" dirty="0" smtClean="0"/>
              <a:t>SARAITH MACHORRO PACHECO </a:t>
            </a:r>
            <a:r>
              <a:rPr lang="es-MX" dirty="0"/>
              <a:t> </a:t>
            </a:r>
            <a:r>
              <a:rPr lang="es-MX" dirty="0" smtClean="0"/>
              <a:t>28</a:t>
            </a:r>
          </a:p>
          <a:p>
            <a:r>
              <a:rPr lang="es-MX" dirty="0" smtClean="0"/>
              <a:t>JOSE ALBERTO LOPEZ RAMIREZ 27</a:t>
            </a:r>
          </a:p>
          <a:p>
            <a:r>
              <a:rPr lang="es-MX" dirty="0" smtClean="0"/>
              <a:t>CAPACITACION DE INFORMATICA</a:t>
            </a:r>
          </a:p>
          <a:p>
            <a:r>
              <a:rPr lang="es-MX" dirty="0" smtClean="0"/>
              <a:t>GRUPO 302</a:t>
            </a:r>
          </a:p>
        </p:txBody>
      </p:sp>
    </p:spTree>
    <p:extLst>
      <p:ext uri="{BB962C8B-B14F-4D97-AF65-F5344CB8AC3E}">
        <p14:creationId xmlns:p14="http://schemas.microsoft.com/office/powerpoint/2010/main" val="317981216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marL="0" indent="0" algn="ctr">
              <a:buNone/>
            </a:pPr>
            <a:r>
              <a:rPr lang="es-MX" sz="3600" dirty="0"/>
              <a:t>Para comenzar me parece muy importante destacar que no todas la actividades escolares son viables de trabajar con el recurso informático, ya que no tiene </a:t>
            </a:r>
            <a:r>
              <a:rPr lang="es-MX" sz="3600" dirty="0" smtClean="0"/>
              <a:t>sentido</a:t>
            </a:r>
          </a:p>
          <a:p>
            <a:pPr marL="0" indent="0" algn="ctr">
              <a:buNone/>
            </a:pPr>
            <a:r>
              <a:rPr lang="es-MX" sz="3600" dirty="0" smtClean="0"/>
              <a:t> </a:t>
            </a:r>
            <a:r>
              <a:rPr lang="es-MX" sz="3600" dirty="0"/>
              <a:t>"hacer lo mismo que podría hacerse sin </a:t>
            </a:r>
            <a:r>
              <a:rPr lang="es-MX" sz="3600" dirty="0" smtClean="0"/>
              <a:t>ella«</a:t>
            </a:r>
          </a:p>
          <a:p>
            <a:pPr marL="0" indent="0" algn="ctr">
              <a:buNone/>
            </a:pPr>
            <a:r>
              <a:rPr lang="es-MX" sz="3600" dirty="0"/>
              <a:t>con lo que permite delimitar muy bien la "utilidad" del recurso desde un punto de vista didáctico/pedagógico. </a:t>
            </a:r>
            <a:endParaRPr lang="es-MX" sz="3600" dirty="0" smtClean="0"/>
          </a:p>
          <a:p>
            <a:pPr marL="0" indent="0" algn="ctr">
              <a:buNone/>
            </a:pPr>
            <a:r>
              <a:rPr lang="es-MX" sz="3600" dirty="0"/>
              <a:t> </a:t>
            </a:r>
            <a:r>
              <a:rPr lang="es-MX" sz="3600" dirty="0"/>
              <a:t>   </a:t>
            </a:r>
            <a:endParaRPr lang="es-MX" sz="3600" dirty="0" smtClean="0"/>
          </a:p>
          <a:p>
            <a:pPr marL="0" indent="0" algn="ctr">
              <a:buNone/>
            </a:pPr>
            <a:r>
              <a:rPr lang="es-MX" sz="3600" dirty="0" smtClean="0"/>
              <a:t>   </a:t>
            </a:r>
            <a:r>
              <a:rPr lang="es-MX" sz="3600" dirty="0"/>
              <a:t>Por consiguiente se debe:</a:t>
            </a:r>
            <a:endParaRPr lang="es-MX" sz="3600" dirty="0"/>
          </a:p>
        </p:txBody>
      </p:sp>
    </p:spTree>
    <p:extLst>
      <p:ext uri="{BB962C8B-B14F-4D97-AF65-F5344CB8AC3E}">
        <p14:creationId xmlns:p14="http://schemas.microsoft.com/office/powerpoint/2010/main" val="3875878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fontScale="92500" lnSpcReduction="10000"/>
          </a:bodyPr>
          <a:lstStyle/>
          <a:p>
            <a:r>
              <a:rPr lang="es-MX" dirty="0"/>
              <a:t>1. Definir el objetivo didáctico/pedagógico, tiendo en cuenta lo que se pretende lograr en términos de aprendizajes.</a:t>
            </a:r>
          </a:p>
          <a:p>
            <a:r>
              <a:rPr lang="es-MX" dirty="0"/>
              <a:t>2. Diseñar la actividad curricular, tal como venía haciendo, según los distintos temas, para luego "analizar" si la misma puede ser "potenciada" con un trabajo con la computadora.</a:t>
            </a:r>
          </a:p>
          <a:p>
            <a:r>
              <a:rPr lang="es-MX" dirty="0"/>
              <a:t>3. Rediseñar la actividad, considerando los distintos momentos de aprendizaje, donde en base a un tema, se pueda armar una secuencia de actividades, en las que se vean involucrados no solo el recurso informático, sino también los que </a:t>
            </a:r>
            <a:r>
              <a:rPr lang="es-MX" dirty="0" smtClean="0"/>
              <a:t>habitualmente utilizamos .</a:t>
            </a:r>
            <a:endParaRPr lang="es-MX" dirty="0"/>
          </a:p>
          <a:p>
            <a:pPr marL="0" indent="0">
              <a:buNone/>
            </a:pPr>
            <a:endParaRPr lang="es-MX" dirty="0"/>
          </a:p>
        </p:txBody>
      </p:sp>
    </p:spTree>
    <p:extLst>
      <p:ext uri="{BB962C8B-B14F-4D97-AF65-F5344CB8AC3E}">
        <p14:creationId xmlns:p14="http://schemas.microsoft.com/office/powerpoint/2010/main" val="315122196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normAutofit fontScale="92500"/>
          </a:bodyPr>
          <a:lstStyle/>
          <a:p>
            <a:r>
              <a:rPr lang="es-MX" dirty="0"/>
              <a:t>4. Al momento de aplicar la actividad, observar si se han logrado cumplir con los objetivos propuestos y cuáles han sido las dificultades que se presentaron.</a:t>
            </a:r>
          </a:p>
          <a:p>
            <a:r>
              <a:rPr lang="es-MX" dirty="0"/>
              <a:t>5. Para pensar en una nueva actividad, considerar los problemas que se plantearon, por lo general suelen surgir problemas de tipo técnicos o instrumentales, a fin de proponer una actividad que pudiera solucionarlos, incorporando como objetivos didácticos/pedagógicos, no solo los curriculares, sino también objetivos vinculados al </a:t>
            </a:r>
            <a:r>
              <a:rPr lang="es-MX" dirty="0">
                <a:solidFill>
                  <a:srgbClr xmlns:mc="http://schemas.openxmlformats.org/markup-compatibility/2006" xmlns:a14="http://schemas.microsoft.com/office/drawing/2010/main" val="FF0000" mc:Ignorable=""/>
                </a:solidFill>
              </a:rPr>
              <a:t>conocimiento informático.</a:t>
            </a:r>
          </a:p>
          <a:p>
            <a:endParaRPr lang="es-MX" dirty="0"/>
          </a:p>
          <a:p>
            <a:endParaRPr lang="es-MX" dirty="0"/>
          </a:p>
        </p:txBody>
      </p:sp>
    </p:spTree>
    <p:extLst>
      <p:ext uri="{BB962C8B-B14F-4D97-AF65-F5344CB8AC3E}">
        <p14:creationId xmlns:p14="http://schemas.microsoft.com/office/powerpoint/2010/main" val="38719251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fontScale="92500" lnSpcReduction="10000"/>
          </a:bodyPr>
          <a:lstStyle/>
          <a:p>
            <a:r>
              <a:rPr lang="es-MX" dirty="0"/>
              <a:t>6. Diseñar de nuevo la secuencia de actividades a trabajar considerando los puntos anteriores.</a:t>
            </a:r>
          </a:p>
          <a:p>
            <a:pPr marL="0" indent="0">
              <a:buNone/>
            </a:pPr>
            <a:r>
              <a:rPr lang="es-MX" dirty="0" smtClean="0"/>
              <a:t>   Estos </a:t>
            </a:r>
            <a:r>
              <a:rPr lang="es-MX" dirty="0"/>
              <a:t>pasos tienen que partir de una reflexión en </a:t>
            </a:r>
            <a:r>
              <a:rPr lang="es-MX" dirty="0" smtClean="0"/>
              <a:t>       donde </a:t>
            </a:r>
            <a:r>
              <a:rPr lang="es-MX" dirty="0"/>
              <a:t>el </a:t>
            </a:r>
            <a:r>
              <a:rPr lang="es-MX" dirty="0" smtClean="0"/>
              <a:t>docente  </a:t>
            </a:r>
            <a:r>
              <a:rPr lang="es-MX" dirty="0"/>
              <a:t>tenga siempre presente que su </a:t>
            </a:r>
            <a:r>
              <a:rPr lang="es-MX" dirty="0" smtClean="0"/>
              <a:t>  función </a:t>
            </a:r>
            <a:r>
              <a:rPr lang="es-MX" dirty="0"/>
              <a:t>es "enseñar un conocimiento curricular" y </a:t>
            </a:r>
            <a:r>
              <a:rPr lang="es-MX" dirty="0" smtClean="0"/>
              <a:t>  que </a:t>
            </a:r>
            <a:r>
              <a:rPr lang="es-MX" dirty="0"/>
              <a:t>ese conocimiento "puede" ser mediatizado por el uso del recurso informático, pero que por sobre todas las cosas, los logros que debe pretender alcanzar, es que ese conocimiento sea "aprehendido" por el alumno y que en ese proceso de "aprehensión" seguramente también se ponen en juego conocimientos "técnicos" o "instrumentales" por el uso mismo del recurso.</a:t>
            </a:r>
          </a:p>
          <a:p>
            <a:endParaRPr lang="es-MX" dirty="0"/>
          </a:p>
        </p:txBody>
      </p:sp>
    </p:spTree>
    <p:extLst>
      <p:ext uri="{BB962C8B-B14F-4D97-AF65-F5344CB8AC3E}">
        <p14:creationId xmlns:p14="http://schemas.microsoft.com/office/powerpoint/2010/main" val="167822634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435280" cy="5937523"/>
          </a:xfrm>
        </p:spPr>
        <p:txBody>
          <a:bodyPr/>
          <a:lstStyle/>
          <a:p>
            <a:pPr marL="0" indent="0">
              <a:buNone/>
            </a:pPr>
            <a:r>
              <a:rPr lang="es-MX" dirty="0"/>
              <a:t>Una buena manera de analizar este aspecto, es ponerse a pensar ¿cómo es que los chicos aprenden a jugar en el </a:t>
            </a:r>
            <a:r>
              <a:rPr lang="es-MX" dirty="0" err="1"/>
              <a:t>cyber</a:t>
            </a:r>
            <a:r>
              <a:rPr lang="es-MX" dirty="0"/>
              <a:t> o a chatear, si nadie les enseñó cómo usar el programa?, en realidad aprenden porque sienten la necesidad de jugar y aprenden "explorando" con la misma práctica. De esta forma el docente debe pensar que tiene la necesidad de "enseñar" un tema dado y en la transposición didáctica de ese tema al alumno, seguramente "aprenderá" también que el recurso informático se aprende con la práctica.</a:t>
            </a:r>
            <a:endParaRPr lang="es-MX" dirty="0"/>
          </a:p>
        </p:txBody>
      </p:sp>
    </p:spTree>
    <p:extLst>
      <p:ext uri="{BB962C8B-B14F-4D97-AF65-F5344CB8AC3E}">
        <p14:creationId xmlns:p14="http://schemas.microsoft.com/office/powerpoint/2010/main" val="423751848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a:bodyPr>
          <a:lstStyle/>
          <a:p>
            <a:pPr marL="0" indent="0">
              <a:buNone/>
            </a:pPr>
            <a:r>
              <a:rPr lang="es-MX" sz="4000" dirty="0" smtClean="0">
                <a:solidFill>
                  <a:srgbClr xmlns:mc="http://schemas.openxmlformats.org/markup-compatibility/2006" xmlns:a14="http://schemas.microsoft.com/office/drawing/2010/main" val="FF0000" mc:Ignorable=""/>
                </a:solidFill>
              </a:rPr>
              <a:t>TODO LO ANTERIOR NOS DICE QUE NO VAMOS A USAR LA PC SOLO POR USARLA SINO QUE SE LE DEBE DE DAR UN USO ADECUADO   </a:t>
            </a:r>
          </a:p>
          <a:p>
            <a:pPr marL="0" indent="0">
              <a:buNone/>
            </a:pPr>
            <a:r>
              <a:rPr lang="es-MX" sz="4000" dirty="0" smtClean="0">
                <a:solidFill>
                  <a:srgbClr xmlns:mc="http://schemas.openxmlformats.org/markup-compatibility/2006" xmlns:a14="http://schemas.microsoft.com/office/drawing/2010/main" val="FF0000" mc:Ignorable=""/>
                </a:solidFill>
              </a:rPr>
              <a:t>LAS OTRAS MEDIADAS QUE SE DEBEN  </a:t>
            </a:r>
            <a:r>
              <a:rPr lang="es-MX" sz="4000" dirty="0" smtClean="0">
                <a:solidFill>
                  <a:srgbClr xmlns:mc="http://schemas.openxmlformats.org/markup-compatibility/2006" xmlns:a14="http://schemas.microsoft.com/office/drawing/2010/main" val="FF0000" mc:Ignorable=""/>
                </a:solidFill>
              </a:rPr>
              <a:t>TOMAR EN CUENTA SON REGLAS DE SEGURIDAD, HIGIENE,INSTALACION Y TRASLADO  </a:t>
            </a:r>
            <a:r>
              <a:rPr lang="es-MX" sz="4000" dirty="0" smtClean="0"/>
              <a:t>las cuales puedes checarlas en los </a:t>
            </a:r>
            <a:r>
              <a:rPr lang="es-MX" sz="4000" dirty="0" err="1" smtClean="0"/>
              <a:t>demas</a:t>
            </a:r>
            <a:r>
              <a:rPr lang="es-MX" sz="4000" dirty="0" smtClean="0"/>
              <a:t> iconos  </a:t>
            </a:r>
            <a:endParaRPr lang="es-MX" sz="4000" dirty="0">
              <a:solidFill>
                <a:srgbClr xmlns:mc="http://schemas.openxmlformats.org/markup-compatibility/2006" xmlns:a14="http://schemas.microsoft.com/office/drawing/2010/main" val="FF0000" mc:Ignorable=""/>
              </a:solidFill>
            </a:endParaRPr>
          </a:p>
        </p:txBody>
      </p:sp>
    </p:spTree>
    <p:extLst>
      <p:ext uri="{BB962C8B-B14F-4D97-AF65-F5344CB8AC3E}">
        <p14:creationId xmlns:p14="http://schemas.microsoft.com/office/powerpoint/2010/main" val="40943427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lstStyle/>
          <a:p>
            <a:r>
              <a:rPr lang="es-MX" dirty="0"/>
              <a:t>Espero que estas ideas les sirvan a </a:t>
            </a:r>
            <a:r>
              <a:rPr lang="es-MX" dirty="0" smtClean="0"/>
              <a:t>las nuevas generaciones  </a:t>
            </a:r>
            <a:r>
              <a:rPr lang="es-MX" dirty="0"/>
              <a:t>para la realización de sus actividades integrando el recurso informático</a:t>
            </a:r>
            <a:r>
              <a:rPr lang="es-MX" dirty="0" smtClean="0"/>
              <a:t>.</a:t>
            </a:r>
            <a:r>
              <a:rPr lang="es-MX" dirty="0" smtClean="0"/>
              <a:t>                        </a:t>
            </a:r>
          </a:p>
          <a:p>
            <a:endParaRPr lang="es-MX" dirty="0"/>
          </a:p>
          <a:p>
            <a:pPr marL="0" indent="0">
              <a:buNone/>
            </a:pPr>
            <a:endParaRPr lang="es-MX" dirty="0"/>
          </a:p>
        </p:txBody>
      </p:sp>
      <p:pic>
        <p:nvPicPr>
          <p:cNvPr id="2050"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5698">
            <a:off x="2339752" y="2564904"/>
            <a:ext cx="4464496" cy="368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2642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a costura">
  <a:themeElements>
    <a:clrScheme name="Alta costura">
      <a:dk1>
        <a:sysClr val="windowText" lastClr="000000"/>
      </a:dk1>
      <a:lt1>
        <a:sysClr val="window" lastClr="FFFFFF"/>
      </a:lt1>
      <a:dk2>
        <a:srgbClr xmlns:mc="http://schemas.openxmlformats.org/markup-compatibility/2006" xmlns:a14="http://schemas.microsoft.com/office/drawing/2010/main" val="37302A" mc:Ignorable=""/>
      </a:dk2>
      <a:lt2>
        <a:srgbClr xmlns:mc="http://schemas.openxmlformats.org/markup-compatibility/2006" xmlns:a14="http://schemas.microsoft.com/office/drawing/2010/main" val="D0CCB9" mc:Ignorable=""/>
      </a:lt2>
      <a:accent1>
        <a:srgbClr xmlns:mc="http://schemas.openxmlformats.org/markup-compatibility/2006" xmlns:a14="http://schemas.microsoft.com/office/drawing/2010/main" val="9E8E5C" mc:Ignorable=""/>
      </a:accent1>
      <a:accent2>
        <a:srgbClr xmlns:mc="http://schemas.openxmlformats.org/markup-compatibility/2006" xmlns:a14="http://schemas.microsoft.com/office/drawing/2010/main" val="A09781" mc:Ignorable=""/>
      </a:accent2>
      <a:accent3>
        <a:srgbClr xmlns:mc="http://schemas.openxmlformats.org/markup-compatibility/2006" xmlns:a14="http://schemas.microsoft.com/office/drawing/2010/main" val="85776D" mc:Ignorable=""/>
      </a:accent3>
      <a:accent4>
        <a:srgbClr xmlns:mc="http://schemas.openxmlformats.org/markup-compatibility/2006" xmlns:a14="http://schemas.microsoft.com/office/drawing/2010/main" val="AEAFA9" mc:Ignorable=""/>
      </a:accent4>
      <a:accent5>
        <a:srgbClr xmlns:mc="http://schemas.openxmlformats.org/markup-compatibility/2006" xmlns:a14="http://schemas.microsoft.com/office/drawing/2010/main" val="8D878B" mc:Ignorable=""/>
      </a:accent5>
      <a:accent6>
        <a:srgbClr xmlns:mc="http://schemas.openxmlformats.org/markup-compatibility/2006" xmlns:a14="http://schemas.microsoft.com/office/drawing/2010/main" val="6B6149" mc:Ignorable=""/>
      </a:accent6>
      <a:hlink>
        <a:srgbClr xmlns:mc="http://schemas.openxmlformats.org/markup-compatibility/2006" xmlns:a14="http://schemas.microsoft.com/office/drawing/2010/main" val="B6A272" mc:Ignorable=""/>
      </a:hlink>
      <a:folHlink>
        <a:srgbClr xmlns:mc="http://schemas.openxmlformats.org/markup-compatibility/2006" xmlns:a14="http://schemas.microsoft.com/office/drawing/2010/main" val="8A784F" mc:Ignorable=""/>
      </a:folHlink>
    </a:clrScheme>
    <a:fontScheme name="Etiqueta">
      <a:majorFont>
        <a:latin typeface="Garamond"/>
        <a:ea typeface=""/>
        <a:cs typeface=""/>
        <a:font script="Grek" typeface="Constantia"/>
        <a:font script="Cyrl" typeface="Constantia"/>
        <a:font script="Jpan" typeface="ＭＳ Ｐ明朝"/>
        <a:font script="Hang" typeface="궁서"/>
        <a:font script="Hans" typeface="华文新魏"/>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华文新魏"/>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xmlns:mc="http://schemas.openxmlformats.org/markup-compatibility/2006" xmlns:a14="http://schemas.microsoft.com/office/drawing/2010/main" val="000000" mc:Ignorable="">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560</Words>
  <Application>Microsoft Office PowerPoint</Application>
  <PresentationFormat>Presentación en pantalla (4:3)</PresentationFormat>
  <Paragraphs>21</Paragraphs>
  <Slides>8</Slides>
  <Notes>0</Notes>
  <HiddenSlides>0</HiddenSlides>
  <MMClips>0</MMClips>
  <ScaleCrop>false</ScaleCrop>
  <HeadingPairs>
    <vt:vector size="4" baseType="variant">
      <vt:variant>
        <vt:lpstr>Tema</vt:lpstr>
      </vt:variant>
      <vt:variant>
        <vt:i4>2</vt:i4>
      </vt:variant>
      <vt:variant>
        <vt:lpstr>Títulos de diapositiva</vt:lpstr>
      </vt:variant>
      <vt:variant>
        <vt:i4>8</vt:i4>
      </vt:variant>
    </vt:vector>
  </HeadingPairs>
  <TitlesOfParts>
    <vt:vector size="10" baseType="lpstr">
      <vt:lpstr>Tema de Office</vt:lpstr>
      <vt:lpstr>Alta costura</vt:lpstr>
      <vt:lpstr>Como usar la PC POR PIMERA VEZ</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usar la PC POR PIMERA VEZ</dc:title>
  <dc:creator>alberto</dc:creator>
  <cp:lastModifiedBy>alberto</cp:lastModifiedBy>
  <cp:revision>5</cp:revision>
  <dcterms:created xsi:type="dcterms:W3CDTF">2010-09-16T04:41:52Z</dcterms:created>
  <dcterms:modified xsi:type="dcterms:W3CDTF">2010-10-13T21:57:39Z</dcterms:modified>
</cp:coreProperties>
</file>