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Objects="1">
      <p:cViewPr varScale="1">
        <p:scale>
          <a:sx n="84" d="100"/>
          <a:sy n="84" d="100"/>
        </p:scale>
        <p:origin x="-115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861D1E-524A-1947-BC94-263BF95B3E61}" type="datetimeFigureOut">
              <a:rPr lang="en-US" smtClean="0"/>
              <a:pPr/>
              <a:t>9/19/2009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AF220C-1943-C843-80AE-1D6E3605426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AF220C-1943-C843-80AE-1D6E3605426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CBBE1-1863-F347-832D-13746FC48838}" type="datetimeFigureOut">
              <a:rPr lang="en-US" smtClean="0"/>
              <a:pPr/>
              <a:t>9/19/2009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01DAF-46C6-744C-94A6-AEA62BBB69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CBBE1-1863-F347-832D-13746FC48838}" type="datetimeFigureOut">
              <a:rPr lang="en-US" smtClean="0"/>
              <a:pPr/>
              <a:t>9/19/2009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01DAF-46C6-744C-94A6-AEA62BBB69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CBBE1-1863-F347-832D-13746FC48838}" type="datetimeFigureOut">
              <a:rPr lang="en-US" smtClean="0"/>
              <a:pPr/>
              <a:t>9/19/2009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01DAF-46C6-744C-94A6-AEA62BBB69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CBBE1-1863-F347-832D-13746FC48838}" type="datetimeFigureOut">
              <a:rPr lang="en-US" smtClean="0"/>
              <a:pPr/>
              <a:t>9/19/2009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01DAF-46C6-744C-94A6-AEA62BBB69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CBBE1-1863-F347-832D-13746FC48838}" type="datetimeFigureOut">
              <a:rPr lang="en-US" smtClean="0"/>
              <a:pPr/>
              <a:t>9/19/2009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01DAF-46C6-744C-94A6-AEA62BBB69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CBBE1-1863-F347-832D-13746FC48838}" type="datetimeFigureOut">
              <a:rPr lang="en-US" smtClean="0"/>
              <a:pPr/>
              <a:t>9/19/2009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01DAF-46C6-744C-94A6-AEA62BBB69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CBBE1-1863-F347-832D-13746FC48838}" type="datetimeFigureOut">
              <a:rPr lang="en-US" smtClean="0"/>
              <a:pPr/>
              <a:t>9/19/2009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01DAF-46C6-744C-94A6-AEA62BBB69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CBBE1-1863-F347-832D-13746FC48838}" type="datetimeFigureOut">
              <a:rPr lang="en-US" smtClean="0"/>
              <a:pPr/>
              <a:t>9/19/2009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01DAF-46C6-744C-94A6-AEA62BBB69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CBBE1-1863-F347-832D-13746FC48838}" type="datetimeFigureOut">
              <a:rPr lang="en-US" smtClean="0"/>
              <a:pPr/>
              <a:t>9/19/2009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01DAF-46C6-744C-94A6-AEA62BBB69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CBBE1-1863-F347-832D-13746FC48838}" type="datetimeFigureOut">
              <a:rPr lang="en-US" smtClean="0"/>
              <a:pPr/>
              <a:t>9/19/2009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01DAF-46C6-744C-94A6-AEA62BBB69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CBBE1-1863-F347-832D-13746FC48838}" type="datetimeFigureOut">
              <a:rPr lang="en-US" smtClean="0"/>
              <a:pPr/>
              <a:t>9/19/2009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01DAF-46C6-744C-94A6-AEA62BBB69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CBBE1-1863-F347-832D-13746FC48838}" type="datetimeFigureOut">
              <a:rPr lang="en-US" smtClean="0"/>
              <a:pPr/>
              <a:t>9/19/2009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E01DAF-46C6-744C-94A6-AEA62BBB699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Use Case Modeling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7</a:t>
            </a:r>
            <a:br>
              <a:rPr lang="en-US" dirty="0" smtClean="0"/>
            </a:br>
            <a:r>
              <a:rPr lang="en-US" dirty="0" smtClean="0"/>
              <a:t>Part </a:t>
            </a:r>
            <a:r>
              <a:rPr lang="en-US" dirty="0" smtClean="0"/>
              <a:t>of Requirements Modeling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66800" y="6019800"/>
            <a:ext cx="69887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 smtClean="0"/>
              <a:t>Designing Concurrent, Distributed, and Real-Time Applications with UML</a:t>
            </a:r>
          </a:p>
          <a:p>
            <a:pPr algn="ctr"/>
            <a:r>
              <a:rPr lang="en-US" dirty="0" smtClean="0"/>
              <a:t>Hassan </a:t>
            </a:r>
            <a:r>
              <a:rPr lang="en-US" dirty="0" err="1" smtClean="0"/>
              <a:t>Gomaa</a:t>
            </a:r>
            <a:r>
              <a:rPr lang="en-US" dirty="0" smtClean="0"/>
              <a:t> </a:t>
            </a:r>
            <a:r>
              <a:rPr lang="en-US" dirty="0" smtClean="0"/>
              <a:t>(2001)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Case </a:t>
            </a:r>
            <a:r>
              <a:rPr lang="en-US" dirty="0" smtClean="0"/>
              <a:t>Packages (7.8)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Like everything else in UML, use cases may be divided into packages.</a:t>
            </a:r>
          </a:p>
          <a:p>
            <a:r>
              <a:rPr lang="en-US" dirty="0" smtClean="0"/>
              <a:t>In COMET, use cases are grouped into packages by a common major actor, and the package is named after that actor.</a:t>
            </a:r>
          </a:p>
          <a:p>
            <a:pPr lvl="1"/>
            <a:r>
              <a:rPr lang="en-US" dirty="0" smtClean="0"/>
              <a:t>E.g. </a:t>
            </a:r>
            <a:r>
              <a:rPr lang="en-US" dirty="0" err="1" smtClean="0"/>
              <a:t>FactoryOperatorUseCasePackage</a:t>
            </a:r>
            <a:r>
              <a:rPr lang="en-US" dirty="0" smtClean="0"/>
              <a:t> would contain use cases in which the factory operator was a major actor. 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Summary (7.9)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Cases are used to document functional requirements in COMET.</a:t>
            </a:r>
          </a:p>
          <a:p>
            <a:r>
              <a:rPr lang="en-US" dirty="0" smtClean="0"/>
              <a:t>Use Case Diagrams consist of Actors and Use Cases</a:t>
            </a:r>
          </a:p>
          <a:p>
            <a:r>
              <a:rPr lang="en-US" dirty="0" smtClean="0"/>
              <a:t>Each use case should have a use case description</a:t>
            </a:r>
          </a:p>
          <a:p>
            <a:r>
              <a:rPr lang="en-US" dirty="0" smtClean="0"/>
              <a:t>Use Cases can extend and include one another.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Case </a:t>
            </a:r>
            <a:r>
              <a:rPr lang="en-US" dirty="0" smtClean="0"/>
              <a:t>Model (7.1)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</a:t>
            </a:r>
            <a:r>
              <a:rPr lang="en-US" i="1" dirty="0" smtClean="0"/>
              <a:t>use casediagram</a:t>
            </a:r>
            <a:r>
              <a:rPr lang="en-US" dirty="0" smtClean="0"/>
              <a:t> consists of </a:t>
            </a:r>
            <a:r>
              <a:rPr lang="en-US" i="1" dirty="0" smtClean="0"/>
              <a:t>actors</a:t>
            </a:r>
            <a:r>
              <a:rPr lang="en-US" dirty="0" smtClean="0"/>
              <a:t> and </a:t>
            </a:r>
            <a:r>
              <a:rPr lang="en-US" i="1" dirty="0" smtClean="0"/>
              <a:t>use cases</a:t>
            </a:r>
            <a:r>
              <a:rPr lang="en-US" dirty="0" smtClean="0"/>
              <a:t>.</a:t>
            </a:r>
          </a:p>
          <a:p>
            <a:pPr lvl="1"/>
            <a:r>
              <a:rPr lang="en-US" i="1" dirty="0" smtClean="0"/>
              <a:t>Actors</a:t>
            </a:r>
            <a:r>
              <a:rPr lang="en-US" dirty="0" smtClean="0"/>
              <a:t> are external users of the system.</a:t>
            </a:r>
          </a:p>
          <a:p>
            <a:pPr lvl="1"/>
            <a:r>
              <a:rPr lang="en-US" i="1" dirty="0" smtClean="0"/>
              <a:t>Use cases</a:t>
            </a:r>
            <a:r>
              <a:rPr lang="en-US" dirty="0" smtClean="0"/>
              <a:t> are the things actors use the system for.</a:t>
            </a:r>
          </a:p>
          <a:p>
            <a:pPr lvl="2"/>
            <a:r>
              <a:rPr lang="en-US" dirty="0" smtClean="0"/>
              <a:t>A sequence of interactions between one or more actors and the system.</a:t>
            </a:r>
          </a:p>
          <a:p>
            <a:r>
              <a:rPr lang="en-US" dirty="0" smtClean="0"/>
              <a:t>The </a:t>
            </a:r>
            <a:r>
              <a:rPr lang="en-US" i="1" dirty="0" smtClean="0"/>
              <a:t>Use Case Model</a:t>
            </a:r>
            <a:r>
              <a:rPr lang="en-US" dirty="0" smtClean="0"/>
              <a:t> shows the functional requirements of a system with </a:t>
            </a:r>
            <a:r>
              <a:rPr lang="en-US" i="1" dirty="0" smtClean="0"/>
              <a:t>use case diagrams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Actors (7.2)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Represents a class of external user of the system.</a:t>
            </a:r>
          </a:p>
          <a:p>
            <a:pPr lvl="1"/>
            <a:r>
              <a:rPr lang="en-US" dirty="0" smtClean="0"/>
              <a:t>Primary Actors initiate use cases.</a:t>
            </a:r>
          </a:p>
          <a:p>
            <a:pPr lvl="1"/>
            <a:r>
              <a:rPr lang="en-US" dirty="0" smtClean="0"/>
              <a:t>Secondary Actors may also participate.</a:t>
            </a:r>
          </a:p>
          <a:p>
            <a:r>
              <a:rPr lang="en-US" dirty="0" smtClean="0"/>
              <a:t>Actors are not limited to humans</a:t>
            </a:r>
          </a:p>
          <a:p>
            <a:pPr lvl="1"/>
            <a:r>
              <a:rPr lang="en-US" dirty="0" smtClean="0"/>
              <a:t>Any I/O device that connects to a system is an actor.</a:t>
            </a:r>
          </a:p>
          <a:p>
            <a:pPr lvl="2"/>
            <a:r>
              <a:rPr lang="en-US" dirty="0" smtClean="0"/>
              <a:t>E.g. Sensors, timers, etc.</a:t>
            </a:r>
          </a:p>
          <a:p>
            <a:pPr lvl="1"/>
            <a:r>
              <a:rPr lang="en-US" dirty="0" smtClean="0"/>
              <a:t>When the I/O is initiated or received by a human, the human is considered the actor.</a:t>
            </a:r>
          </a:p>
          <a:p>
            <a:pPr lvl="2"/>
            <a:r>
              <a:rPr lang="en-US" dirty="0" smtClean="0"/>
              <a:t>E.g. keyboards, displays, etc. 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Actor </a:t>
            </a:r>
            <a:r>
              <a:rPr lang="en-US" dirty="0" smtClean="0"/>
              <a:t>Examples (7.2)</a:t>
            </a:r>
            <a:endParaRPr lang="en-US" dirty="0"/>
          </a:p>
        </p:txBody>
      </p:sp>
      <p:pic>
        <p:nvPicPr>
          <p:cNvPr id="4" name="Content Placeholder 3" descr="Figure-7.1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90600" y="2559050"/>
            <a:ext cx="3340100" cy="1739900"/>
          </a:xfrm>
        </p:spPr>
      </p:pic>
      <p:pic>
        <p:nvPicPr>
          <p:cNvPr id="6" name="Picture 5" descr="Figure-7.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0" y="2559050"/>
            <a:ext cx="3314700" cy="17399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57200" y="4648200"/>
            <a:ext cx="3873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Human Actor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838700" y="4648200"/>
            <a:ext cx="3314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Non-Human Actor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Actors, Roles, and </a:t>
            </a:r>
            <a:r>
              <a:rPr lang="en-US" dirty="0" smtClean="0"/>
              <a:t>Users (7.3)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Actors are used to represent a role played by a user.</a:t>
            </a:r>
          </a:p>
          <a:p>
            <a:pPr lvl="1"/>
            <a:r>
              <a:rPr lang="en-US" dirty="0" smtClean="0"/>
              <a:t>Actors model types of users.</a:t>
            </a:r>
          </a:p>
          <a:p>
            <a:r>
              <a:rPr lang="en-US" dirty="0" smtClean="0"/>
              <a:t>Users are instances of a particular type</a:t>
            </a:r>
          </a:p>
          <a:p>
            <a:pPr lvl="1"/>
            <a:r>
              <a:rPr lang="en-US" dirty="0" smtClean="0"/>
              <a:t>E.g. Driver, Navigator, Engineer, etc.</a:t>
            </a:r>
          </a:p>
          <a:p>
            <a:r>
              <a:rPr lang="en-US" dirty="0" smtClean="0"/>
              <a:t>A user can have multiple types.</a:t>
            </a:r>
          </a:p>
          <a:p>
            <a:r>
              <a:rPr lang="en-US" dirty="0" smtClean="0"/>
              <a:t>An actor can have multiple users.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Identifying Use </a:t>
            </a:r>
            <a:r>
              <a:rPr lang="en-US" dirty="0" smtClean="0"/>
              <a:t>Cases (7.4)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Input from an actor are the starting places for use cases.</a:t>
            </a:r>
          </a:p>
          <a:p>
            <a:pPr lvl="1"/>
            <a:r>
              <a:rPr lang="en-US" dirty="0" smtClean="0"/>
              <a:t>Start by considering the inputs to the system, and the sequences of events they will begin.</a:t>
            </a:r>
          </a:p>
          <a:p>
            <a:r>
              <a:rPr lang="en-US" dirty="0" smtClean="0"/>
              <a:t>Consider the ATM Customer, who may want to:</a:t>
            </a:r>
          </a:p>
          <a:p>
            <a:pPr lvl="1"/>
            <a:r>
              <a:rPr lang="en-US" dirty="0" smtClean="0"/>
              <a:t>Withdraw funds</a:t>
            </a:r>
          </a:p>
          <a:p>
            <a:pPr lvl="1"/>
            <a:r>
              <a:rPr lang="en-US" dirty="0" smtClean="0"/>
              <a:t>Query for account balances</a:t>
            </a:r>
          </a:p>
          <a:p>
            <a:pPr lvl="1"/>
            <a:r>
              <a:rPr lang="en-US" dirty="0" smtClean="0"/>
              <a:t>Transfer funds from one account to another</a:t>
            </a:r>
          </a:p>
        </p:txBody>
      </p:sp>
      <p:pic>
        <p:nvPicPr>
          <p:cNvPr id="4" name="Picture 3" descr="Figure-7.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400" y="2286000"/>
            <a:ext cx="3340100" cy="29337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Case </a:t>
            </a:r>
            <a:r>
              <a:rPr lang="en-US" dirty="0" smtClean="0"/>
              <a:t>Documentation (7.5)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>
            <a:normAutofit fontScale="92500" lnSpcReduction="20000"/>
          </a:bodyPr>
          <a:lstStyle/>
          <a:p>
            <a:r>
              <a:rPr lang="en-US" dirty="0" smtClean="0"/>
              <a:t>In addition to the diagram, each use case should have a description consisting of:</a:t>
            </a:r>
          </a:p>
          <a:p>
            <a:pPr lvl="1"/>
            <a:r>
              <a:rPr lang="en-US" dirty="0" smtClean="0"/>
              <a:t>Use Case Name</a:t>
            </a:r>
          </a:p>
          <a:p>
            <a:pPr lvl="1"/>
            <a:r>
              <a:rPr lang="en-US" dirty="0" smtClean="0"/>
              <a:t>Summary</a:t>
            </a:r>
          </a:p>
          <a:p>
            <a:pPr lvl="1"/>
            <a:r>
              <a:rPr lang="en-US" dirty="0" smtClean="0"/>
              <a:t>Dependency</a:t>
            </a:r>
          </a:p>
          <a:p>
            <a:pPr lvl="1"/>
            <a:r>
              <a:rPr lang="en-US" dirty="0" smtClean="0"/>
              <a:t>Actors</a:t>
            </a:r>
          </a:p>
          <a:p>
            <a:pPr lvl="1"/>
            <a:r>
              <a:rPr lang="en-US" dirty="0" smtClean="0"/>
              <a:t>Preconditions</a:t>
            </a:r>
          </a:p>
          <a:p>
            <a:pPr lvl="1"/>
            <a:r>
              <a:rPr lang="en-US" dirty="0" smtClean="0"/>
              <a:t>Description</a:t>
            </a:r>
          </a:p>
          <a:p>
            <a:pPr lvl="1"/>
            <a:r>
              <a:rPr lang="en-US" dirty="0" smtClean="0"/>
              <a:t>Alternatives</a:t>
            </a:r>
          </a:p>
          <a:p>
            <a:pPr lvl="1"/>
            <a:r>
              <a:rPr lang="en-US" dirty="0" smtClean="0"/>
              <a:t>Post-condition</a:t>
            </a:r>
          </a:p>
          <a:p>
            <a:pPr lvl="1"/>
            <a:r>
              <a:rPr lang="en-US" dirty="0" smtClean="0"/>
              <a:t>Outstanding Questions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Use Case Relationships </a:t>
            </a:r>
            <a:r>
              <a:rPr lang="en-US" dirty="0" smtClean="0"/>
              <a:t>– Extend (7.7.1)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Used to show alternative routes.</a:t>
            </a:r>
          </a:p>
          <a:p>
            <a:r>
              <a:rPr lang="en-US" dirty="0" smtClean="0"/>
              <a:t>The primary sequence of events is abstracted into a base use case, and extension use cases show the alternate routes.</a:t>
            </a:r>
            <a:endParaRPr lang="en-US" dirty="0"/>
          </a:p>
        </p:txBody>
      </p:sp>
      <p:pic>
        <p:nvPicPr>
          <p:cNvPr id="4" name="Picture 3" descr="Figure-7.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24600" y="2330450"/>
            <a:ext cx="977900" cy="21971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Use Case Relationships </a:t>
            </a:r>
            <a:r>
              <a:rPr lang="en-US" dirty="0" smtClean="0"/>
              <a:t>– Include (7.7.2)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Used to abstract common functionality among several use cases.</a:t>
            </a:r>
          </a:p>
          <a:p>
            <a:r>
              <a:rPr lang="en-US" dirty="0" smtClean="0"/>
              <a:t>Caution should be exercised: Abstract use cases should be used infrequently.</a:t>
            </a:r>
          </a:p>
          <a:p>
            <a:pPr lvl="1"/>
            <a:r>
              <a:rPr lang="en-US" dirty="0" smtClean="0"/>
              <a:t>The goal is to model requirements, not functionally decompose the problem</a:t>
            </a:r>
          </a:p>
          <a:p>
            <a:r>
              <a:rPr lang="en-US" dirty="0" smtClean="0"/>
              <a:t>Called “uses” in VISIO</a:t>
            </a:r>
            <a:endParaRPr lang="en-US" dirty="0"/>
          </a:p>
        </p:txBody>
      </p:sp>
      <p:pic>
        <p:nvPicPr>
          <p:cNvPr id="4" name="Picture 3" descr="Figure-7.7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000" y="2514600"/>
            <a:ext cx="3911600" cy="2692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511</Words>
  <Application>Microsoft Macintosh PowerPoint</Application>
  <PresentationFormat>On-screen Show (4:3)</PresentationFormat>
  <Paragraphs>65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Use Case Modeling</vt:lpstr>
      <vt:lpstr>Use Case Model (7.1)</vt:lpstr>
      <vt:lpstr>Actors (7.2)</vt:lpstr>
      <vt:lpstr>Actor Examples (7.2)</vt:lpstr>
      <vt:lpstr>Actors, Roles, and Users (7.3)</vt:lpstr>
      <vt:lpstr>Identifying Use Cases (7.4)</vt:lpstr>
      <vt:lpstr>Use Case Documentation (7.5)</vt:lpstr>
      <vt:lpstr>Use Case Relationships – Extend (7.7.1)</vt:lpstr>
      <vt:lpstr>Use Case Relationships – Include (7.7.2)</vt:lpstr>
      <vt:lpstr>Use Case Packages (7.8)</vt:lpstr>
      <vt:lpstr>Summary (7.9)</vt:lpstr>
    </vt:vector>
  </TitlesOfParts>
  <Company>Small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robbinsd</dc:creator>
  <cp:lastModifiedBy>Dave</cp:lastModifiedBy>
  <cp:revision>22</cp:revision>
  <cp:lastPrinted>2009-09-08T00:35:18Z</cp:lastPrinted>
  <dcterms:created xsi:type="dcterms:W3CDTF">2009-09-08T00:26:23Z</dcterms:created>
  <dcterms:modified xsi:type="dcterms:W3CDTF">2009-09-19T17:01:54Z</dcterms:modified>
</cp:coreProperties>
</file>