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4A09-EBDB-9244-ADDE-150B09384114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D256-994D-A140-9BB5-7CC24D235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Finite State Machines and </a:t>
            </a:r>
            <a:r>
              <a:rPr lang="en-US" dirty="0" err="1" smtClean="0"/>
              <a:t>Statecharts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Analysis Modeling</a:t>
            </a:r>
            <a:endParaRPr lang="en-US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066800" y="6019800"/>
            <a:ext cx="698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Calibri" pitchFamily="-107" charset="0"/>
              </a:rPr>
              <a:t>Designing Concurrent, Distributed, and Real-Time Applications with UML</a:t>
            </a:r>
          </a:p>
          <a:p>
            <a:pPr algn="ctr"/>
            <a:r>
              <a:rPr lang="en-US" dirty="0">
                <a:latin typeface="Calibri" pitchFamily="-107" charset="0"/>
              </a:rPr>
              <a:t>Hassan </a:t>
            </a:r>
            <a:r>
              <a:rPr lang="en-US" dirty="0" err="1">
                <a:latin typeface="Calibri" pitchFamily="-107" charset="0"/>
              </a:rPr>
              <a:t>Gomaa</a:t>
            </a:r>
            <a:r>
              <a:rPr lang="en-US" dirty="0">
                <a:latin typeface="Calibri" pitchFamily="-107" charset="0"/>
              </a:rPr>
              <a:t> (2001</a:t>
            </a:r>
            <a:r>
              <a:rPr lang="en-US" dirty="0" smtClean="0">
                <a:latin typeface="Calibri" pitchFamily="-107" charset="0"/>
              </a:rPr>
              <a:t>)</a:t>
            </a:r>
            <a:endParaRPr lang="en-US" dirty="0">
              <a:latin typeface="Calibri" pitchFamily="-107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 Many Actions Clutter Diagrams</a:t>
            </a:r>
            <a:endParaRPr lang="en-US" dirty="0"/>
          </a:p>
        </p:txBody>
      </p:sp>
      <p:pic>
        <p:nvPicPr>
          <p:cNvPr id="4" name="Content Placeholder 3" descr="10.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0333" y="1600200"/>
            <a:ext cx="6283333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Activities actions appear on a states block using the “Do / Activity” notation.</a:t>
            </a:r>
          </a:p>
          <a:p>
            <a:pPr lvl="1"/>
            <a:r>
              <a:rPr lang="en-US" dirty="0" smtClean="0"/>
              <a:t>Clean up the event transitions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revent unnecessary repetition</a:t>
            </a:r>
            <a:endParaRPr lang="en-US" dirty="0"/>
          </a:p>
        </p:txBody>
      </p:sp>
      <p:pic>
        <p:nvPicPr>
          <p:cNvPr id="6" name="Picture 5" descr="10.10.png"/>
          <p:cNvPicPr>
            <a:picLocks noChangeAspect="1"/>
          </p:cNvPicPr>
          <p:nvPr/>
        </p:nvPicPr>
        <p:blipFill>
          <a:blip r:embed="rId2"/>
          <a:srcRect l="21164" t="73182" r="28928" b="10454"/>
          <a:stretch>
            <a:fillRect/>
          </a:stretch>
        </p:blipFill>
        <p:spPr>
          <a:xfrm>
            <a:off x="2971800" y="4114800"/>
            <a:ext cx="34290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Example</a:t>
            </a:r>
            <a:endParaRPr lang="en-US" dirty="0"/>
          </a:p>
        </p:txBody>
      </p:sp>
      <p:pic>
        <p:nvPicPr>
          <p:cNvPr id="4" name="Content Placeholder 3" descr="10.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9561" y="1600200"/>
            <a:ext cx="5564877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and Exit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Entry and Exit actions occur upon entering or leaving a state.</a:t>
            </a:r>
            <a:endParaRPr lang="en-US" dirty="0"/>
          </a:p>
        </p:txBody>
      </p:sp>
      <p:pic>
        <p:nvPicPr>
          <p:cNvPr id="4" name="Picture 3" descr="10.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00" y="3352800"/>
            <a:ext cx="6375400" cy="2603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and Exit Actions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Entry and exit actions can also be displayed as activities.</a:t>
            </a:r>
            <a:endParaRPr lang="en-US" dirty="0"/>
          </a:p>
        </p:txBody>
      </p:sp>
      <p:pic>
        <p:nvPicPr>
          <p:cNvPr id="4" name="Picture 3" descr="10.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00" y="3429000"/>
            <a:ext cx="63754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</a:t>
            </a:r>
            <a:r>
              <a:rPr lang="en-US" dirty="0" err="1" smtClean="0"/>
              <a:t>Statecharts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Hierarchies are used to simplify state charts.</a:t>
            </a:r>
          </a:p>
          <a:p>
            <a:pPr lvl="1"/>
            <a:r>
              <a:rPr lang="en-US" dirty="0" smtClean="0"/>
              <a:t>Each sub-state gains the transitions of the super-state.</a:t>
            </a:r>
          </a:p>
          <a:p>
            <a:pPr lvl="1"/>
            <a:r>
              <a:rPr lang="en-US" dirty="0" smtClean="0"/>
              <a:t>Being in the super-state means being in one and only one of the sub-states.</a:t>
            </a:r>
          </a:p>
          <a:p>
            <a:r>
              <a:rPr lang="en-US" dirty="0" smtClean="0"/>
              <a:t>Common transitions can be aggregated to the super-state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</a:t>
            </a:r>
            <a:r>
              <a:rPr lang="en-US" dirty="0" err="1" smtClean="0"/>
              <a:t>Statecharts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4" name="Content Placeholder 3" descr="10.1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219200"/>
            <a:ext cx="6315823" cy="5440363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</a:t>
            </a:r>
            <a:r>
              <a:rPr lang="en-US" dirty="0" err="1" smtClean="0"/>
              <a:t>Statecharts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When multiple sub-states must be active simultaneously, a concurrent </a:t>
            </a:r>
            <a:r>
              <a:rPr lang="en-US" dirty="0" err="1" smtClean="0"/>
              <a:t>statechart</a:t>
            </a:r>
            <a:r>
              <a:rPr lang="en-US" dirty="0" smtClean="0"/>
              <a:t> is used.</a:t>
            </a:r>
            <a:endParaRPr lang="en-US" dirty="0"/>
          </a:p>
        </p:txBody>
      </p:sp>
      <p:pic>
        <p:nvPicPr>
          <p:cNvPr id="4" name="Picture 3" descr="10.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828800"/>
            <a:ext cx="33020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dirty="0"/>
              <a:t> </a:t>
            </a:r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States must represent identifiable situations or intervals of time.</a:t>
            </a:r>
          </a:p>
          <a:p>
            <a:r>
              <a:rPr lang="en-US" dirty="0" smtClean="0"/>
              <a:t>Each state should have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unique name.</a:t>
            </a:r>
          </a:p>
          <a:p>
            <a:pPr lvl="1"/>
            <a:r>
              <a:rPr lang="en-US" dirty="0" smtClean="0"/>
              <a:t>An exit.</a:t>
            </a:r>
          </a:p>
          <a:p>
            <a:r>
              <a:rPr lang="en-US" dirty="0" smtClean="0"/>
              <a:t>On flat </a:t>
            </a:r>
            <a:r>
              <a:rPr lang="en-US" dirty="0" err="1" smtClean="0"/>
              <a:t>statecharts</a:t>
            </a:r>
            <a:r>
              <a:rPr lang="en-US" dirty="0" smtClean="0"/>
              <a:t>, only one state at a time should be active.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dirty="0" smtClean="0"/>
              <a:t> Guidelines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Events and Actions are distinct:</a:t>
            </a:r>
          </a:p>
          <a:p>
            <a:pPr lvl="1"/>
            <a:r>
              <a:rPr lang="en-US" dirty="0" smtClean="0"/>
              <a:t>Events are the cause of transitions</a:t>
            </a:r>
          </a:p>
          <a:p>
            <a:pPr lvl="2"/>
            <a:r>
              <a:rPr lang="en-US" dirty="0" smtClean="0"/>
              <a:t>Something that happens.</a:t>
            </a:r>
          </a:p>
          <a:p>
            <a:pPr lvl="1"/>
            <a:r>
              <a:rPr lang="en-US" dirty="0" smtClean="0"/>
              <a:t>Actions are the effect of transitions</a:t>
            </a:r>
          </a:p>
          <a:p>
            <a:pPr lvl="2"/>
            <a:r>
              <a:rPr lang="en-US" dirty="0" smtClean="0"/>
              <a:t>A command.</a:t>
            </a:r>
          </a:p>
          <a:p>
            <a:r>
              <a:rPr lang="en-US" dirty="0" smtClean="0"/>
              <a:t>Conditions are </a:t>
            </a:r>
            <a:r>
              <a:rPr lang="en-US" dirty="0" err="1" smtClean="0"/>
              <a:t>boolean</a:t>
            </a:r>
            <a:r>
              <a:rPr lang="en-US" dirty="0" smtClean="0"/>
              <a:t> values – they must evaluate to “true” or “false”</a:t>
            </a:r>
          </a:p>
          <a:p>
            <a:r>
              <a:rPr lang="en-US" dirty="0" smtClean="0"/>
              <a:t>Actions, Activities, and Conditions are optional; use only where necessary.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Finite state machines are conceptual machines with a finite number of states.</a:t>
            </a:r>
          </a:p>
          <a:p>
            <a:r>
              <a:rPr lang="en-US" dirty="0" smtClean="0"/>
              <a:t>State transitions are changes in from one of these states to another.</a:t>
            </a:r>
            <a:endParaRPr lang="en-US" dirty="0"/>
          </a:p>
        </p:txBody>
      </p:sp>
      <p:pic>
        <p:nvPicPr>
          <p:cNvPr id="4" name="Picture 3" descr="10.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733800"/>
            <a:ext cx="51816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</a:t>
            </a:r>
            <a:r>
              <a:rPr lang="en-US" dirty="0" err="1" smtClean="0"/>
              <a:t>Statecharts</a:t>
            </a:r>
            <a:r>
              <a:rPr lang="en-US" dirty="0" smtClean="0"/>
              <a:t> from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 the actions, conditions and results from a use case description.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a preliminary </a:t>
            </a:r>
            <a:r>
              <a:rPr lang="en-US" dirty="0" err="1" smtClean="0"/>
              <a:t>statechart</a:t>
            </a:r>
            <a:r>
              <a:rPr lang="en-US" dirty="0" smtClean="0"/>
              <a:t> with those actions and conditions as the events and the results and the states.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any alternative external events not in the use case.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hierarchical and concurrent </a:t>
            </a:r>
            <a:r>
              <a:rPr lang="en-US" dirty="0" err="1" smtClean="0"/>
              <a:t>statecharts</a:t>
            </a:r>
            <a:r>
              <a:rPr lang="en-US" dirty="0" smtClean="0"/>
              <a:t> as necessary.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Finite state machines are used to model the dynamic aspects of the problem domain using </a:t>
            </a:r>
            <a:r>
              <a:rPr lang="en-US" dirty="0" err="1" smtClean="0"/>
              <a:t>statecharts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Statecharts</a:t>
            </a:r>
            <a:r>
              <a:rPr lang="en-US" dirty="0" smtClean="0"/>
              <a:t> consist of Transitions and States</a:t>
            </a:r>
          </a:p>
          <a:p>
            <a:pPr lvl="1"/>
            <a:r>
              <a:rPr lang="en-US" dirty="0" smtClean="0"/>
              <a:t>Events cause Transitions (possibly based on a condition)</a:t>
            </a:r>
          </a:p>
          <a:p>
            <a:pPr lvl="1"/>
            <a:r>
              <a:rPr lang="en-US" dirty="0" smtClean="0"/>
              <a:t>Actions or activities are caused by transitions.</a:t>
            </a:r>
          </a:p>
          <a:p>
            <a:r>
              <a:rPr lang="en-US" dirty="0" err="1" smtClean="0"/>
              <a:t>Statecharts</a:t>
            </a:r>
            <a:r>
              <a:rPr lang="en-US" dirty="0" smtClean="0"/>
              <a:t> </a:t>
            </a:r>
            <a:r>
              <a:rPr lang="en-US" smtClean="0"/>
              <a:t>may be flat, hierarchical, or concurrent.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Machines consist of two basic elements:</a:t>
            </a:r>
          </a:p>
          <a:p>
            <a:pPr lvl="1"/>
            <a:r>
              <a:rPr lang="en-US" dirty="0" smtClean="0"/>
              <a:t>Events: occurrences at a point in time.</a:t>
            </a:r>
          </a:p>
          <a:p>
            <a:pPr lvl="1"/>
            <a:r>
              <a:rPr lang="en-US" dirty="0" smtClean="0"/>
              <a:t>States: recognizable situations that exist over an interval of time.</a:t>
            </a:r>
          </a:p>
          <a:p>
            <a:r>
              <a:rPr lang="en-US" dirty="0" smtClean="0"/>
              <a:t>The dynamic aspects of the problem domain are modeled using finite state machines.</a:t>
            </a:r>
          </a:p>
          <a:p>
            <a:pPr lvl="1"/>
            <a:r>
              <a:rPr lang="en-US" dirty="0" smtClean="0"/>
              <a:t>Typically one Object encapsulates one state machine.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UML, state machines are represented in </a:t>
            </a:r>
            <a:r>
              <a:rPr lang="en-US" dirty="0" err="1" smtClean="0"/>
              <a:t>Statecharts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Statecharts</a:t>
            </a:r>
            <a:r>
              <a:rPr lang="en-US" dirty="0" smtClean="0"/>
              <a:t> may be flat or hierarchical, and can depict a wealth of information regarding the expected operation of a system.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dirty="0" smtClean="0"/>
              <a:t> Examples</a:t>
            </a:r>
            <a:endParaRPr lang="en-US" dirty="0"/>
          </a:p>
        </p:txBody>
      </p:sp>
      <p:pic>
        <p:nvPicPr>
          <p:cNvPr id="4" name="Content Placeholder 3" descr="10.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050" y="2123281"/>
            <a:ext cx="5803900" cy="34798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dirty="0" smtClean="0"/>
              <a:t> Examples (cont)</a:t>
            </a:r>
            <a:endParaRPr lang="en-US" dirty="0"/>
          </a:p>
        </p:txBody>
      </p:sp>
      <p:pic>
        <p:nvPicPr>
          <p:cNvPr id="4" name="Content Placeholder 3" descr="10.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3194" y="1600200"/>
            <a:ext cx="5417612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dirty="0" smtClean="0"/>
              <a:t> Examples (cont)</a:t>
            </a:r>
            <a:endParaRPr lang="en-US" dirty="0"/>
          </a:p>
        </p:txBody>
      </p:sp>
      <p:pic>
        <p:nvPicPr>
          <p:cNvPr id="4" name="Content Placeholder 3" descr="10.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2948781"/>
            <a:ext cx="4267200" cy="18288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81600" cy="2286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Conditions are represented after an event with square brackets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Conditions determine which, if any, state the event transitions to.</a:t>
            </a:r>
            <a:endParaRPr lang="en-US" dirty="0"/>
          </a:p>
        </p:txBody>
      </p:sp>
      <p:pic>
        <p:nvPicPr>
          <p:cNvPr id="4" name="Picture 3" descr="10.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417638"/>
            <a:ext cx="1727200" cy="2590800"/>
          </a:xfrm>
          <a:prstGeom prst="rect">
            <a:avLst/>
          </a:prstGeom>
        </p:spPr>
      </p:pic>
      <p:pic>
        <p:nvPicPr>
          <p:cNvPr id="5" name="Picture 4" descr="10.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050" y="4191000"/>
            <a:ext cx="63119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Actions associated with a state transition are shown after the event causing that transition, separated by a “/”.</a:t>
            </a:r>
            <a:endParaRPr lang="en-US" dirty="0"/>
          </a:p>
        </p:txBody>
      </p:sp>
      <p:pic>
        <p:nvPicPr>
          <p:cNvPr id="5" name="Picture 4" descr="10.8.png"/>
          <p:cNvPicPr>
            <a:picLocks noChangeAspect="1"/>
          </p:cNvPicPr>
          <p:nvPr/>
        </p:nvPicPr>
        <p:blipFill>
          <a:blip r:embed="rId2"/>
          <a:srcRect t="57895" b="21579"/>
          <a:stretch>
            <a:fillRect/>
          </a:stretch>
        </p:blipFill>
        <p:spPr>
          <a:xfrm>
            <a:off x="1295400" y="3505200"/>
            <a:ext cx="6210300" cy="990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551</Words>
  <Application>Microsoft Macintosh PowerPoint</Application>
  <PresentationFormat>On-screen Show (4:3)</PresentationFormat>
  <Paragraphs>68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Finite State Machines and Statecharts</vt:lpstr>
      <vt:lpstr>Finite State Machines</vt:lpstr>
      <vt:lpstr>Finite State Machines (cont)</vt:lpstr>
      <vt:lpstr>Statecharts</vt:lpstr>
      <vt:lpstr>Statechart Examples</vt:lpstr>
      <vt:lpstr>Statechart Examples (cont)</vt:lpstr>
      <vt:lpstr>Statechart Examples (cont)</vt:lpstr>
      <vt:lpstr>Conditions</vt:lpstr>
      <vt:lpstr>Actions</vt:lpstr>
      <vt:lpstr>Too Many Actions Clutter Diagrams</vt:lpstr>
      <vt:lpstr>Activities</vt:lpstr>
      <vt:lpstr>Activities Example</vt:lpstr>
      <vt:lpstr>Entry and Exit Actions</vt:lpstr>
      <vt:lpstr>Entry and Exit Actions (cont)</vt:lpstr>
      <vt:lpstr>Hierarchical Statecharts</vt:lpstr>
      <vt:lpstr>Hierarchical Statecharts Example</vt:lpstr>
      <vt:lpstr>Concurrent Statecharts</vt:lpstr>
      <vt:lpstr>Statechart Guidelines</vt:lpstr>
      <vt:lpstr>Statechart Guidelines (cont)</vt:lpstr>
      <vt:lpstr>Developing Statecharts from use Cases</vt:lpstr>
      <vt:lpstr>Summary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State Machines and Statecharts</dc:title>
  <dc:creator>robbinsd</dc:creator>
  <cp:lastModifiedBy>robbinsd</cp:lastModifiedBy>
  <cp:revision>14</cp:revision>
  <dcterms:created xsi:type="dcterms:W3CDTF">2009-09-22T20:46:23Z</dcterms:created>
  <dcterms:modified xsi:type="dcterms:W3CDTF">2009-09-22T20:48:00Z</dcterms:modified>
</cp:coreProperties>
</file>