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-11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E0A0-7100-0D49-8DA3-99E43E5170DC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4172F-BC58-1344-AAE1-61159C013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E0A0-7100-0D49-8DA3-99E43E5170DC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4172F-BC58-1344-AAE1-61159C013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E0A0-7100-0D49-8DA3-99E43E5170DC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4172F-BC58-1344-AAE1-61159C013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E0A0-7100-0D49-8DA3-99E43E5170DC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4172F-BC58-1344-AAE1-61159C013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E0A0-7100-0D49-8DA3-99E43E5170DC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4172F-BC58-1344-AAE1-61159C013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E0A0-7100-0D49-8DA3-99E43E5170DC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4172F-BC58-1344-AAE1-61159C013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E0A0-7100-0D49-8DA3-99E43E5170DC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4172F-BC58-1344-AAE1-61159C013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E0A0-7100-0D49-8DA3-99E43E5170DC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4172F-BC58-1344-AAE1-61159C013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E0A0-7100-0D49-8DA3-99E43E5170DC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4172F-BC58-1344-AAE1-61159C013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E0A0-7100-0D49-8DA3-99E43E5170DC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4172F-BC58-1344-AAE1-61159C013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E0A0-7100-0D49-8DA3-99E43E5170DC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4172F-BC58-1344-AAE1-61159C013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2E0A0-7100-0D49-8DA3-99E43E5170DC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4172F-BC58-1344-AAE1-61159C013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Static Modeling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8</a:t>
            </a:r>
          </a:p>
          <a:p>
            <a:r>
              <a:rPr lang="en-US" dirty="0" smtClean="0"/>
              <a:t>Part </a:t>
            </a:r>
            <a:r>
              <a:rPr lang="en-US" dirty="0" smtClean="0"/>
              <a:t>of Requirements Modeling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6019800"/>
            <a:ext cx="69887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Designing Concurrent, Distributed, and Real-Time Applications with UML</a:t>
            </a:r>
          </a:p>
          <a:p>
            <a:pPr algn="ctr"/>
            <a:r>
              <a:rPr lang="en-US" dirty="0" smtClean="0"/>
              <a:t>Hassan </a:t>
            </a:r>
            <a:r>
              <a:rPr lang="en-US" dirty="0" err="1" smtClean="0"/>
              <a:t>Gomaa</a:t>
            </a:r>
            <a:r>
              <a:rPr lang="en-US" dirty="0" smtClean="0"/>
              <a:t> </a:t>
            </a:r>
            <a:r>
              <a:rPr lang="en-US" dirty="0" smtClean="0"/>
              <a:t>(2001)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Generalization and </a:t>
            </a:r>
            <a:r>
              <a:rPr lang="en-US" dirty="0" smtClean="0"/>
              <a:t>Specialization (8.3)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Used to show similarities between classes</a:t>
            </a:r>
          </a:p>
          <a:p>
            <a:pPr lvl="1"/>
            <a:r>
              <a:rPr lang="en-US" dirty="0" smtClean="0"/>
              <a:t>The similarities are abstracted into a generalization class.</a:t>
            </a:r>
          </a:p>
          <a:p>
            <a:pPr lvl="1"/>
            <a:r>
              <a:rPr lang="en-US" dirty="0" smtClean="0"/>
              <a:t> Depicts an </a:t>
            </a:r>
            <a:r>
              <a:rPr lang="en-US" i="1" dirty="0" smtClean="0"/>
              <a:t>is-a</a:t>
            </a:r>
            <a:r>
              <a:rPr lang="en-US" dirty="0" smtClean="0"/>
              <a:t> relationship.</a:t>
            </a:r>
          </a:p>
        </p:txBody>
      </p:sp>
      <p:pic>
        <p:nvPicPr>
          <p:cNvPr id="4" name="Picture 3" descr="8.1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2406650"/>
            <a:ext cx="3670300" cy="2044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22584" y="2558534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Superclass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76800" y="4431268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Subclass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315200" y="4431268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Subclass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 (8.4)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Specify conditions or restrictions that must be true.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Can constrain attributes or associations.</a:t>
            </a:r>
            <a:endParaRPr lang="en-US" dirty="0"/>
          </a:p>
        </p:txBody>
      </p:sp>
      <p:pic>
        <p:nvPicPr>
          <p:cNvPr id="4" name="Picture 3" descr="8.1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2463800"/>
            <a:ext cx="1079500" cy="965200"/>
          </a:xfrm>
          <a:prstGeom prst="rect">
            <a:avLst/>
          </a:prstGeom>
        </p:spPr>
      </p:pic>
      <p:pic>
        <p:nvPicPr>
          <p:cNvPr id="5" name="Picture 4" descr="8.1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5300" y="1600200"/>
            <a:ext cx="1841500" cy="36195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Static Modeling – Problem </a:t>
            </a:r>
            <a:r>
              <a:rPr lang="en-US" dirty="0" smtClean="0"/>
              <a:t>Domain (8.5)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COMET initially emphasizes modeling:</a:t>
            </a:r>
          </a:p>
          <a:p>
            <a:pPr lvl="1"/>
            <a:r>
              <a:rPr lang="en-US" dirty="0" smtClean="0"/>
              <a:t>Physical Classes</a:t>
            </a:r>
          </a:p>
          <a:p>
            <a:pPr lvl="2"/>
            <a:r>
              <a:rPr lang="en-US" dirty="0" smtClean="0"/>
              <a:t>Have physical characteristics (i.e. real-world objects)</a:t>
            </a:r>
          </a:p>
          <a:p>
            <a:pPr lvl="2"/>
            <a:r>
              <a:rPr lang="en-US" dirty="0" smtClean="0"/>
              <a:t>Include devices, users, external systems, and timers</a:t>
            </a:r>
          </a:p>
          <a:p>
            <a:pPr lvl="1"/>
            <a:r>
              <a:rPr lang="en-US" dirty="0" smtClean="0"/>
              <a:t>Entity Classes</a:t>
            </a:r>
          </a:p>
          <a:p>
            <a:pPr lvl="2"/>
            <a:r>
              <a:rPr lang="en-US" dirty="0" smtClean="0"/>
              <a:t>Long-lived, conceptual, data-intensive classes.</a:t>
            </a:r>
          </a:p>
          <a:p>
            <a:pPr lvl="2"/>
            <a:r>
              <a:rPr lang="en-US" dirty="0" smtClean="0"/>
              <a:t>In a banking example, this would include things like accounts and transactions.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Physical Classes </a:t>
            </a:r>
            <a:r>
              <a:rPr lang="en-US" dirty="0" smtClean="0"/>
              <a:t>Example (8.5)</a:t>
            </a:r>
            <a:endParaRPr lang="en-US" dirty="0"/>
          </a:p>
        </p:txBody>
      </p:sp>
      <p:pic>
        <p:nvPicPr>
          <p:cNvPr id="5" name="Content Placeholder 4" descr="8.1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8850" y="1907381"/>
            <a:ext cx="4686300" cy="39116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Static Modeling – System </a:t>
            </a:r>
            <a:r>
              <a:rPr lang="en-US" dirty="0" smtClean="0"/>
              <a:t>Context (8.6)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Depicts the relationship between the system and it’s environment.</a:t>
            </a:r>
          </a:p>
          <a:p>
            <a:r>
              <a:rPr lang="en-US" dirty="0" smtClean="0"/>
              <a:t>Can be developed using actors or inputs and outputs.</a:t>
            </a:r>
          </a:p>
          <a:p>
            <a:r>
              <a:rPr lang="en-US" dirty="0" smtClean="0"/>
              <a:t>Use UML Stereotypes to model:</a:t>
            </a:r>
          </a:p>
          <a:p>
            <a:pPr lvl="1"/>
            <a:r>
              <a:rPr lang="en-US" dirty="0" smtClean="0"/>
              <a:t>&lt;&lt;system&gt;&gt; for the system.</a:t>
            </a:r>
          </a:p>
          <a:p>
            <a:pPr lvl="1"/>
            <a:r>
              <a:rPr lang="en-US" dirty="0" smtClean="0"/>
              <a:t>&lt;&lt;external…&gt;&gt; for classes in the context.</a:t>
            </a:r>
          </a:p>
          <a:p>
            <a:pPr lvl="2"/>
            <a:r>
              <a:rPr lang="en-US" dirty="0" smtClean="0"/>
              <a:t>IO</a:t>
            </a:r>
          </a:p>
          <a:p>
            <a:pPr lvl="2"/>
            <a:r>
              <a:rPr lang="en-US" dirty="0" smtClean="0"/>
              <a:t>Timer</a:t>
            </a:r>
          </a:p>
          <a:p>
            <a:pPr lvl="2"/>
            <a:r>
              <a:rPr lang="en-US" dirty="0" smtClean="0"/>
              <a:t>System</a:t>
            </a:r>
          </a:p>
          <a:p>
            <a:pPr lvl="2"/>
            <a:r>
              <a:rPr lang="en-US" dirty="0" smtClean="0"/>
              <a:t>User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Context </a:t>
            </a:r>
            <a:r>
              <a:rPr lang="en-US" dirty="0" smtClean="0"/>
              <a:t>Example (8.6)</a:t>
            </a:r>
            <a:endParaRPr lang="en-US" dirty="0"/>
          </a:p>
        </p:txBody>
      </p:sp>
      <p:pic>
        <p:nvPicPr>
          <p:cNvPr id="4" name="Content Placeholder 3" descr="8.17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172004"/>
            <a:ext cx="8229600" cy="3382354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Static Modeling – Entity </a:t>
            </a:r>
            <a:r>
              <a:rPr lang="en-US" dirty="0" smtClean="0"/>
              <a:t>Classes (8.7)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Entity Classes are long-lived, data-intensive classes.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Store persistent data that is used by multiple use-cases.</a:t>
            </a:r>
          </a:p>
          <a:p>
            <a:endParaRPr lang="en-US" dirty="0" smtClean="0"/>
          </a:p>
          <a:p>
            <a:r>
              <a:rPr lang="en-US" dirty="0" smtClean="0"/>
              <a:t>Often mapped to database and storage mechanisms in the design phase.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Entity Classes </a:t>
            </a:r>
            <a:r>
              <a:rPr lang="en-US" dirty="0" smtClean="0"/>
              <a:t>Example (8.7) </a:t>
            </a:r>
            <a:endParaRPr lang="en-US" dirty="0"/>
          </a:p>
        </p:txBody>
      </p:sp>
      <p:pic>
        <p:nvPicPr>
          <p:cNvPr id="4" name="Content Placeholder 3" descr="8.19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7995" y="1600200"/>
            <a:ext cx="8108009" cy="4525963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(8.8)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Static Models are depicted on class diagrams.</a:t>
            </a:r>
          </a:p>
          <a:p>
            <a:r>
              <a:rPr lang="en-US" dirty="0" smtClean="0"/>
              <a:t>Classes may be related by:</a:t>
            </a:r>
          </a:p>
          <a:p>
            <a:pPr lvl="1"/>
            <a:r>
              <a:rPr lang="en-US" dirty="0" smtClean="0"/>
              <a:t>Association</a:t>
            </a:r>
          </a:p>
          <a:p>
            <a:pPr lvl="1"/>
            <a:r>
              <a:rPr lang="en-US" dirty="0" smtClean="0"/>
              <a:t>Aggregation/Composition</a:t>
            </a:r>
          </a:p>
          <a:p>
            <a:pPr lvl="1"/>
            <a:r>
              <a:rPr lang="en-US" dirty="0" smtClean="0"/>
              <a:t>Generalization/Specialization</a:t>
            </a:r>
          </a:p>
          <a:p>
            <a:r>
              <a:rPr lang="en-US" dirty="0" smtClean="0"/>
              <a:t>COMET Emphasizes modeling:</a:t>
            </a:r>
          </a:p>
          <a:p>
            <a:pPr lvl="1"/>
            <a:r>
              <a:rPr lang="en-US" dirty="0" smtClean="0"/>
              <a:t>Physical classes</a:t>
            </a:r>
          </a:p>
          <a:p>
            <a:pPr lvl="1"/>
            <a:r>
              <a:rPr lang="en-US" dirty="0" smtClean="0"/>
              <a:t>System context</a:t>
            </a:r>
          </a:p>
          <a:p>
            <a:pPr lvl="1"/>
            <a:r>
              <a:rPr lang="en-US" smtClean="0"/>
              <a:t>Entity classes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Static Models describe the structural aspects of a problem.</a:t>
            </a:r>
          </a:p>
          <a:p>
            <a:pPr lvl="1"/>
            <a:r>
              <a:rPr lang="en-US" dirty="0" smtClean="0"/>
              <a:t>The real-world entities involved.</a:t>
            </a:r>
          </a:p>
          <a:p>
            <a:pPr lvl="1"/>
            <a:r>
              <a:rPr lang="en-US" dirty="0" smtClean="0"/>
              <a:t>These are less likely to change than functional requirements, are are hence called static.</a:t>
            </a:r>
          </a:p>
          <a:p>
            <a:r>
              <a:rPr lang="en-US" dirty="0" smtClean="0"/>
              <a:t>Static Models are depicted with </a:t>
            </a:r>
            <a:r>
              <a:rPr lang="en-US" dirty="0" err="1" smtClean="0"/>
              <a:t>UML’s</a:t>
            </a:r>
            <a:r>
              <a:rPr lang="en-US" dirty="0" smtClean="0"/>
              <a:t> class diagrams in COMET.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Static Model </a:t>
            </a:r>
            <a:r>
              <a:rPr lang="en-US" dirty="0" smtClean="0"/>
              <a:t>Relationships (8.1)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Association</a:t>
            </a:r>
          </a:p>
          <a:p>
            <a:pPr lvl="1"/>
            <a:r>
              <a:rPr lang="en-US" dirty="0" smtClean="0"/>
              <a:t>Denotes a static structural relationship.</a:t>
            </a:r>
          </a:p>
          <a:p>
            <a:r>
              <a:rPr lang="en-US" dirty="0" smtClean="0"/>
              <a:t>Composition and Aggregation</a:t>
            </a:r>
          </a:p>
          <a:p>
            <a:pPr lvl="1"/>
            <a:r>
              <a:rPr lang="en-US" dirty="0" smtClean="0"/>
              <a:t>Denotes a </a:t>
            </a:r>
            <a:r>
              <a:rPr lang="en-US" i="1" dirty="0" smtClean="0"/>
              <a:t>made-up-of </a:t>
            </a:r>
            <a:r>
              <a:rPr lang="en-US" dirty="0" smtClean="0"/>
              <a:t>relationship.</a:t>
            </a:r>
          </a:p>
          <a:p>
            <a:pPr lvl="1"/>
            <a:r>
              <a:rPr lang="en-US" dirty="0" smtClean="0"/>
              <a:t>Offers two strengths of relationship.</a:t>
            </a:r>
          </a:p>
          <a:p>
            <a:r>
              <a:rPr lang="en-US" dirty="0" smtClean="0"/>
              <a:t>Generalization and Specialization</a:t>
            </a:r>
          </a:p>
          <a:p>
            <a:pPr lvl="1"/>
            <a:r>
              <a:rPr lang="en-US" dirty="0" smtClean="0"/>
              <a:t>Denotes an </a:t>
            </a:r>
            <a:r>
              <a:rPr lang="en-US" i="1" dirty="0" smtClean="0"/>
              <a:t>is-a </a:t>
            </a:r>
            <a:r>
              <a:rPr lang="en-US" dirty="0" smtClean="0"/>
              <a:t>relationship</a:t>
            </a:r>
          </a:p>
          <a:p>
            <a:pPr lvl="1"/>
            <a:r>
              <a:rPr lang="en-US" dirty="0" smtClean="0"/>
              <a:t>Creates a hierarchy.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 (8.1.1)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Shown by an arc connecting two classes.</a:t>
            </a:r>
          </a:p>
          <a:p>
            <a:r>
              <a:rPr lang="en-US" dirty="0" smtClean="0"/>
              <a:t>Can demonstrate</a:t>
            </a:r>
          </a:p>
          <a:p>
            <a:pPr lvl="1"/>
            <a:r>
              <a:rPr lang="en-US" dirty="0" smtClean="0"/>
              <a:t>Nature of the relationship.</a:t>
            </a:r>
          </a:p>
          <a:p>
            <a:pPr lvl="1"/>
            <a:r>
              <a:rPr lang="en-US" dirty="0" smtClean="0"/>
              <a:t>Multiplicity at both ends.</a:t>
            </a:r>
            <a:endParaRPr lang="en-US" dirty="0"/>
          </a:p>
        </p:txBody>
      </p:sp>
      <p:pic>
        <p:nvPicPr>
          <p:cNvPr id="8" name="Picture 7" descr="8.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1905000"/>
            <a:ext cx="1054100" cy="3111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Multiplicity </a:t>
            </a:r>
            <a:r>
              <a:rPr lang="en-US" dirty="0" smtClean="0"/>
              <a:t>Examples (8.1.2)</a:t>
            </a:r>
            <a:endParaRPr lang="en-US" dirty="0"/>
          </a:p>
        </p:txBody>
      </p:sp>
      <p:pic>
        <p:nvPicPr>
          <p:cNvPr id="4" name="Picture 3" descr="8.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917700"/>
            <a:ext cx="1054100" cy="3111500"/>
          </a:xfrm>
          <a:prstGeom prst="rect">
            <a:avLst/>
          </a:prstGeom>
        </p:spPr>
      </p:pic>
      <p:pic>
        <p:nvPicPr>
          <p:cNvPr id="5" name="Picture 4" descr="8.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9662" y="2209800"/>
            <a:ext cx="1320800" cy="2438400"/>
          </a:xfrm>
          <a:prstGeom prst="rect">
            <a:avLst/>
          </a:prstGeom>
        </p:spPr>
      </p:pic>
      <p:pic>
        <p:nvPicPr>
          <p:cNvPr id="6" name="Picture 5" descr="8.3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1887538"/>
            <a:ext cx="927100" cy="3213100"/>
          </a:xfrm>
          <a:prstGeom prst="rect">
            <a:avLst/>
          </a:prstGeom>
        </p:spPr>
      </p:pic>
      <p:pic>
        <p:nvPicPr>
          <p:cNvPr id="7" name="Picture 6" descr="8.4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3400" y="1828800"/>
            <a:ext cx="1181100" cy="3378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01780" y="5347732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One-to-Many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5347732"/>
            <a:ext cx="13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One-to-One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810462" y="5373469"/>
            <a:ext cx="1304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Numerically </a:t>
            </a:r>
          </a:p>
          <a:p>
            <a:r>
              <a:rPr lang="en-US" dirty="0" smtClean="0"/>
              <a:t>Specified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191000" y="5347732"/>
            <a:ext cx="1557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Optional - One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91200" y="5347732"/>
            <a:ext cx="1698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Optional - Many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567464" y="5334000"/>
            <a:ext cx="157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Many-to-Many</a:t>
            </a:r>
          </a:p>
          <a:p>
            <a:endParaRPr lang="en-US" dirty="0"/>
          </a:p>
        </p:txBody>
      </p:sp>
      <p:pic>
        <p:nvPicPr>
          <p:cNvPr id="15" name="Picture 14" descr="8.5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19800" y="1485900"/>
            <a:ext cx="1181100" cy="3848100"/>
          </a:xfrm>
          <a:prstGeom prst="rect">
            <a:avLst/>
          </a:prstGeom>
        </p:spPr>
      </p:pic>
      <p:pic>
        <p:nvPicPr>
          <p:cNvPr id="16" name="Picture 15" descr="8.6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2400" y="1752600"/>
            <a:ext cx="1206500" cy="3073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</a:t>
            </a:r>
            <a:r>
              <a:rPr lang="en-US" dirty="0" smtClean="0"/>
              <a:t>Attributes (8.1.4)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Enable complex relationships</a:t>
            </a:r>
          </a:p>
          <a:p>
            <a:r>
              <a:rPr lang="en-US" dirty="0" smtClean="0"/>
              <a:t>Useful for many-to-many relationships</a:t>
            </a:r>
          </a:p>
          <a:p>
            <a:pPr lvl="1"/>
            <a:r>
              <a:rPr lang="en-US" dirty="0" smtClean="0"/>
              <a:t>Allows attributes on the association itself.</a:t>
            </a:r>
          </a:p>
        </p:txBody>
      </p:sp>
      <p:pic>
        <p:nvPicPr>
          <p:cNvPr id="4" name="Picture 3" descr="8.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00" y="1981200"/>
            <a:ext cx="4826000" cy="31496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 </a:t>
            </a:r>
            <a:r>
              <a:rPr lang="en-US" dirty="0" smtClean="0"/>
              <a:t>Classes (8.1.5)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An alternative to Link Attributes</a:t>
            </a:r>
          </a:p>
          <a:p>
            <a:r>
              <a:rPr lang="en-US" dirty="0" smtClean="0"/>
              <a:t>Allows a full class (not just attributes) to model the relationship between two other classes</a:t>
            </a:r>
            <a:endParaRPr lang="en-US" dirty="0"/>
          </a:p>
        </p:txBody>
      </p:sp>
      <p:pic>
        <p:nvPicPr>
          <p:cNvPr id="4" name="Picture 3" descr="8.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00" y="2209800"/>
            <a:ext cx="4826000" cy="20447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 and </a:t>
            </a:r>
            <a:r>
              <a:rPr lang="en-US" dirty="0" smtClean="0"/>
              <a:t>Aggregation (8.2)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Composition</a:t>
            </a:r>
          </a:p>
          <a:p>
            <a:pPr lvl="1"/>
            <a:r>
              <a:rPr lang="en-US" dirty="0" smtClean="0"/>
              <a:t>Parts of a composition can only belong to a whole.</a:t>
            </a:r>
          </a:p>
          <a:p>
            <a:pPr lvl="1"/>
            <a:r>
              <a:rPr lang="en-US" dirty="0" smtClean="0"/>
              <a:t>All the parts live and die together, with the whole.</a:t>
            </a:r>
          </a:p>
          <a:p>
            <a:pPr lvl="1"/>
            <a:r>
              <a:rPr lang="en-US" dirty="0" smtClean="0"/>
              <a:t>Marked by a shaded diamond on the connector.</a:t>
            </a:r>
          </a:p>
          <a:p>
            <a:r>
              <a:rPr lang="en-US" dirty="0" smtClean="0"/>
              <a:t>Aggregation</a:t>
            </a:r>
          </a:p>
          <a:p>
            <a:pPr lvl="1"/>
            <a:r>
              <a:rPr lang="en-US" dirty="0" smtClean="0"/>
              <a:t>Parts can be added and removed.</a:t>
            </a:r>
          </a:p>
          <a:p>
            <a:pPr lvl="1"/>
            <a:r>
              <a:rPr lang="en-US" dirty="0" smtClean="0"/>
              <a:t>Typically more conceptual than compositions.</a:t>
            </a:r>
          </a:p>
          <a:p>
            <a:pPr lvl="1"/>
            <a:r>
              <a:rPr lang="en-US" dirty="0" smtClean="0"/>
              <a:t>Marked by a clear diamond on the connector.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Composition and Aggregation </a:t>
            </a:r>
            <a:r>
              <a:rPr lang="en-US" dirty="0" smtClean="0"/>
              <a:t>Examples (8.2)</a:t>
            </a:r>
            <a:endParaRPr lang="en-US" dirty="0"/>
          </a:p>
        </p:txBody>
      </p:sp>
      <p:pic>
        <p:nvPicPr>
          <p:cNvPr id="6" name="Content Placeholder 5" descr="8.1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047081"/>
            <a:ext cx="4775200" cy="2311400"/>
          </a:xfrm>
        </p:spPr>
      </p:pic>
      <p:pic>
        <p:nvPicPr>
          <p:cNvPr id="7" name="Picture 6" descr="8.1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2047081"/>
            <a:ext cx="3429000" cy="2971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04860" y="5334000"/>
            <a:ext cx="1371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Composition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00800" y="5334000"/>
            <a:ext cx="1316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481</Words>
  <Application>Microsoft Macintosh PowerPoint</Application>
  <PresentationFormat>On-screen Show (4:3)</PresentationFormat>
  <Paragraphs>97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Static Modeling</vt:lpstr>
      <vt:lpstr>Static Modeling</vt:lpstr>
      <vt:lpstr>Static Model Relationships (8.1)</vt:lpstr>
      <vt:lpstr>Association (8.1.1)</vt:lpstr>
      <vt:lpstr>Multiplicity Examples (8.1.2)</vt:lpstr>
      <vt:lpstr>Link Attributes (8.1.4)</vt:lpstr>
      <vt:lpstr>Association Classes (8.1.5)</vt:lpstr>
      <vt:lpstr>Composition and Aggregation (8.2)</vt:lpstr>
      <vt:lpstr>Composition and Aggregation Examples (8.2)</vt:lpstr>
      <vt:lpstr>Generalization and Specialization (8.3)</vt:lpstr>
      <vt:lpstr>Constraints (8.4)</vt:lpstr>
      <vt:lpstr>Static Modeling – Problem Domain (8.5)</vt:lpstr>
      <vt:lpstr>Physical Classes Example (8.5)</vt:lpstr>
      <vt:lpstr>Static Modeling – System Context (8.6)</vt:lpstr>
      <vt:lpstr>System Context Example (8.6)</vt:lpstr>
      <vt:lpstr>Static Modeling – Entity Classes (8.7)</vt:lpstr>
      <vt:lpstr>Entity Classes Example (8.7) </vt:lpstr>
      <vt:lpstr>Summary (8.8)</vt:lpstr>
    </vt:vector>
  </TitlesOfParts>
  <Company>Small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 Modeling</dc:title>
  <dc:creator>robbinsd</dc:creator>
  <cp:lastModifiedBy>Dave</cp:lastModifiedBy>
  <cp:revision>17</cp:revision>
  <dcterms:created xsi:type="dcterms:W3CDTF">2009-09-04T15:50:23Z</dcterms:created>
  <dcterms:modified xsi:type="dcterms:W3CDTF">2009-09-19T17:07:21Z</dcterms:modified>
</cp:coreProperties>
</file>