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notesMaster" Target="notesMasters/notes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slide" Target="slides/slide25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BA857-360D-684D-B551-B7F604395749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848B4-3E1D-0648-B4E9-B842E4E85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interface </a:t>
            </a:r>
            <a:r>
              <a:rPr lang="en-US" dirty="0" err="1" smtClean="0"/>
              <a:t>object(s</a:t>
            </a:r>
            <a:r>
              <a:rPr lang="en-US" dirty="0" smtClean="0"/>
              <a:t>).</a:t>
            </a:r>
          </a:p>
          <a:p>
            <a:pPr marL="914400" lvl="1" indent="-514350"/>
            <a:r>
              <a:rPr lang="en-US" dirty="0" smtClean="0"/>
              <a:t>How do the </a:t>
            </a:r>
            <a:r>
              <a:rPr lang="en-US" dirty="0" err="1" smtClean="0"/>
              <a:t>actor(s</a:t>
            </a:r>
            <a:r>
              <a:rPr lang="en-US" dirty="0" smtClean="0"/>
              <a:t>) involved interact with the system?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internal objects.</a:t>
            </a:r>
          </a:p>
          <a:p>
            <a:pPr marL="914400" lvl="1" indent="-514350"/>
            <a:r>
              <a:rPr lang="en-US" dirty="0" smtClean="0"/>
              <a:t>What parts of the system need to be a part of this interaction?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object collaboration.</a:t>
            </a:r>
          </a:p>
          <a:p>
            <a:pPr marL="914400" lvl="1" indent="-514350"/>
            <a:r>
              <a:rPr lang="en-US" dirty="0" smtClean="0"/>
              <a:t>How do all the objects interact with each other to accomplish the use case?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 alternative sequences.</a:t>
            </a:r>
          </a:p>
          <a:p>
            <a:pPr marL="914400" lvl="1" indent="-514350"/>
            <a:r>
              <a:rPr lang="en-US" dirty="0" smtClean="0"/>
              <a:t>What other ways might the objects interact if the input varies?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848B4-3E1D-0648-B4E9-B842E4E8567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5AFB9-5A8F-9142-83C9-065198C026F2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183D-8445-DC49-BD88-116752A31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Dynamic Modeling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Chapter 11</a:t>
            </a:r>
          </a:p>
          <a:p>
            <a:r>
              <a:rPr lang="en-US" dirty="0" smtClean="0"/>
              <a:t>Part </a:t>
            </a:r>
            <a:r>
              <a:rPr lang="en-US" dirty="0" smtClean="0"/>
              <a:t>of Analysis Modeling</a:t>
            </a:r>
            <a:endParaRPr lang="en-US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066800" y="6019800"/>
            <a:ext cx="6988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latin typeface="Calibri" pitchFamily="-107" charset="0"/>
              </a:rPr>
              <a:t>Designing Concurrent, Distributed, and Real-Time Applications with UML</a:t>
            </a:r>
          </a:p>
          <a:p>
            <a:pPr algn="ctr"/>
            <a:r>
              <a:rPr lang="en-US" dirty="0">
                <a:latin typeface="Calibri" pitchFamily="-107" charset="0"/>
              </a:rPr>
              <a:t>Hassan </a:t>
            </a:r>
            <a:r>
              <a:rPr lang="en-US" dirty="0" err="1">
                <a:latin typeface="Calibri" pitchFamily="-107" charset="0"/>
              </a:rPr>
              <a:t>Gomaa</a:t>
            </a:r>
            <a:r>
              <a:rPr lang="en-US" dirty="0">
                <a:latin typeface="Calibri" pitchFamily="-107" charset="0"/>
              </a:rPr>
              <a:t> (2001</a:t>
            </a:r>
            <a:r>
              <a:rPr lang="en-US" dirty="0" smtClean="0">
                <a:latin typeface="Calibri" pitchFamily="-107" charset="0"/>
              </a:rPr>
              <a:t>)</a:t>
            </a:r>
            <a:endParaRPr lang="en-US" dirty="0">
              <a:latin typeface="Calibri" pitchFamily="-107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Message labels take the following form:</a:t>
            </a:r>
          </a:p>
          <a:p>
            <a:pPr lvl="1"/>
            <a:r>
              <a:rPr lang="en-US" i="1" dirty="0"/>
              <a:t>s</a:t>
            </a:r>
            <a:r>
              <a:rPr lang="en-US" i="1" dirty="0" smtClean="0"/>
              <a:t>equence expression: message name (attributes)</a:t>
            </a:r>
            <a:endParaRPr lang="en-US" dirty="0" smtClean="0"/>
          </a:p>
          <a:p>
            <a:pPr lvl="1"/>
            <a:r>
              <a:rPr lang="en-US" dirty="0" smtClean="0"/>
              <a:t>Sequence Expressions may include:</a:t>
            </a:r>
          </a:p>
          <a:p>
            <a:pPr lvl="2"/>
            <a:r>
              <a:rPr lang="en-US" dirty="0" smtClean="0"/>
              <a:t>Message Sequence Number</a:t>
            </a:r>
          </a:p>
          <a:p>
            <a:pPr lvl="2"/>
            <a:r>
              <a:rPr lang="en-US" dirty="0" smtClean="0"/>
              <a:t>Recurrence</a:t>
            </a:r>
          </a:p>
          <a:p>
            <a:pPr lvl="3"/>
            <a:r>
              <a:rPr lang="en-US" dirty="0" smtClean="0"/>
              <a:t>Iteration</a:t>
            </a:r>
          </a:p>
          <a:p>
            <a:pPr lvl="3"/>
            <a:r>
              <a:rPr lang="en-US" dirty="0" smtClean="0"/>
              <a:t>Condition</a:t>
            </a:r>
          </a:p>
          <a:p>
            <a:pPr lvl="1"/>
            <a:r>
              <a:rPr lang="en-US" dirty="0" smtClean="0"/>
              <a:t>Attributes are arguments, data, or parameters sent with the message</a:t>
            </a:r>
          </a:p>
          <a:p>
            <a:r>
              <a:rPr lang="en-US" dirty="0"/>
              <a:t>e</a:t>
            </a:r>
            <a:r>
              <a:rPr lang="en-US" dirty="0" smtClean="0"/>
              <a:t>.g.: 2.6 [Valid]: Valid PIN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Sequence Numbering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sequence numbers in COMET consist of:</a:t>
            </a:r>
          </a:p>
          <a:p>
            <a:pPr lvl="1"/>
            <a:r>
              <a:rPr lang="en-US" dirty="0" smtClean="0"/>
              <a:t>[</a:t>
            </a:r>
            <a:r>
              <a:rPr lang="en-US" i="1" dirty="0" smtClean="0"/>
              <a:t>first optional letter sequence</a:t>
            </a:r>
            <a:r>
              <a:rPr lang="en-US" dirty="0" smtClean="0"/>
              <a:t>] [</a:t>
            </a:r>
            <a:r>
              <a:rPr lang="en-US" i="1" dirty="0" smtClean="0"/>
              <a:t>numeric sequence</a:t>
            </a:r>
            <a:r>
              <a:rPr lang="en-US" dirty="0" smtClean="0"/>
              <a:t>] [</a:t>
            </a:r>
            <a:r>
              <a:rPr lang="en-US" i="1" dirty="0" smtClean="0"/>
              <a:t>second optional letter sequence</a:t>
            </a:r>
            <a:r>
              <a:rPr lang="en-US" dirty="0" smtClean="0"/>
              <a:t>]</a:t>
            </a:r>
          </a:p>
          <a:p>
            <a:r>
              <a:rPr lang="en-US" dirty="0"/>
              <a:t>e</a:t>
            </a:r>
            <a:r>
              <a:rPr lang="en-US" dirty="0" smtClean="0"/>
              <a:t>.g.:</a:t>
            </a:r>
          </a:p>
          <a:p>
            <a:pPr lvl="1"/>
            <a:r>
              <a:rPr lang="en-US" dirty="0" smtClean="0"/>
              <a:t>A1</a:t>
            </a:r>
          </a:p>
          <a:p>
            <a:pPr lvl="1"/>
            <a:r>
              <a:rPr lang="en-US" dirty="0" smtClean="0"/>
              <a:t>1a</a:t>
            </a:r>
          </a:p>
          <a:p>
            <a:pPr lvl="1"/>
            <a:r>
              <a:rPr lang="en-US" dirty="0" smtClean="0"/>
              <a:t>Use1.3invalid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Message Labeling (example)</a:t>
            </a:r>
            <a:endParaRPr lang="en-US" dirty="0"/>
          </a:p>
        </p:txBody>
      </p:sp>
      <p:pic>
        <p:nvPicPr>
          <p:cNvPr id="4" name="Content Placeholder 3" descr="11.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1498" y="1600200"/>
            <a:ext cx="6721003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Sequence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message sequence description is a narrative describing the interactions on an interaction diagram.</a:t>
            </a:r>
          </a:p>
          <a:p>
            <a:r>
              <a:rPr lang="en-US" dirty="0" smtClean="0"/>
              <a:t>Typically used to provide additional information that is not easy or appropriate to represent on the interaction diagrams.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Determines how analysis model objects interact with each other.</a:t>
            </a:r>
          </a:p>
          <a:p>
            <a:r>
              <a:rPr lang="en-US" dirty="0" smtClean="0"/>
              <a:t>Begins with a Use Case</a:t>
            </a:r>
          </a:p>
          <a:p>
            <a:pPr lvl="1"/>
            <a:r>
              <a:rPr lang="en-US" dirty="0" smtClean="0"/>
              <a:t>The sequence of internal interactions started by external inputs defined in a Use Case are “followed” through the system to eventual system output.</a:t>
            </a:r>
          </a:p>
          <a:p>
            <a:r>
              <a:rPr lang="en-US" dirty="0" smtClean="0"/>
              <a:t>Is Iterative. </a:t>
            </a:r>
          </a:p>
          <a:p>
            <a:pPr lvl="1"/>
            <a:r>
              <a:rPr lang="en-US" dirty="0" smtClean="0"/>
              <a:t>First objects associated with a use case are identified. </a:t>
            </a:r>
          </a:p>
          <a:p>
            <a:pPr lvl="1"/>
            <a:r>
              <a:rPr lang="en-US" dirty="0" smtClean="0"/>
              <a:t>Then their interactions are considered and re-considered.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Non-State Dependent Dynamic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interface </a:t>
            </a:r>
            <a:r>
              <a:rPr lang="en-US" dirty="0" err="1" smtClean="0"/>
              <a:t>object(s</a:t>
            </a:r>
            <a:r>
              <a:rPr lang="en-US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internal objects.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object collaboration.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 alternative sequences.</a:t>
            </a:r>
          </a:p>
          <a:p>
            <a:pPr marL="914400" lvl="1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Non-State Dependent Dynamic Analysis (example)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Use Case Name: </a:t>
            </a:r>
            <a:r>
              <a:rPr lang="en-US" dirty="0" smtClean="0"/>
              <a:t>View Workstation Status</a:t>
            </a:r>
          </a:p>
          <a:p>
            <a:pPr>
              <a:buNone/>
            </a:pPr>
            <a:r>
              <a:rPr lang="en-US" b="1" dirty="0" smtClean="0"/>
              <a:t>Actor:</a:t>
            </a:r>
            <a:r>
              <a:rPr lang="en-US" dirty="0" smtClean="0"/>
              <a:t> Factory Operator</a:t>
            </a:r>
          </a:p>
          <a:p>
            <a:pPr>
              <a:buNone/>
            </a:pPr>
            <a:r>
              <a:rPr lang="en-US" b="1" dirty="0" smtClean="0"/>
              <a:t>Summary:</a:t>
            </a:r>
            <a:r>
              <a:rPr lang="en-US" dirty="0" smtClean="0"/>
              <a:t> Factory operator views the status of one or more workstations</a:t>
            </a:r>
          </a:p>
          <a:p>
            <a:pPr>
              <a:buNone/>
            </a:pPr>
            <a:r>
              <a:rPr lang="en-US" b="1" dirty="0" smtClean="0"/>
              <a:t>Precondition:</a:t>
            </a:r>
            <a:r>
              <a:rPr lang="en-US" dirty="0" smtClean="0"/>
              <a:t> Factory operator is logged in.</a:t>
            </a:r>
          </a:p>
          <a:p>
            <a:pPr>
              <a:buNone/>
            </a:pPr>
            <a:r>
              <a:rPr lang="en-US" b="1" dirty="0" smtClean="0"/>
              <a:t>Description:</a:t>
            </a:r>
            <a:r>
              <a:rPr lang="en-US" dirty="0" smtClean="0"/>
              <a:t> Factory operator requests view of the status of one or more factory workstations. The request may be made on demand, or by subscription to receive notification of status changes.</a:t>
            </a:r>
          </a:p>
          <a:p>
            <a:pPr>
              <a:buNone/>
            </a:pPr>
            <a:r>
              <a:rPr lang="en-US" b="1" dirty="0" smtClean="0"/>
              <a:t>Alternatives: </a:t>
            </a:r>
            <a:r>
              <a:rPr lang="en-US" dirty="0" smtClean="0"/>
              <a:t>Factory workstation is down. Warning message is displayed.</a:t>
            </a:r>
          </a:p>
          <a:p>
            <a:pPr>
              <a:buNone/>
            </a:pPr>
            <a:r>
              <a:rPr lang="en-US" b="1" dirty="0" err="1" smtClean="0"/>
              <a:t>Postcondition</a:t>
            </a:r>
            <a:r>
              <a:rPr lang="en-US" b="1" dirty="0" smtClean="0"/>
              <a:t>: </a:t>
            </a:r>
            <a:r>
              <a:rPr lang="en-US" dirty="0" smtClean="0"/>
              <a:t>Workstation status has been displayed.</a:t>
            </a:r>
            <a:endParaRPr 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Non-State Dependent Dynamic Analysis (example, cont)</a:t>
            </a:r>
            <a:endParaRPr lang="en-US" dirty="0"/>
          </a:p>
        </p:txBody>
      </p:sp>
      <p:pic>
        <p:nvPicPr>
          <p:cNvPr id="4" name="Content Placeholder 3" descr="11.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50" y="2167731"/>
            <a:ext cx="4000500" cy="33909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State-Dependant Dynamic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Objects and Interactions.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Determine the interface </a:t>
            </a:r>
            <a:r>
              <a:rPr lang="en-US" dirty="0" err="1" smtClean="0"/>
              <a:t>object(s</a:t>
            </a:r>
            <a:r>
              <a:rPr lang="en-US" dirty="0" smtClean="0"/>
              <a:t>).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Determine the state-dependant control </a:t>
            </a:r>
            <a:r>
              <a:rPr lang="en-US" dirty="0" err="1" smtClean="0"/>
              <a:t>object(s</a:t>
            </a:r>
            <a:r>
              <a:rPr lang="en-US" dirty="0" smtClean="0"/>
              <a:t>).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Determine other internal objects.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Determine object collaboration.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Execute the </a:t>
            </a:r>
            <a:r>
              <a:rPr lang="en-US" dirty="0" err="1" smtClean="0"/>
              <a:t>Statechart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 Alternative Sequences.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Executing the </a:t>
            </a:r>
            <a:r>
              <a:rPr lang="en-US" dirty="0" err="1" smtClean="0"/>
              <a:t>Statechart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state transition caused by a message, determine all the actions that result from the change in state and the objects that execute the identified actions and activities.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triggered or enabled object, determine the messages generated and their destinations.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Show the determined internal and external messages on both the </a:t>
            </a:r>
            <a:r>
              <a:rPr lang="en-US" dirty="0" err="1" smtClean="0"/>
              <a:t>statechart</a:t>
            </a:r>
            <a:r>
              <a:rPr lang="en-US" dirty="0" smtClean="0"/>
              <a:t> and the interaction diagram.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Addresses the dynamic, or behavioral, aspects of a system.</a:t>
            </a:r>
          </a:p>
          <a:p>
            <a:pPr lvl="1"/>
            <a:r>
              <a:rPr lang="en-US" dirty="0" smtClean="0"/>
              <a:t>Both Inter- and Intra- object interactions are considered.</a:t>
            </a:r>
          </a:p>
          <a:p>
            <a:pPr lvl="2"/>
            <a:r>
              <a:rPr lang="en-US" dirty="0" smtClean="0"/>
              <a:t>Intra-object         </a:t>
            </a:r>
            <a:r>
              <a:rPr lang="en-US" dirty="0" err="1" smtClean="0"/>
              <a:t>Statecharts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Inter-object         Interaction Diagrams</a:t>
            </a:r>
          </a:p>
          <a:p>
            <a:r>
              <a:rPr lang="en-US" dirty="0" smtClean="0"/>
              <a:t>Produces a Dynamic Model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258845" y="3884612"/>
            <a:ext cx="474955" cy="1588"/>
          </a:xfrm>
          <a:prstGeom prst="line">
            <a:avLst/>
          </a:prstGeom>
          <a:ln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258845" y="4267200"/>
            <a:ext cx="474955" cy="1588"/>
          </a:xfrm>
          <a:prstGeom prst="line">
            <a:avLst/>
          </a:prstGeom>
          <a:ln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State-Dependant Dynamic Analysis (banking 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US" dirty="0" smtClean="0"/>
              <a:t>Determine the main sequence:</a:t>
            </a:r>
            <a:endParaRPr lang="en-US" dirty="0"/>
          </a:p>
        </p:txBody>
      </p:sp>
      <p:pic>
        <p:nvPicPr>
          <p:cNvPr id="4" name="Picture 3" descr="11.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286001"/>
            <a:ext cx="7162800" cy="426319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State-Dependant Dynamic Analysis (banking example, 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r>
              <a:rPr lang="en-US" dirty="0" smtClean="0"/>
              <a:t>Execute the </a:t>
            </a:r>
            <a:r>
              <a:rPr lang="en-US" dirty="0" err="1" smtClean="0"/>
              <a:t>statechart</a:t>
            </a:r>
            <a:endParaRPr lang="en-US" dirty="0"/>
          </a:p>
        </p:txBody>
      </p:sp>
      <p:pic>
        <p:nvPicPr>
          <p:cNvPr id="4" name="Picture 3" descr="11.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2362200"/>
            <a:ext cx="36576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State-Dependant Dynamic Analysis (banking 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r>
              <a:rPr lang="en-US" dirty="0" smtClean="0"/>
              <a:t>Determine Alternative Sequences</a:t>
            </a:r>
            <a:endParaRPr lang="en-US" dirty="0"/>
          </a:p>
        </p:txBody>
      </p:sp>
      <p:pic>
        <p:nvPicPr>
          <p:cNvPr id="4" name="Picture 3" descr="11.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197100"/>
            <a:ext cx="6788781" cy="45085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State-Dependant Dynamic Analysis (banking 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Refine the </a:t>
            </a:r>
            <a:r>
              <a:rPr lang="en-US" dirty="0" err="1" smtClean="0"/>
              <a:t>statechart</a:t>
            </a:r>
            <a:r>
              <a:rPr lang="en-US" dirty="0" smtClean="0"/>
              <a:t> to include alternative sequences.</a:t>
            </a:r>
            <a:endParaRPr lang="en-US" dirty="0"/>
          </a:p>
        </p:txBody>
      </p:sp>
      <p:pic>
        <p:nvPicPr>
          <p:cNvPr id="4" name="Picture 3" descr="11.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6069" y="2209800"/>
            <a:ext cx="5393531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Dynamic Analysis determines how objects interact to accomplish Use Cases.</a:t>
            </a:r>
          </a:p>
          <a:p>
            <a:r>
              <a:rPr lang="en-US" dirty="0" smtClean="0"/>
              <a:t>The Dynamic Model consists of:</a:t>
            </a:r>
          </a:p>
          <a:p>
            <a:pPr lvl="1"/>
            <a:r>
              <a:rPr lang="en-US" dirty="0" smtClean="0"/>
              <a:t>Interaction Diagrams (Collaboration or Sequence)</a:t>
            </a:r>
          </a:p>
          <a:p>
            <a:pPr lvl="1"/>
            <a:r>
              <a:rPr lang="en-US" dirty="0" err="1" smtClean="0"/>
              <a:t>Statechart</a:t>
            </a:r>
            <a:r>
              <a:rPr lang="en-US" dirty="0" smtClean="0"/>
              <a:t> Diagrams (if necessary)</a:t>
            </a:r>
          </a:p>
          <a:p>
            <a:pPr lvl="1"/>
            <a:r>
              <a:rPr lang="en-US" dirty="0" smtClean="0"/>
              <a:t>Message Sequence Descriptions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Dynamic Analysis can be state or non-state dependent.</a:t>
            </a:r>
          </a:p>
          <a:p>
            <a:r>
              <a:rPr lang="en-US" dirty="0" smtClean="0"/>
              <a:t>Dynamic Analysis consists of:</a:t>
            </a:r>
          </a:p>
          <a:p>
            <a:pPr lvl="1"/>
            <a:r>
              <a:rPr lang="en-US" dirty="0" smtClean="0"/>
              <a:t>Determining external and internal objects.</a:t>
            </a:r>
          </a:p>
          <a:p>
            <a:pPr lvl="1"/>
            <a:r>
              <a:rPr lang="en-US" dirty="0" smtClean="0"/>
              <a:t>Determining object collaborations.</a:t>
            </a:r>
          </a:p>
          <a:p>
            <a:pPr lvl="1"/>
            <a:r>
              <a:rPr lang="en-US" dirty="0" smtClean="0"/>
              <a:t>Considering </a:t>
            </a:r>
            <a:r>
              <a:rPr lang="en-US" smtClean="0"/>
              <a:t>alternative sequences.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Includes:</a:t>
            </a:r>
          </a:p>
          <a:p>
            <a:pPr lvl="1"/>
            <a:r>
              <a:rPr lang="en-US" dirty="0" smtClean="0"/>
              <a:t>Interaction Diagrams</a:t>
            </a:r>
          </a:p>
          <a:p>
            <a:pPr lvl="2"/>
            <a:r>
              <a:rPr lang="en-US" dirty="0" smtClean="0"/>
              <a:t>Collaboration Diagrams</a:t>
            </a:r>
          </a:p>
          <a:p>
            <a:pPr lvl="2"/>
            <a:r>
              <a:rPr lang="en-US" dirty="0" smtClean="0"/>
              <a:t>Sequence Diagrams</a:t>
            </a:r>
          </a:p>
          <a:p>
            <a:pPr lvl="1"/>
            <a:r>
              <a:rPr lang="en-US" dirty="0" smtClean="0"/>
              <a:t>Message Sequence Description</a:t>
            </a:r>
          </a:p>
          <a:p>
            <a:pPr lvl="1"/>
            <a:r>
              <a:rPr lang="en-US" dirty="0" err="1" smtClean="0"/>
              <a:t>Statechart</a:t>
            </a:r>
            <a:r>
              <a:rPr lang="en-US" dirty="0" smtClean="0"/>
              <a:t> Diagrams (if needed)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Dynamic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Interaction Modeling</a:t>
            </a:r>
          </a:p>
          <a:p>
            <a:pPr lvl="1"/>
            <a:r>
              <a:rPr lang="en-US" dirty="0" smtClean="0"/>
              <a:t>What the different types of interaction diagrams look like</a:t>
            </a:r>
          </a:p>
          <a:p>
            <a:pPr lvl="1"/>
            <a:r>
              <a:rPr lang="en-US" dirty="0" smtClean="0"/>
              <a:t>How to choose which to use.</a:t>
            </a:r>
          </a:p>
          <a:p>
            <a:r>
              <a:rPr lang="en-US" dirty="0" smtClean="0"/>
              <a:t>How to perform Dynamic Analysis in COMET</a:t>
            </a:r>
          </a:p>
          <a:p>
            <a:pPr lvl="1"/>
            <a:r>
              <a:rPr lang="en-US" dirty="0" smtClean="0"/>
              <a:t>Determining which objects to include in the dynamic model.</a:t>
            </a:r>
          </a:p>
          <a:p>
            <a:pPr lvl="1"/>
            <a:r>
              <a:rPr lang="en-US" dirty="0" smtClean="0"/>
              <a:t>Comparison of state vs. non-state oriented dynamic analysis.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Interaction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Objects and Messages are represented on an Interaction Diagram</a:t>
            </a:r>
          </a:p>
          <a:p>
            <a:pPr lvl="1"/>
            <a:r>
              <a:rPr lang="en-US" dirty="0" smtClean="0"/>
              <a:t>Objects are instances of classes</a:t>
            </a:r>
          </a:p>
          <a:p>
            <a:pPr lvl="1"/>
            <a:r>
              <a:rPr lang="en-US" dirty="0" smtClean="0"/>
              <a:t>Messages consist Events coupled with the data that accompanies them, or their attributes.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essage = event (attributes)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.g.: ATM Card Inserted (Card ID, Expiration Date)</a:t>
            </a:r>
          </a:p>
          <a:p>
            <a:pPr lvl="1"/>
            <a:r>
              <a:rPr lang="en-US" dirty="0" smtClean="0"/>
              <a:t>Messages represent data passed from one object to another.</a:t>
            </a:r>
          </a:p>
          <a:p>
            <a:pPr lvl="1"/>
            <a:r>
              <a:rPr lang="en-US" dirty="0" smtClean="0"/>
              <a:t>Messages may or may not trigger actions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Collaboration diagrams depict messages going from one object to another.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Messages should have sequence numbers to indicate order.</a:t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Picture 3" descr="11.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1731963"/>
            <a:ext cx="1473200" cy="4394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Sequence Diagrams capture time sequence of interactions between objects.</a:t>
            </a:r>
          </a:p>
          <a:p>
            <a:endParaRPr lang="en-US" dirty="0" smtClean="0"/>
          </a:p>
          <a:p>
            <a:r>
              <a:rPr lang="en-US" dirty="0" smtClean="0"/>
              <a:t>Because the diagram depicts the time sequence, message sequence numbers are not necessary, but my be included.</a:t>
            </a:r>
          </a:p>
          <a:p>
            <a:endParaRPr lang="en-US" dirty="0" smtClean="0"/>
          </a:p>
          <a:p>
            <a:r>
              <a:rPr lang="en-US" dirty="0" smtClean="0"/>
              <a:t>Note that the lifelines are dashed – we do not determine object lifecycles in the analysis modeling phase.</a:t>
            </a:r>
            <a:endParaRPr lang="en-US" dirty="0"/>
          </a:p>
        </p:txBody>
      </p:sp>
      <p:pic>
        <p:nvPicPr>
          <p:cNvPr id="4" name="Picture 3" descr="11.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667000"/>
            <a:ext cx="4047934" cy="2476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vs. </a:t>
            </a:r>
            <a:r>
              <a:rPr lang="en-US" dirty="0" err="1" smtClean="0"/>
              <a:t>Squence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Only one or the other is needed.</a:t>
            </a:r>
          </a:p>
          <a:p>
            <a:r>
              <a:rPr lang="en-US" dirty="0" smtClean="0"/>
              <a:t>COMET prescribes a slight preference for collaboration diagrams.</a:t>
            </a:r>
          </a:p>
          <a:p>
            <a:pPr lvl="1"/>
            <a:r>
              <a:rPr lang="en-US" dirty="0" smtClean="0"/>
              <a:t>An important part of design modeling is synthesizing the collaboration diagrams – hence collaboration diagrams must be created for all sequence diagrams anyways.</a:t>
            </a:r>
          </a:p>
          <a:p>
            <a:r>
              <a:rPr lang="en-US" dirty="0" smtClean="0"/>
              <a:t>During the analysis modeling, COMET emphasizes capturing the information passed from one object to another, rather than the action taken when a message arrives.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Interaction Diagrams Show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Scenarios of Use Cases</a:t>
            </a:r>
          </a:p>
          <a:p>
            <a:pPr lvl="1"/>
            <a:r>
              <a:rPr lang="en-US" dirty="0" smtClean="0"/>
              <a:t>A Scenario is a particular path through a Use Case.</a:t>
            </a:r>
          </a:p>
          <a:p>
            <a:pPr lvl="1"/>
            <a:r>
              <a:rPr lang="en-US" dirty="0" smtClean="0"/>
              <a:t>Alternative paths may be selected based on conditions.</a:t>
            </a:r>
          </a:p>
          <a:p>
            <a:r>
              <a:rPr lang="en-US" dirty="0" smtClean="0"/>
              <a:t>Generic interaction diagrams show all scenarios.</a:t>
            </a:r>
          </a:p>
          <a:p>
            <a:r>
              <a:rPr lang="en-US" dirty="0" smtClean="0"/>
              <a:t>Instance interaction diagrams show a single scenario.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1031</Words>
  <Application>Microsoft Macintosh PowerPoint</Application>
  <PresentationFormat>On-screen Show (4:3)</PresentationFormat>
  <Paragraphs>139</Paragraphs>
  <Slides>25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Dynamic Modeling</vt:lpstr>
      <vt:lpstr>Dynamic Modeling</vt:lpstr>
      <vt:lpstr>Dynamic Model</vt:lpstr>
      <vt:lpstr>Overview of Dynamic Modeling</vt:lpstr>
      <vt:lpstr>Object Interaction Modeling</vt:lpstr>
      <vt:lpstr>Collaboration Diagrams</vt:lpstr>
      <vt:lpstr>Sequence Diagrams</vt:lpstr>
      <vt:lpstr>Collaboration vs. Squence</vt:lpstr>
      <vt:lpstr>What Interaction Diagrams Show</vt:lpstr>
      <vt:lpstr>Message Labels</vt:lpstr>
      <vt:lpstr>Message Sequence Numbering</vt:lpstr>
      <vt:lpstr>Message Labeling (example)</vt:lpstr>
      <vt:lpstr>Message Sequence Description</vt:lpstr>
      <vt:lpstr>Dynamic Analysis</vt:lpstr>
      <vt:lpstr>Non-State Dependent Dynamic Analysis</vt:lpstr>
      <vt:lpstr>Non-State Dependent Dynamic Analysis (example)</vt:lpstr>
      <vt:lpstr>Non-State Dependent Dynamic Analysis (example, cont)</vt:lpstr>
      <vt:lpstr>State-Dependant Dynamic Analysis</vt:lpstr>
      <vt:lpstr>Executing the Statechart</vt:lpstr>
      <vt:lpstr>State-Dependant Dynamic Analysis (banking example)</vt:lpstr>
      <vt:lpstr>State-Dependant Dynamic Analysis (banking example, cont)</vt:lpstr>
      <vt:lpstr>State-Dependant Dynamic Analysis (banking example)</vt:lpstr>
      <vt:lpstr>State-Dependant Dynamic Analysis (banking example)</vt:lpstr>
      <vt:lpstr>Summary</vt:lpstr>
      <vt:lpstr>Summary (cont)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Modeling</dc:title>
  <dc:creator>robbinsd</dc:creator>
  <cp:lastModifiedBy>robbinsd</cp:lastModifiedBy>
  <cp:revision>31</cp:revision>
  <dcterms:created xsi:type="dcterms:W3CDTF">2009-09-22T20:46:20Z</dcterms:created>
  <dcterms:modified xsi:type="dcterms:W3CDTF">2009-09-22T20:48:18Z</dcterms:modified>
</cp:coreProperties>
</file>