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24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3" d="100"/>
          <a:sy n="113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viewProps" Target="view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theme" Target="theme/theme1.xml"/><Relationship Id="rId26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4B56C-B2A8-1747-860D-55F814D84D18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A410D-753D-8D48-9D47-5C587465C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A410D-753D-8D48-9D47-5C587465CE9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B2322-B205-3D4E-993C-10335747BE13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36F18-22CD-FC40-ACF2-494BF769F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Object and Class Structuring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Chapter 9</a:t>
            </a:r>
          </a:p>
          <a:p>
            <a:r>
              <a:rPr lang="en-US" dirty="0" smtClean="0"/>
              <a:t>Part </a:t>
            </a:r>
            <a:r>
              <a:rPr lang="en-US" dirty="0" smtClean="0"/>
              <a:t>of Analysis Modeling</a:t>
            </a:r>
            <a:endParaRPr lang="en-US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066800" y="6019800"/>
            <a:ext cx="6988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latin typeface="Calibri" pitchFamily="-107" charset="0"/>
              </a:rPr>
              <a:t>Designing Concurrent, Distributed, and Real-Time Applications with UML</a:t>
            </a:r>
          </a:p>
          <a:p>
            <a:pPr algn="ctr"/>
            <a:r>
              <a:rPr lang="en-US" dirty="0">
                <a:latin typeface="Calibri" pitchFamily="-107" charset="0"/>
              </a:rPr>
              <a:t>Hassan </a:t>
            </a:r>
            <a:r>
              <a:rPr lang="en-US" dirty="0" err="1">
                <a:latin typeface="Calibri" pitchFamily="-107" charset="0"/>
              </a:rPr>
              <a:t>Gomaa</a:t>
            </a:r>
            <a:r>
              <a:rPr lang="en-US" dirty="0">
                <a:latin typeface="Calibri" pitchFamily="-107" charset="0"/>
              </a:rPr>
              <a:t> (2001</a:t>
            </a:r>
            <a:r>
              <a:rPr lang="en-US" dirty="0" smtClean="0">
                <a:latin typeface="Calibri" pitchFamily="-107" charset="0"/>
              </a:rPr>
              <a:t>)</a:t>
            </a:r>
            <a:endParaRPr lang="en-US" dirty="0">
              <a:latin typeface="Calibri" pitchFamily="-107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Interface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Generally assume the presence of standard I/O objects controlled by the operating system.</a:t>
            </a:r>
          </a:p>
          <a:p>
            <a:r>
              <a:rPr lang="en-US" dirty="0" smtClean="0"/>
              <a:t>May be complex GUI’s or simple </a:t>
            </a:r>
            <a:r>
              <a:rPr lang="en-US" dirty="0" err="1" smtClean="0"/>
              <a:t>CLI’s</a:t>
            </a:r>
            <a:endParaRPr lang="en-US" dirty="0" smtClean="0"/>
          </a:p>
          <a:p>
            <a:r>
              <a:rPr lang="en-US" dirty="0" smtClean="0"/>
              <a:t>May be a composite of many smaller smaller user interfaces.</a:t>
            </a:r>
          </a:p>
          <a:p>
            <a:endParaRPr lang="en-US" dirty="0"/>
          </a:p>
        </p:txBody>
      </p:sp>
      <p:pic>
        <p:nvPicPr>
          <p:cNvPr id="4" name="Picture 3" descr="9.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550" y="4514850"/>
            <a:ext cx="5676900" cy="11811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Interface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Represent connections to other systems:</a:t>
            </a:r>
          </a:p>
          <a:p>
            <a:pPr lvl="1"/>
            <a:r>
              <a:rPr lang="en-US" dirty="0" smtClean="0"/>
              <a:t>External Systems</a:t>
            </a:r>
          </a:p>
          <a:p>
            <a:pPr lvl="1"/>
            <a:r>
              <a:rPr lang="en-US" dirty="0" smtClean="0"/>
              <a:t>Subsystems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9.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2895600"/>
            <a:ext cx="5029200" cy="11938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Interface </a:t>
            </a:r>
            <a:r>
              <a:rPr lang="en-US" dirty="0" smtClean="0"/>
              <a:t>and External Objects</a:t>
            </a:r>
            <a:endParaRPr lang="en-US" dirty="0"/>
          </a:p>
        </p:txBody>
      </p:sp>
      <p:pic>
        <p:nvPicPr>
          <p:cNvPr id="6" name="Content Placeholder 5" descr="9.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2960" y="1600200"/>
            <a:ext cx="6638079" cy="452596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Recall that Entity Objects are long living.</a:t>
            </a:r>
          </a:p>
          <a:p>
            <a:pPr lvl="1"/>
            <a:r>
              <a:rPr lang="en-US" dirty="0" smtClean="0"/>
              <a:t>Used by many use cases.</a:t>
            </a:r>
          </a:p>
          <a:p>
            <a:pPr lvl="1"/>
            <a:r>
              <a:rPr lang="en-US" dirty="0" smtClean="0"/>
              <a:t>Store information that persists across use cases.</a:t>
            </a:r>
          </a:p>
          <a:p>
            <a:r>
              <a:rPr lang="en-US" dirty="0" smtClean="0"/>
              <a:t>Entity objects are instances of the entity classes developed in the Static Modeling phase.</a:t>
            </a:r>
          </a:p>
          <a:p>
            <a:r>
              <a:rPr lang="en-US" dirty="0" smtClean="0"/>
              <a:t>Encapsulate data to limit access.</a:t>
            </a:r>
            <a:endParaRPr lang="en-US" dirty="0"/>
          </a:p>
        </p:txBody>
      </p:sp>
      <p:pic>
        <p:nvPicPr>
          <p:cNvPr id="4" name="Picture 3" descr="9.9-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19200"/>
            <a:ext cx="4089400" cy="44196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Coordinator Control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Make decisions regarding overall sequencing for a collection of objects.</a:t>
            </a:r>
          </a:p>
          <a:p>
            <a:pPr lvl="1"/>
            <a:r>
              <a:rPr lang="en-US" dirty="0" smtClean="0"/>
              <a:t>Coordinate the actions required for a use case.</a:t>
            </a:r>
          </a:p>
          <a:p>
            <a:pPr lvl="1"/>
            <a:r>
              <a:rPr lang="en-US" dirty="0" smtClean="0"/>
              <a:t>Decides purely on the input given.</a:t>
            </a:r>
          </a:p>
          <a:p>
            <a:pPr lvl="2"/>
            <a:r>
              <a:rPr lang="en-US" dirty="0" smtClean="0"/>
              <a:t>i.e. not a state machine.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Coordinator Control Objects (example)</a:t>
            </a:r>
            <a:endParaRPr lang="en-US" dirty="0"/>
          </a:p>
        </p:txBody>
      </p:sp>
      <p:pic>
        <p:nvPicPr>
          <p:cNvPr id="4" name="Content Placeholder 3" descr="9.1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894681"/>
            <a:ext cx="7315200" cy="39370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State-Dependant Control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Make decisions based on both inputs at current state.</a:t>
            </a:r>
          </a:p>
          <a:p>
            <a:pPr lvl="1"/>
            <a:r>
              <a:rPr lang="en-US" dirty="0" smtClean="0"/>
              <a:t>The behavior changes based on the state of the control object. </a:t>
            </a:r>
            <a:endParaRPr lang="en-US" dirty="0"/>
          </a:p>
        </p:txBody>
      </p:sp>
      <p:pic>
        <p:nvPicPr>
          <p:cNvPr id="4" name="Picture 3" descr="9.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4191000"/>
            <a:ext cx="4876800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Timer Control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Timer Control Objects are activated by external timers.</a:t>
            </a:r>
          </a:p>
          <a:p>
            <a:r>
              <a:rPr lang="en-US" dirty="0" smtClean="0"/>
              <a:t>Timer Control Objects either perform an action themselves, or activate another object to perform the action.</a:t>
            </a:r>
            <a:endParaRPr lang="en-US" dirty="0"/>
          </a:p>
        </p:txBody>
      </p:sp>
      <p:pic>
        <p:nvPicPr>
          <p:cNvPr id="4" name="Picture 3" descr="9.1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57400"/>
            <a:ext cx="3924300" cy="24003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Logic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Business Logic Objects</a:t>
            </a:r>
          </a:p>
          <a:p>
            <a:pPr lvl="1"/>
            <a:r>
              <a:rPr lang="en-US" dirty="0" smtClean="0"/>
              <a:t>Not always necessary for very simple business logic.</a:t>
            </a:r>
          </a:p>
          <a:p>
            <a:r>
              <a:rPr lang="en-US" dirty="0" smtClean="0"/>
              <a:t>Algorithm Objects</a:t>
            </a:r>
          </a:p>
          <a:p>
            <a:pPr lvl="1"/>
            <a:r>
              <a:rPr lang="en-US" dirty="0" smtClean="0"/>
              <a:t>Encapsulates special algorithms</a:t>
            </a:r>
          </a:p>
          <a:p>
            <a:pPr lvl="1"/>
            <a:r>
              <a:rPr lang="en-US" dirty="0" smtClean="0"/>
              <a:t>Allows the algorithm to change with minimal effort if needed.</a:t>
            </a:r>
          </a:p>
        </p:txBody>
      </p:sp>
      <p:pic>
        <p:nvPicPr>
          <p:cNvPr id="4" name="Picture 3" descr="9.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4898" y="2514600"/>
            <a:ext cx="4824761" cy="22479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Objects that share functional dependencies are best placed in a subsystem. </a:t>
            </a:r>
          </a:p>
          <a:p>
            <a:r>
              <a:rPr lang="en-US" dirty="0" smtClean="0"/>
              <a:t>The Use Cases can be a good place to start if  the subsystem divisions are not obvious.</a:t>
            </a:r>
          </a:p>
          <a:p>
            <a:r>
              <a:rPr lang="en-US" dirty="0" smtClean="0"/>
              <a:t>In COMET, packages are used to show subsystems.</a:t>
            </a:r>
          </a:p>
        </p:txBody>
      </p:sp>
      <p:pic>
        <p:nvPicPr>
          <p:cNvPr id="4" name="Picture 3" descr="9.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2209800"/>
            <a:ext cx="4439493" cy="2654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and Class Structuring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attempt at determining the software objects in the system.</a:t>
            </a:r>
          </a:p>
          <a:p>
            <a:pPr lvl="1"/>
            <a:r>
              <a:rPr lang="en-US" dirty="0" smtClean="0"/>
              <a:t>Emphasis on objects modeling real-world and entity objects</a:t>
            </a:r>
          </a:p>
          <a:p>
            <a:r>
              <a:rPr lang="en-US" dirty="0" smtClean="0"/>
              <a:t>Determines and Categorizes the software interfaces to the objects developed in the Static Modeling phase.</a:t>
            </a:r>
          </a:p>
          <a:p>
            <a:r>
              <a:rPr lang="en-US" dirty="0" smtClean="0"/>
              <a:t>The beginnings of the Dynamic Model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Subsystems Example</a:t>
            </a:r>
            <a:endParaRPr lang="en-US" dirty="0"/>
          </a:p>
        </p:txBody>
      </p:sp>
      <p:pic>
        <p:nvPicPr>
          <p:cNvPr id="4" name="Content Placeholder 3" descr="9.1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1647031"/>
            <a:ext cx="6477000" cy="44323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Application Classes can be categorized into 4 broad categories:</a:t>
            </a:r>
          </a:p>
          <a:p>
            <a:pPr lvl="1"/>
            <a:r>
              <a:rPr lang="en-US" dirty="0" smtClean="0"/>
              <a:t>Interfaces</a:t>
            </a:r>
          </a:p>
          <a:p>
            <a:pPr lvl="1"/>
            <a:r>
              <a:rPr lang="en-US" dirty="0" smtClean="0"/>
              <a:t>Entities</a:t>
            </a:r>
          </a:p>
          <a:p>
            <a:pPr lvl="1"/>
            <a:r>
              <a:rPr lang="en-US" dirty="0" smtClean="0"/>
              <a:t>Controls</a:t>
            </a:r>
          </a:p>
          <a:p>
            <a:pPr lvl="1"/>
            <a:r>
              <a:rPr lang="en-US" dirty="0" smtClean="0"/>
              <a:t>Application Logic</a:t>
            </a:r>
          </a:p>
          <a:p>
            <a:r>
              <a:rPr lang="en-US" dirty="0" smtClean="0"/>
              <a:t>The relationship between application classes can be represented using collaboration diagrams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Subsystems can be used to group objects for increased abstraction.</a:t>
            </a:r>
          </a:p>
          <a:p>
            <a:pPr lvl="1"/>
            <a:r>
              <a:rPr lang="en-US" dirty="0" smtClean="0"/>
              <a:t>Objects can be separated into packages by Use Case if no other divisions are readily available.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Structuring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uniquely correct decompositions of a system.</a:t>
            </a:r>
          </a:p>
          <a:p>
            <a:pPr lvl="1"/>
            <a:r>
              <a:rPr lang="en-US" dirty="0" smtClean="0"/>
              <a:t>Analytical Judgment</a:t>
            </a:r>
          </a:p>
          <a:p>
            <a:pPr lvl="1"/>
            <a:r>
              <a:rPr lang="en-US" dirty="0" smtClean="0"/>
              <a:t>Problem Characteristics</a:t>
            </a:r>
          </a:p>
          <a:p>
            <a:pPr lvl="1"/>
            <a:r>
              <a:rPr lang="en-US" dirty="0" smtClean="0"/>
              <a:t>Problem Domain</a:t>
            </a:r>
          </a:p>
          <a:p>
            <a:r>
              <a:rPr lang="en-US" dirty="0" smtClean="0"/>
              <a:t>Provide guidance for structural decisions.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Categorizing Application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Recall that </a:t>
            </a:r>
            <a:r>
              <a:rPr lang="en-US" i="1" dirty="0" smtClean="0"/>
              <a:t>objects </a:t>
            </a:r>
            <a:r>
              <a:rPr lang="en-US" dirty="0" smtClean="0"/>
              <a:t>are instances of </a:t>
            </a:r>
            <a:r>
              <a:rPr lang="en-US" i="1" dirty="0" smtClean="0"/>
              <a:t>classes.</a:t>
            </a:r>
          </a:p>
          <a:p>
            <a:r>
              <a:rPr lang="en-US" dirty="0" smtClean="0"/>
              <a:t>Interface Objects</a:t>
            </a:r>
          </a:p>
          <a:p>
            <a:pPr lvl="1"/>
            <a:r>
              <a:rPr lang="en-US" dirty="0" smtClean="0"/>
              <a:t>Represent connections to the external environment of the system.</a:t>
            </a:r>
          </a:p>
          <a:p>
            <a:pPr lvl="1"/>
            <a:r>
              <a:rPr lang="en-US" dirty="0" smtClean="0"/>
              <a:t>Device Interface Objects connect to a hardware I/O device.</a:t>
            </a:r>
          </a:p>
          <a:p>
            <a:pPr lvl="1"/>
            <a:r>
              <a:rPr lang="en-US" dirty="0" smtClean="0"/>
              <a:t>User Interface Objects provide for human user interaction.</a:t>
            </a:r>
          </a:p>
          <a:p>
            <a:pPr lvl="1"/>
            <a:r>
              <a:rPr lang="en-US" dirty="0" smtClean="0"/>
              <a:t>System Interface Objects represent external systems or subsystems.</a:t>
            </a:r>
          </a:p>
          <a:p>
            <a:r>
              <a:rPr lang="en-US" dirty="0" smtClean="0"/>
              <a:t>Entity Objects</a:t>
            </a:r>
          </a:p>
          <a:p>
            <a:pPr lvl="1"/>
            <a:r>
              <a:rPr lang="en-US" dirty="0" smtClean="0"/>
              <a:t>Long living information stores.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Categorizing Application Classes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Control Objects</a:t>
            </a:r>
          </a:p>
          <a:p>
            <a:pPr lvl="1"/>
            <a:r>
              <a:rPr lang="en-US" dirty="0" smtClean="0"/>
              <a:t>Provide coordination for other objects</a:t>
            </a:r>
          </a:p>
          <a:p>
            <a:pPr lvl="2"/>
            <a:r>
              <a:rPr lang="en-US" dirty="0" smtClean="0"/>
              <a:t>State-dependant Control Objects</a:t>
            </a:r>
          </a:p>
          <a:p>
            <a:pPr lvl="2"/>
            <a:r>
              <a:rPr lang="en-US" dirty="0" smtClean="0"/>
              <a:t>Timer Control Objects</a:t>
            </a:r>
          </a:p>
          <a:p>
            <a:pPr lvl="2"/>
            <a:r>
              <a:rPr lang="en-US" dirty="0" smtClean="0"/>
              <a:t>Coordinator Objects</a:t>
            </a:r>
          </a:p>
          <a:p>
            <a:r>
              <a:rPr lang="en-US" dirty="0" smtClean="0"/>
              <a:t>Application Logic Objects</a:t>
            </a:r>
          </a:p>
          <a:p>
            <a:pPr lvl="1"/>
            <a:r>
              <a:rPr lang="en-US" dirty="0" smtClean="0"/>
              <a:t>Contain application details</a:t>
            </a:r>
          </a:p>
          <a:p>
            <a:pPr lvl="1"/>
            <a:r>
              <a:rPr lang="en-US" dirty="0" smtClean="0"/>
              <a:t>Business Logic Objects represent the general logic of the system.</a:t>
            </a:r>
          </a:p>
          <a:p>
            <a:pPr lvl="1"/>
            <a:r>
              <a:rPr lang="en-US" dirty="0" smtClean="0"/>
              <a:t>Algorithm Objects encapsulate any special algorithms that may be used by the system.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Categorizing Application Classes (cont)</a:t>
            </a:r>
            <a:endParaRPr lang="en-US" dirty="0"/>
          </a:p>
        </p:txBody>
      </p:sp>
      <p:pic>
        <p:nvPicPr>
          <p:cNvPr id="4" name="Content Placeholder 3" descr="9.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57557"/>
            <a:ext cx="8229600" cy="3811249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and Interface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External classes represent objects outside the system.</a:t>
            </a:r>
          </a:p>
          <a:p>
            <a:r>
              <a:rPr lang="en-US" dirty="0" smtClean="0"/>
              <a:t>Interface classes represent the connection between external classes and the system.</a:t>
            </a:r>
          </a:p>
          <a:p>
            <a:r>
              <a:rPr lang="en-US" dirty="0" smtClean="0"/>
              <a:t>Interface classes are part of the system; External classes are not.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Categorizing External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Timers</a:t>
            </a:r>
          </a:p>
          <a:p>
            <a:r>
              <a:rPr lang="en-US" dirty="0" smtClean="0"/>
              <a:t>Devices</a:t>
            </a:r>
          </a:p>
          <a:p>
            <a:pPr lvl="1"/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Input/Output</a:t>
            </a:r>
          </a:p>
          <a:p>
            <a:r>
              <a:rPr lang="en-US" dirty="0" smtClean="0"/>
              <a:t>Systems</a:t>
            </a:r>
          </a:p>
          <a:p>
            <a:r>
              <a:rPr lang="en-US" dirty="0" smtClean="0"/>
              <a:t>Users</a:t>
            </a:r>
            <a:endParaRPr lang="en-US" dirty="0"/>
          </a:p>
        </p:txBody>
      </p:sp>
      <p:pic>
        <p:nvPicPr>
          <p:cNvPr id="4" name="Content Placeholder 3" descr="9.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905000"/>
            <a:ext cx="42672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Interface Objects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Represent external sensors, actuators, etc.</a:t>
            </a:r>
          </a:p>
        </p:txBody>
      </p:sp>
      <p:pic>
        <p:nvPicPr>
          <p:cNvPr id="6" name="Picture 5" descr="9.3-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4458" y="1600200"/>
            <a:ext cx="4112342" cy="45529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611</Words>
  <Application>Microsoft Macintosh PowerPoint</Application>
  <PresentationFormat>On-screen Show (4:3)</PresentationFormat>
  <Paragraphs>99</Paragraphs>
  <Slides>22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Object and Class Structuring</vt:lpstr>
      <vt:lpstr>Object and Class Structuring</vt:lpstr>
      <vt:lpstr>Object Structuring Criteria</vt:lpstr>
      <vt:lpstr>Categorizing Application Classes</vt:lpstr>
      <vt:lpstr>Categorizing Application Classes (cont)</vt:lpstr>
      <vt:lpstr>Categorizing Application Classes (cont)</vt:lpstr>
      <vt:lpstr>External and Interface Classes</vt:lpstr>
      <vt:lpstr>Categorizing External Classes</vt:lpstr>
      <vt:lpstr>Device Interface Objects</vt:lpstr>
      <vt:lpstr>User Interface Objects</vt:lpstr>
      <vt:lpstr>System Interface Objects</vt:lpstr>
      <vt:lpstr>Interface and External Objects</vt:lpstr>
      <vt:lpstr>Entity Objects</vt:lpstr>
      <vt:lpstr>Coordinator Control Objects</vt:lpstr>
      <vt:lpstr>Coordinator Control Objects (example)</vt:lpstr>
      <vt:lpstr>State-Dependant Control Objects</vt:lpstr>
      <vt:lpstr>Timer Control Objects</vt:lpstr>
      <vt:lpstr>Application Logic Objects</vt:lpstr>
      <vt:lpstr>Subsystems</vt:lpstr>
      <vt:lpstr>Subsystems Example</vt:lpstr>
      <vt:lpstr>Summary</vt:lpstr>
      <vt:lpstr>Summary (cont)</vt:lpstr>
    </vt:vector>
  </TitlesOfParts>
  <Company>Small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and Class Structuring</dc:title>
  <dc:creator>robbinsd</dc:creator>
  <cp:lastModifiedBy>robbinsd</cp:lastModifiedBy>
  <cp:revision>26</cp:revision>
  <cp:lastPrinted>2009-09-08T18:44:08Z</cp:lastPrinted>
  <dcterms:created xsi:type="dcterms:W3CDTF">2009-09-22T20:46:23Z</dcterms:created>
  <dcterms:modified xsi:type="dcterms:W3CDTF">2009-09-22T20:47:25Z</dcterms:modified>
</cp:coreProperties>
</file>