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2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27" autoAdjust="0"/>
  </p:normalViewPr>
  <p:slideViewPr>
    <p:cSldViewPr snapToObjects="1">
      <p:cViewPr varScale="1">
        <p:scale>
          <a:sx n="84" d="100"/>
          <a:sy n="84" d="100"/>
        </p:scale>
        <p:origin x="-115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AE93-06B3-6749-9BB4-ABBE35CE0B22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8883C-1562-8341-AABC-9377AE109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AE93-06B3-6749-9BB4-ABBE35CE0B22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8883C-1562-8341-AABC-9377AE109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AE93-06B3-6749-9BB4-ABBE35CE0B22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8883C-1562-8341-AABC-9377AE109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AE93-06B3-6749-9BB4-ABBE35CE0B22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8883C-1562-8341-AABC-9377AE109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AE93-06B3-6749-9BB4-ABBE35CE0B22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8883C-1562-8341-AABC-9377AE109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AE93-06B3-6749-9BB4-ABBE35CE0B22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8883C-1562-8341-AABC-9377AE109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AE93-06B3-6749-9BB4-ABBE35CE0B22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8883C-1562-8341-AABC-9377AE109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AE93-06B3-6749-9BB4-ABBE35CE0B22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8883C-1562-8341-AABC-9377AE109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AE93-06B3-6749-9BB4-ABBE35CE0B22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8883C-1562-8341-AABC-9377AE109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AE93-06B3-6749-9BB4-ABBE35CE0B22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8883C-1562-8341-AABC-9377AE109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9AE93-06B3-6749-9BB4-ABBE35CE0B22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8883C-1562-8341-AABC-9377AE109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9AE93-06B3-6749-9BB4-ABBE35CE0B22}" type="datetimeFigureOut">
              <a:rPr lang="en-US" smtClean="0"/>
              <a:pPr/>
              <a:t>9/19/2009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8883C-1562-8341-AABC-9377AE109BC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COMET Overview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6800" y="6019800"/>
            <a:ext cx="69887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/>
              <a:t>Designing Concurrent, Distributed, and Real-Time Applications with UML</a:t>
            </a:r>
          </a:p>
          <a:p>
            <a:pPr algn="ctr"/>
            <a:r>
              <a:rPr lang="en-US" dirty="0" smtClean="0"/>
              <a:t>Hassan </a:t>
            </a:r>
            <a:r>
              <a:rPr lang="en-US" dirty="0" err="1" smtClean="0"/>
              <a:t>Gomaa</a:t>
            </a:r>
            <a:r>
              <a:rPr lang="en-US" dirty="0" smtClean="0"/>
              <a:t> </a:t>
            </a:r>
            <a:r>
              <a:rPr lang="en-US" dirty="0" smtClean="0"/>
              <a:t>(2001)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COMET vs. Spiral </a:t>
            </a:r>
            <a:r>
              <a:rPr lang="en-US" dirty="0" smtClean="0"/>
              <a:t>Method (6.2.2)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technical activity (third) quadrant of the Spiral Method can be either:</a:t>
            </a:r>
          </a:p>
          <a:p>
            <a:pPr lvl="1"/>
            <a:r>
              <a:rPr lang="en-US" dirty="0" smtClean="0"/>
              <a:t>Requirements Modeling</a:t>
            </a:r>
          </a:p>
          <a:p>
            <a:pPr lvl="1"/>
            <a:r>
              <a:rPr lang="en-US" dirty="0" smtClean="0"/>
              <a:t>Analysis Modeling</a:t>
            </a:r>
          </a:p>
          <a:p>
            <a:pPr lvl="1"/>
            <a:r>
              <a:rPr lang="en-US" dirty="0" smtClean="0"/>
              <a:t>Design Modeling</a:t>
            </a:r>
          </a:p>
          <a:p>
            <a:pPr lvl="1"/>
            <a:r>
              <a:rPr lang="en-US" dirty="0" smtClean="0"/>
              <a:t>Incremental Software Construction</a:t>
            </a:r>
          </a:p>
          <a:p>
            <a:pPr lvl="1"/>
            <a:r>
              <a:rPr lang="en-US" dirty="0" smtClean="0"/>
              <a:t>Incremental Software Integration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Activities in COMET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COMET defines the modeling phases thus:</a:t>
            </a:r>
          </a:p>
          <a:p>
            <a:pPr lvl="1"/>
            <a:r>
              <a:rPr lang="en-US" dirty="0" smtClean="0"/>
              <a:t>Requirements: defining the function of the system.</a:t>
            </a:r>
          </a:p>
          <a:p>
            <a:pPr lvl="1"/>
            <a:r>
              <a:rPr lang="en-US" dirty="0" smtClean="0"/>
              <a:t>Analysis: Decomposing the the problem for better understanding.</a:t>
            </a:r>
          </a:p>
          <a:p>
            <a:pPr lvl="1"/>
            <a:r>
              <a:rPr lang="en-US" dirty="0" smtClean="0"/>
              <a:t>Design: Synthesizing the solution into a complete system.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Requirements Modeling </a:t>
            </a:r>
            <a:r>
              <a:rPr lang="en-US" dirty="0" smtClean="0"/>
              <a:t>Activities (6.3.1)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Developing black-box use cases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Modeling </a:t>
            </a:r>
            <a:r>
              <a:rPr lang="en-US" dirty="0" smtClean="0"/>
              <a:t>Activities (6.3.2)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Static Modeling</a:t>
            </a:r>
          </a:p>
          <a:p>
            <a:r>
              <a:rPr lang="en-US" dirty="0" smtClean="0"/>
              <a:t>Object Structuring</a:t>
            </a:r>
          </a:p>
          <a:p>
            <a:r>
              <a:rPr lang="en-US" dirty="0" smtClean="0"/>
              <a:t>Finite State Machine Modeling</a:t>
            </a:r>
          </a:p>
          <a:p>
            <a:r>
              <a:rPr lang="en-US" dirty="0" smtClean="0"/>
              <a:t>Dynamic Modeling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Modeling </a:t>
            </a:r>
            <a:r>
              <a:rPr lang="en-US" dirty="0" smtClean="0"/>
              <a:t>Activities (6.3.3)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Consolidate object collaboration diagrams.</a:t>
            </a:r>
          </a:p>
          <a:p>
            <a:r>
              <a:rPr lang="en-US" dirty="0" smtClean="0"/>
              <a:t>Decide the subsystems and their relationships.</a:t>
            </a:r>
          </a:p>
          <a:p>
            <a:r>
              <a:rPr lang="en-US" dirty="0" smtClean="0"/>
              <a:t>Decide the distribution of subsystems.</a:t>
            </a:r>
          </a:p>
          <a:p>
            <a:r>
              <a:rPr lang="en-US" dirty="0" smtClean="0"/>
              <a:t>Characterize the objects as active (tasks) or passive.</a:t>
            </a:r>
          </a:p>
          <a:p>
            <a:pPr lvl="1"/>
            <a:r>
              <a:rPr lang="en-US" dirty="0" smtClean="0"/>
              <a:t>Structure subsystems into concurrent tasks.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Design Modeling Activities (cont</a:t>
            </a:r>
            <a:r>
              <a:rPr lang="en-US" dirty="0" smtClean="0"/>
              <a:t>.; 6.3.3)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 if messages should be asynchronous or synchronous.</a:t>
            </a:r>
          </a:p>
          <a:p>
            <a:r>
              <a:rPr lang="en-US" dirty="0" smtClean="0"/>
              <a:t>Determine the class interfaces.</a:t>
            </a:r>
          </a:p>
          <a:p>
            <a:pPr lvl="1"/>
            <a:r>
              <a:rPr lang="en-US" dirty="0" smtClean="0"/>
              <a:t>Including information that will be hidden</a:t>
            </a:r>
          </a:p>
          <a:p>
            <a:r>
              <a:rPr lang="en-US" dirty="0" smtClean="0"/>
              <a:t>Develop a detailed design of the software.</a:t>
            </a:r>
          </a:p>
          <a:p>
            <a:pPr lvl="1"/>
            <a:r>
              <a:rPr lang="en-US" dirty="0" smtClean="0"/>
              <a:t>Task synchronization and communication</a:t>
            </a:r>
          </a:p>
          <a:p>
            <a:pPr lvl="1"/>
            <a:r>
              <a:rPr lang="en-US" dirty="0" smtClean="0"/>
              <a:t>Internal design of the concurrent tasks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COMET in a </a:t>
            </a:r>
            <a:r>
              <a:rPr lang="en-US" dirty="0" smtClean="0"/>
              <a:t>Nutshell (6.4.1-2)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Develop Requirements Model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Develop use case model</a:t>
            </a:r>
          </a:p>
          <a:p>
            <a:pPr marL="1771650" lvl="3" indent="-514350">
              <a:buFont typeface="+mj-lt"/>
              <a:buAutoNum type="arabicPeriod"/>
            </a:pPr>
            <a:r>
              <a:rPr lang="en-US" dirty="0" smtClean="0"/>
              <a:t>Develop use case diagrams depicting the actors and use cases, and define the relationships between them. Packages may be used to group functional areas.</a:t>
            </a:r>
          </a:p>
          <a:p>
            <a:pPr marL="1771650" lvl="3" indent="-514350">
              <a:buFont typeface="+mj-lt"/>
              <a:buAutoNum type="arabicPeriod"/>
            </a:pPr>
            <a:r>
              <a:rPr lang="en-US" dirty="0" smtClean="0"/>
              <a:t>Document each use case with a use case description (i.e. a narrative description of the use case)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Develop Analysis Model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Develop static model of problem domain using classes, relationships, and attributes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Develop a static model class diagrams showing the physical classes in the problem and their relationships.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Develop a system context model class diagrams showing the external I/O of the system.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Develop a static model of the entity, or data-oriented, classes in the problem.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Define all classes in the class dictionary, which describes classes and attributes.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COMET in a Nutshell (</a:t>
            </a:r>
            <a:r>
              <a:rPr lang="en-US" dirty="0" smtClean="0"/>
              <a:t>cont; </a:t>
            </a:r>
            <a:r>
              <a:rPr lang="en-US" dirty="0" smtClean="0"/>
              <a:t>6.4.2)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914400" lvl="1" indent="-514350">
              <a:buFont typeface="+mj-lt"/>
              <a:buAutoNum type="arabicPeriod" startAt="2"/>
            </a:pPr>
            <a:r>
              <a:rPr lang="en-US" dirty="0" smtClean="0"/>
              <a:t>Optionally structure the system into additional classes and objects.</a:t>
            </a:r>
          </a:p>
          <a:p>
            <a:pPr marL="914400" lvl="1" indent="-514350">
              <a:buFont typeface="+mj-lt"/>
              <a:buAutoNum type="arabicPeriod" startAt="2"/>
            </a:pPr>
            <a:r>
              <a:rPr lang="en-US" dirty="0" smtClean="0"/>
              <a:t>Develop a dynamic model, linking objects to use cases. For each use case: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Determine the models that participate in the use case.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Develop a collaboration or sequence diagram showing the interactions between the participating objects, analyzing the sequence of and information passed by the interactions.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Develop a state-chart for any state dependent objects.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Develop message descriptions for each interaction diagram.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COMET in a Nutshell (</a:t>
            </a:r>
            <a:r>
              <a:rPr lang="en-US" dirty="0" smtClean="0"/>
              <a:t>cont ; </a:t>
            </a:r>
            <a:r>
              <a:rPr lang="en-US" dirty="0" smtClean="0"/>
              <a:t>6.4.3)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Develop Design Model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Synthesize artifacts from the analysis model into an initial software architecture. If problems are found, iterate through step 2 again</a:t>
            </a:r>
          </a:p>
          <a:p>
            <a:pPr marL="1771650" lvl="3" indent="-514350">
              <a:buFont typeface="+mj-lt"/>
              <a:buAutoNum type="arabicPeriod"/>
            </a:pPr>
            <a:r>
              <a:rPr lang="en-US" dirty="0" smtClean="0"/>
              <a:t>Synthesize state-charts</a:t>
            </a:r>
          </a:p>
          <a:p>
            <a:pPr marL="1771650" lvl="3" indent="-514350">
              <a:buFont typeface="+mj-lt"/>
              <a:buAutoNum type="arabicPeriod"/>
            </a:pPr>
            <a:r>
              <a:rPr lang="en-US" dirty="0" smtClean="0"/>
              <a:t>Synthesize a collaboration model</a:t>
            </a:r>
          </a:p>
          <a:p>
            <a:pPr marL="1771650" lvl="3" indent="-514350">
              <a:buFont typeface="+mj-lt"/>
              <a:buAutoNum type="arabicPeriod"/>
            </a:pPr>
            <a:r>
              <a:rPr lang="en-US" dirty="0" smtClean="0"/>
              <a:t>Synthesize a static model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Design overall software architecture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Design distributed component-based architecture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Design concurrent task architecture for each subsystem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COMET in a Nutshell (</a:t>
            </a:r>
            <a:r>
              <a:rPr lang="en-US" dirty="0" smtClean="0"/>
              <a:t>cont ; </a:t>
            </a:r>
            <a:r>
              <a:rPr lang="en-US" dirty="0" smtClean="0"/>
              <a:t>6.4.3)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914400" lvl="1" indent="-514350">
              <a:buFont typeface="+mj-lt"/>
              <a:buAutoNum type="arabicPeriod" startAt="4"/>
            </a:pPr>
            <a:r>
              <a:rPr lang="en-US" dirty="0" smtClean="0"/>
              <a:t>Design the concurrent task architecture for each subsystem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Structure subsystems into concurrent tasks.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Define the tasks and their interfaces.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Develop concurrent collaboration diagrams for each subsystem.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dirty="0" smtClean="0"/>
              <a:t>Document the design of each task in a task behavior specification.</a:t>
            </a:r>
          </a:p>
          <a:p>
            <a:pPr marL="914400" lvl="1" indent="-514350">
              <a:buFont typeface="+mj-lt"/>
              <a:buAutoNum type="arabicPeriod" startAt="4"/>
            </a:pPr>
            <a:r>
              <a:rPr lang="en-US" dirty="0" smtClean="0"/>
              <a:t>Analyze the real-time performance of the design.</a:t>
            </a:r>
          </a:p>
          <a:p>
            <a:pPr marL="914400" lvl="1" indent="-514350">
              <a:buFont typeface="+mj-lt"/>
              <a:buAutoNum type="arabicPeriod" startAt="4"/>
            </a:pPr>
            <a:r>
              <a:rPr lang="en-US" dirty="0" smtClean="0"/>
              <a:t>Design the classes in each subsystem.</a:t>
            </a:r>
          </a:p>
          <a:p>
            <a:pPr marL="914400" lvl="1" indent="-514350">
              <a:buFont typeface="+mj-lt"/>
              <a:buAutoNum type="arabicPeriod" startAt="4"/>
            </a:pPr>
            <a:r>
              <a:rPr lang="en-US" dirty="0" smtClean="0"/>
              <a:t>Develop</a:t>
            </a:r>
          </a:p>
          <a:p>
            <a:pPr marL="1314450" lvl="2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COMET?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Concurrent Object Modeling and architectural design </a:t>
            </a:r>
            <a:r>
              <a:rPr lang="en-US" dirty="0" err="1" smtClean="0"/>
              <a:t>mEThod</a:t>
            </a:r>
          </a:p>
          <a:p>
            <a:r>
              <a:rPr lang="en-US" dirty="0" smtClean="0"/>
              <a:t>COMET is a design method</a:t>
            </a:r>
          </a:p>
          <a:p>
            <a:pPr lvl="1"/>
            <a:r>
              <a:rPr lang="en-US" dirty="0" smtClean="0"/>
              <a:t>For concurrent applications</a:t>
            </a:r>
          </a:p>
          <a:p>
            <a:pPr lvl="1"/>
            <a:r>
              <a:rPr lang="en-US" dirty="0" smtClean="0"/>
              <a:t>Especially real-time and distributed applications</a:t>
            </a:r>
          </a:p>
          <a:p>
            <a:r>
              <a:rPr lang="en-US" dirty="0" smtClean="0"/>
              <a:t>The COMET software life cycle is compatible with USDP (Unified Software Development Process)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COMET in a Nutshell (</a:t>
            </a:r>
            <a:r>
              <a:rPr lang="en-US" dirty="0" smtClean="0"/>
              <a:t>cont ; </a:t>
            </a:r>
            <a:r>
              <a:rPr lang="en-US" dirty="0" smtClean="0"/>
              <a:t>6.4.3)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14450" lvl="2" indent="-514350">
              <a:buFont typeface="+mj-lt"/>
              <a:buAutoNum type="arabicPeriod" startAt="7"/>
            </a:pPr>
            <a:r>
              <a:rPr lang="en-US" dirty="0" smtClean="0"/>
              <a:t>Develop the detailed design of each subsystem.</a:t>
            </a:r>
          </a:p>
          <a:p>
            <a:pPr marL="1771650" lvl="3" indent="-514350">
              <a:buFont typeface="+mj-lt"/>
              <a:buAutoNum type="arabicPeriod"/>
            </a:pPr>
            <a:r>
              <a:rPr lang="en-US" dirty="0" smtClean="0"/>
              <a:t>Design the internals of composite tasks.</a:t>
            </a:r>
          </a:p>
          <a:p>
            <a:pPr marL="1771650" lvl="3" indent="-514350">
              <a:buFont typeface="+mj-lt"/>
              <a:buAutoNum type="arabicPeriod"/>
            </a:pPr>
            <a:r>
              <a:rPr lang="en-US" dirty="0" smtClean="0"/>
              <a:t>Design the details of task synchronization.</a:t>
            </a:r>
          </a:p>
          <a:p>
            <a:pPr marL="1771650" lvl="3" indent="-514350">
              <a:buFont typeface="+mj-lt"/>
              <a:buAutoNum type="arabicPeriod"/>
            </a:pPr>
            <a:r>
              <a:rPr lang="en-US" dirty="0" smtClean="0"/>
              <a:t>Design the connector classes for inter-class communication.</a:t>
            </a:r>
          </a:p>
          <a:p>
            <a:pPr marL="1771650" lvl="3" indent="-514350">
              <a:buFont typeface="+mj-lt"/>
              <a:buAutoNum type="arabicPeriod"/>
            </a:pPr>
            <a:r>
              <a:rPr lang="en-US" dirty="0" smtClean="0"/>
              <a:t>Design and document each task’s internal event sequencing logic.</a:t>
            </a:r>
          </a:p>
          <a:p>
            <a:pPr marL="1314450" lvl="2" indent="-514350">
              <a:buFont typeface="+mj-lt"/>
              <a:buAutoNum type="arabicPeriod" startAt="7"/>
            </a:pPr>
            <a:r>
              <a:rPr lang="en-US" dirty="0" smtClean="0"/>
              <a:t>Analyze the performance of the real-time design for each subsystem in greater detail (optional).</a:t>
            </a:r>
          </a:p>
          <a:p>
            <a:pPr marL="1771650" lvl="3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(6.5)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COMET is a software design lifecycle and methodology.</a:t>
            </a:r>
          </a:p>
          <a:p>
            <a:r>
              <a:rPr lang="en-US" dirty="0" smtClean="0"/>
              <a:t>COMET is highly iterative</a:t>
            </a:r>
          </a:p>
          <a:p>
            <a:r>
              <a:rPr lang="en-US" dirty="0" smtClean="0"/>
              <a:t>The basic phases of COMET are:</a:t>
            </a:r>
          </a:p>
          <a:p>
            <a:pPr lvl="1"/>
            <a:r>
              <a:rPr lang="en-US" dirty="0" smtClean="0"/>
              <a:t>Requirements Modeling</a:t>
            </a:r>
          </a:p>
          <a:p>
            <a:pPr lvl="1"/>
            <a:r>
              <a:rPr lang="en-US" dirty="0" smtClean="0"/>
              <a:t>Analysis Modeling</a:t>
            </a:r>
          </a:p>
          <a:p>
            <a:pPr lvl="1"/>
            <a:r>
              <a:rPr lang="en-US" dirty="0" smtClean="0"/>
              <a:t>Design Modeling</a:t>
            </a:r>
          </a:p>
          <a:p>
            <a:pPr lvl="1"/>
            <a:r>
              <a:rPr lang="en-US" dirty="0" smtClean="0"/>
              <a:t>Incremental Software Construction</a:t>
            </a:r>
          </a:p>
          <a:p>
            <a:pPr lvl="1"/>
            <a:r>
              <a:rPr lang="en-US" dirty="0" smtClean="0"/>
              <a:t>Incremental Software Design</a:t>
            </a:r>
          </a:p>
          <a:p>
            <a:pPr lvl="1"/>
            <a:r>
              <a:rPr lang="en-US" dirty="0" smtClean="0"/>
              <a:t>System Testing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COMET Software </a:t>
            </a:r>
            <a:r>
              <a:rPr lang="en-US" dirty="0" smtClean="0"/>
              <a:t>Lifecycle (6.1)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highly iterative process</a:t>
            </a:r>
          </a:p>
          <a:p>
            <a:r>
              <a:rPr lang="en-US" dirty="0" smtClean="0"/>
              <a:t>Focuses on the </a:t>
            </a:r>
            <a:r>
              <a:rPr lang="en-US" i="1" dirty="0" smtClean="0"/>
              <a:t>use case</a:t>
            </a:r>
            <a:r>
              <a:rPr lang="en-US" dirty="0" smtClean="0"/>
              <a:t> concept</a:t>
            </a:r>
          </a:p>
          <a:p>
            <a:pPr lvl="1"/>
            <a:r>
              <a:rPr lang="en-US" dirty="0" smtClean="0"/>
              <a:t>Functional requirements are recorded in terms of actors and their use of the system, collected into use cases.</a:t>
            </a:r>
          </a:p>
          <a:p>
            <a:pPr lvl="1"/>
            <a:r>
              <a:rPr lang="en-US" dirty="0" smtClean="0"/>
              <a:t>A use case is a series of interactions between one or more actors and the system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COMET Software </a:t>
            </a:r>
            <a:r>
              <a:rPr lang="en-US" dirty="0" smtClean="0"/>
              <a:t>Lifecycle (6.1)</a:t>
            </a:r>
            <a:endParaRPr lang="en-US" dirty="0"/>
          </a:p>
        </p:txBody>
      </p:sp>
      <p:pic>
        <p:nvPicPr>
          <p:cNvPr id="4" name="Content Placeholder 3" descr="Figure-6.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759434"/>
            <a:ext cx="8229600" cy="4207494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COMET </a:t>
            </a:r>
            <a:r>
              <a:rPr lang="en-US" dirty="0" smtClean="0"/>
              <a:t>Modeling (6.1.1-2)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Requirements Modeling</a:t>
            </a:r>
          </a:p>
          <a:p>
            <a:pPr lvl="1"/>
            <a:r>
              <a:rPr lang="en-US" dirty="0" smtClean="0"/>
              <a:t>Use cases are generated, and serve as the requirements for the system.</a:t>
            </a:r>
          </a:p>
          <a:p>
            <a:pPr lvl="1"/>
            <a:r>
              <a:rPr lang="en-US" dirty="0" smtClean="0"/>
              <a:t>Throwaway prototypes can help to clarify the requirements.</a:t>
            </a:r>
          </a:p>
          <a:p>
            <a:r>
              <a:rPr lang="en-US" dirty="0" smtClean="0"/>
              <a:t>Analysis Modeling</a:t>
            </a:r>
          </a:p>
          <a:p>
            <a:pPr lvl="1"/>
            <a:r>
              <a:rPr lang="en-US" dirty="0" smtClean="0"/>
              <a:t>Static Models</a:t>
            </a:r>
          </a:p>
          <a:p>
            <a:pPr lvl="2"/>
            <a:r>
              <a:rPr lang="en-US" dirty="0" smtClean="0"/>
              <a:t>Class Diagrams show the classes of the problem domain.</a:t>
            </a:r>
          </a:p>
          <a:p>
            <a:pPr lvl="1"/>
            <a:r>
              <a:rPr lang="en-US" dirty="0" smtClean="0"/>
              <a:t>Dynamic Models</a:t>
            </a:r>
          </a:p>
          <a:p>
            <a:pPr lvl="2"/>
            <a:r>
              <a:rPr lang="en-US" dirty="0" smtClean="0"/>
              <a:t>Show the problem domain objects participating in use cases.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COMET Modeling (cont</a:t>
            </a:r>
            <a:r>
              <a:rPr lang="en-US" dirty="0" smtClean="0"/>
              <a:t>.; 6.1.3)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 Modeling</a:t>
            </a:r>
          </a:p>
          <a:p>
            <a:pPr lvl="1"/>
            <a:r>
              <a:rPr lang="en-US" dirty="0" smtClean="0"/>
              <a:t>Design of the software architecture</a:t>
            </a:r>
          </a:p>
          <a:p>
            <a:pPr lvl="1"/>
            <a:r>
              <a:rPr lang="en-US" dirty="0" smtClean="0"/>
              <a:t>Problem Domain is mapped to Solution Domain</a:t>
            </a:r>
          </a:p>
          <a:p>
            <a:pPr lvl="1"/>
            <a:r>
              <a:rPr lang="en-US" dirty="0" smtClean="0"/>
              <a:t>Subsystems are identified and designed</a:t>
            </a:r>
          </a:p>
          <a:p>
            <a:pPr lvl="2"/>
            <a:r>
              <a:rPr lang="en-US" dirty="0" smtClean="0"/>
              <a:t>Emphasis is on distributed subsystems that communicate with each other via messages.</a:t>
            </a:r>
          </a:p>
          <a:p>
            <a:pPr lvl="2"/>
            <a:r>
              <a:rPr lang="en-US" dirty="0" smtClean="0"/>
              <a:t>Concurrent tasking concepts have to be taken into account, in addition to Object Oriented concepts.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</a:t>
            </a:r>
            <a:r>
              <a:rPr lang="en-US" dirty="0" smtClean="0"/>
              <a:t>Prototyping (6.1.4-5)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modeling, the software subsystems are incrementally constructed and integrated into incremental prototypes.</a:t>
            </a:r>
          </a:p>
          <a:p>
            <a:r>
              <a:rPr lang="en-US" dirty="0" smtClean="0"/>
              <a:t>A phased, iterative approach</a:t>
            </a:r>
          </a:p>
          <a:p>
            <a:pPr lvl="1"/>
            <a:r>
              <a:rPr lang="en-US" dirty="0" smtClean="0"/>
              <a:t>Build and test a little at a time.</a:t>
            </a:r>
          </a:p>
          <a:p>
            <a:r>
              <a:rPr lang="en-US" dirty="0" smtClean="0"/>
              <a:t>If significant problems are testing, a return to the modeling phases is in order.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</a:t>
            </a:r>
            <a:r>
              <a:rPr lang="en-US" dirty="0" smtClean="0"/>
              <a:t>Testing (</a:t>
            </a:r>
            <a:r>
              <a:rPr lang="en-US" dirty="0" smtClean="0"/>
              <a:t>6.1.5)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the incremental prototype is to be turned over to the customer, it must first undergo system testing.</a:t>
            </a:r>
          </a:p>
          <a:p>
            <a:r>
              <a:rPr lang="en-US" dirty="0" smtClean="0"/>
              <a:t>The use cases of the requirements model are tested black box, ensuring the software meets specifications.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COMET vs. </a:t>
            </a:r>
            <a:r>
              <a:rPr lang="en-US" dirty="0" smtClean="0"/>
              <a:t>USDP (6.2.1)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Directly compatible with COMET</a:t>
            </a:r>
          </a:p>
          <a:p>
            <a:pPr lvl="1"/>
            <a:r>
              <a:rPr lang="en-US" dirty="0" smtClean="0"/>
              <a:t>The first three phases even have same names!</a:t>
            </a:r>
          </a:p>
          <a:p>
            <a:r>
              <a:rPr lang="en-US" dirty="0" err="1" smtClean="0"/>
              <a:t>USDP’s</a:t>
            </a:r>
            <a:r>
              <a:rPr lang="en-US" dirty="0" smtClean="0"/>
              <a:t> Testing phase is broken into </a:t>
            </a:r>
            <a:r>
              <a:rPr lang="en-US" dirty="0" err="1" smtClean="0"/>
              <a:t>COMET’s</a:t>
            </a:r>
            <a:r>
              <a:rPr lang="en-US" dirty="0" smtClean="0"/>
              <a:t> Incremental Integration and System Testing phases</a:t>
            </a:r>
          </a:p>
          <a:p>
            <a:pPr lvl="1"/>
            <a:r>
              <a:rPr lang="en-US" dirty="0" smtClean="0"/>
              <a:t>These activities should be performed by separate teams.</a:t>
            </a:r>
          </a:p>
          <a:p>
            <a:pPr lvl="2"/>
            <a:r>
              <a:rPr lang="en-US" dirty="0" smtClean="0"/>
              <a:t>Incremental Integration -&gt; Development Team</a:t>
            </a:r>
          </a:p>
          <a:p>
            <a:pPr lvl="2"/>
            <a:r>
              <a:rPr lang="en-US" dirty="0" smtClean="0"/>
              <a:t>System Testing -&gt; Testing Team 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1015</Words>
  <Application>Microsoft Macintosh PowerPoint</Application>
  <PresentationFormat>On-screen Show (4:3)</PresentationFormat>
  <Paragraphs>132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COMET Overview</vt:lpstr>
      <vt:lpstr>What is COMET?</vt:lpstr>
      <vt:lpstr>COMET Software Lifecycle (6.1)</vt:lpstr>
      <vt:lpstr>COMET Software Lifecycle (6.1)</vt:lpstr>
      <vt:lpstr>COMET Modeling (6.1.1-2)</vt:lpstr>
      <vt:lpstr>COMET Modeling (cont.; 6.1.3)</vt:lpstr>
      <vt:lpstr>Incremental Prototyping (6.1.4-5)</vt:lpstr>
      <vt:lpstr>System Testing (6.1.5)</vt:lpstr>
      <vt:lpstr>COMET vs. USDP (6.2.1)</vt:lpstr>
      <vt:lpstr>COMET vs. Spiral Method (6.2.2)</vt:lpstr>
      <vt:lpstr>Modeling Activities in COMET</vt:lpstr>
      <vt:lpstr>Requirements Modeling Activities (6.3.1)</vt:lpstr>
      <vt:lpstr>Analysis Modeling Activities (6.3.2)</vt:lpstr>
      <vt:lpstr>Design Modeling Activities (6.3.3)</vt:lpstr>
      <vt:lpstr>Design Modeling Activities (cont.; 6.3.3)</vt:lpstr>
      <vt:lpstr>COMET in a Nutshell (6.4.1-2) </vt:lpstr>
      <vt:lpstr>COMET in a Nutshell (cont; 6.4.2)</vt:lpstr>
      <vt:lpstr>COMET in a Nutshell (cont ; 6.4.3)</vt:lpstr>
      <vt:lpstr>COMET in a Nutshell (cont ; 6.4.3)</vt:lpstr>
      <vt:lpstr>COMET in a Nutshell (cont ; 6.4.3)</vt:lpstr>
      <vt:lpstr>Summary (6.5)</vt:lpstr>
    </vt:vector>
  </TitlesOfParts>
  <Company>Small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COMET Overview</dc:title>
  <dc:creator>robbinsd</dc:creator>
  <cp:lastModifiedBy>Dave</cp:lastModifiedBy>
  <cp:revision>34</cp:revision>
  <dcterms:created xsi:type="dcterms:W3CDTF">2009-08-31T15:51:52Z</dcterms:created>
  <dcterms:modified xsi:type="dcterms:W3CDTF">2009-09-19T16:58:40Z</dcterms:modified>
</cp:coreProperties>
</file>