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3" d="100"/>
          <a:sy n="113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heme" Target="theme/theme1.xml"/><Relationship Id="rId4" Type="http://schemas.openxmlformats.org/officeDocument/2006/relationships/slide" Target="slides/slide3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printerSettings" Target="printerSettings/printerSettings1.bin"/><Relationship Id="rId19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3586-DB25-F44E-AA07-D125E3220FA6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8863-6A1B-E54C-835E-EFCA23C5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3586-DB25-F44E-AA07-D125E3220FA6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8863-6A1B-E54C-835E-EFCA23C5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3586-DB25-F44E-AA07-D125E3220FA6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8863-6A1B-E54C-835E-EFCA23C5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3586-DB25-F44E-AA07-D125E3220FA6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8863-6A1B-E54C-835E-EFCA23C5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3586-DB25-F44E-AA07-D125E3220FA6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8863-6A1B-E54C-835E-EFCA23C5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3586-DB25-F44E-AA07-D125E3220FA6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8863-6A1B-E54C-835E-EFCA23C5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3586-DB25-F44E-AA07-D125E3220FA6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8863-6A1B-E54C-835E-EFCA23C5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3586-DB25-F44E-AA07-D125E3220FA6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8863-6A1B-E54C-835E-EFCA23C5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3586-DB25-F44E-AA07-D125E3220FA6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8863-6A1B-E54C-835E-EFCA23C5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3586-DB25-F44E-AA07-D125E3220FA6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8863-6A1B-E54C-835E-EFCA23C5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3586-DB25-F44E-AA07-D125E3220FA6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8863-6A1B-E54C-835E-EFCA23C5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33586-DB25-F44E-AA07-D125E3220FA6}" type="datetimeFigureOut">
              <a:rPr lang="en-US" smtClean="0"/>
              <a:pPr/>
              <a:t>9/22/09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08863-6A1B-E54C-835E-EFCA23C55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Software Architecture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12</a:t>
            </a:r>
          </a:p>
          <a:p>
            <a:r>
              <a:rPr lang="en-US" dirty="0" smtClean="0"/>
              <a:t>Part </a:t>
            </a:r>
            <a:r>
              <a:rPr lang="en-US" dirty="0" smtClean="0"/>
              <a:t>of Design Analysis</a:t>
            </a:r>
            <a:endParaRPr lang="en-US" dirty="0"/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066800" y="6019800"/>
            <a:ext cx="69881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i="1" dirty="0">
                <a:latin typeface="Calibri" pitchFamily="-107" charset="0"/>
              </a:rPr>
              <a:t>Designing Concurrent, Distributed, and Real-Time Applications with UML</a:t>
            </a:r>
          </a:p>
          <a:p>
            <a:pPr algn="ctr"/>
            <a:r>
              <a:rPr lang="en-US" dirty="0">
                <a:latin typeface="Calibri" pitchFamily="-107" charset="0"/>
              </a:rPr>
              <a:t>Hassan </a:t>
            </a:r>
            <a:r>
              <a:rPr lang="en-US" dirty="0" err="1">
                <a:latin typeface="Calibri" pitchFamily="-107" charset="0"/>
              </a:rPr>
              <a:t>Gomaa</a:t>
            </a:r>
            <a:r>
              <a:rPr lang="en-US" dirty="0">
                <a:latin typeface="Calibri" pitchFamily="-107" charset="0"/>
              </a:rPr>
              <a:t> (2001</a:t>
            </a:r>
            <a:r>
              <a:rPr lang="en-US" dirty="0" smtClean="0">
                <a:latin typeface="Calibri" pitchFamily="-107" charset="0"/>
              </a:rPr>
              <a:t>)</a:t>
            </a:r>
            <a:endParaRPr lang="en-US" dirty="0">
              <a:latin typeface="Calibri" pitchFamily="-107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Consolidate Collaboration Diagram (example)</a:t>
            </a:r>
            <a:endParaRPr lang="en-US" dirty="0"/>
          </a:p>
        </p:txBody>
      </p:sp>
      <p:pic>
        <p:nvPicPr>
          <p:cNvPr id="4" name="Content Placeholder 3" descr="12.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09838"/>
            <a:ext cx="8229600" cy="4506686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 Software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Subsystems may also be shown on subsystem collaboration diagrams.</a:t>
            </a:r>
          </a:p>
          <a:p>
            <a:r>
              <a:rPr lang="en-US" dirty="0" smtClean="0"/>
              <a:t>This provides a high-level view of the collaborations within a system.</a:t>
            </a:r>
            <a:endParaRPr lang="en-US" dirty="0"/>
          </a:p>
        </p:txBody>
      </p:sp>
      <p:pic>
        <p:nvPicPr>
          <p:cNvPr id="4" name="Picture 3" descr="12.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2057400"/>
            <a:ext cx="4234079" cy="345916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Subsystems in Concurrent, Real-time, and Distributed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Concurrent, real-time, and distributed applications frequently have the following types of subsystems:</a:t>
            </a:r>
          </a:p>
          <a:p>
            <a:pPr lvl="1"/>
            <a:r>
              <a:rPr lang="en-US" dirty="0" smtClean="0"/>
              <a:t>Control</a:t>
            </a:r>
          </a:p>
          <a:p>
            <a:pPr lvl="1"/>
            <a:r>
              <a:rPr lang="en-US" dirty="0" smtClean="0"/>
              <a:t>Coordinator</a:t>
            </a:r>
          </a:p>
          <a:p>
            <a:pPr lvl="1"/>
            <a:r>
              <a:rPr lang="en-US" dirty="0" smtClean="0"/>
              <a:t>Data Collection</a:t>
            </a:r>
          </a:p>
          <a:p>
            <a:pPr lvl="1"/>
            <a:r>
              <a:rPr lang="en-US" dirty="0" smtClean="0"/>
              <a:t>Data Analysis</a:t>
            </a:r>
          </a:p>
          <a:p>
            <a:pPr lvl="1"/>
            <a:r>
              <a:rPr lang="en-US" dirty="0" smtClean="0"/>
              <a:t>Server</a:t>
            </a:r>
          </a:p>
          <a:p>
            <a:pPr lvl="1"/>
            <a:r>
              <a:rPr lang="en-US" dirty="0" smtClean="0"/>
              <a:t>User Interface</a:t>
            </a:r>
          </a:p>
          <a:p>
            <a:pPr lvl="1"/>
            <a:r>
              <a:rPr lang="en-US" dirty="0" smtClean="0"/>
              <a:t>I/O Subsystem</a:t>
            </a:r>
          </a:p>
          <a:p>
            <a:pPr lvl="1"/>
            <a:r>
              <a:rPr lang="en-US" dirty="0" smtClean="0"/>
              <a:t>System Services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Subsystems in Concurrent, Real-time, and Distributed Applications (examples)</a:t>
            </a:r>
            <a:endParaRPr lang="en-US" sz="3600" dirty="0"/>
          </a:p>
        </p:txBody>
      </p:sp>
      <p:pic>
        <p:nvPicPr>
          <p:cNvPr id="4" name="Content Placeholder 3" descr="12.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1600200"/>
            <a:ext cx="3399595" cy="2438400"/>
          </a:xfrm>
        </p:spPr>
      </p:pic>
      <p:pic>
        <p:nvPicPr>
          <p:cNvPr id="5" name="Picture 4" descr="12.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1600200"/>
            <a:ext cx="5154889" cy="2774950"/>
          </a:xfrm>
          <a:prstGeom prst="rect">
            <a:avLst/>
          </a:prstGeom>
        </p:spPr>
      </p:pic>
      <p:pic>
        <p:nvPicPr>
          <p:cNvPr id="6" name="Picture 5" descr="12.1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4800600"/>
            <a:ext cx="792480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Analysis Static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more detailed model is developed as part of solution design.</a:t>
            </a:r>
          </a:p>
          <a:p>
            <a:r>
              <a:rPr lang="en-US" dirty="0" smtClean="0"/>
              <a:t>This static model may either refine the conceptual static model developed in the analysis modeling phase, or may be developed from the consolidated collaboration diagrams.</a:t>
            </a:r>
          </a:p>
          <a:p>
            <a:r>
              <a:rPr lang="en-US" dirty="0" smtClean="0"/>
              <a:t>Further refinement considers the directional nature of class relationships.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Software Architectural Styles may be blended</a:t>
            </a:r>
          </a:p>
          <a:p>
            <a:pPr lvl="1"/>
            <a:r>
              <a:rPr lang="en-US" dirty="0" smtClean="0"/>
              <a:t>Client/Server</a:t>
            </a:r>
          </a:p>
          <a:p>
            <a:pPr lvl="1"/>
            <a:r>
              <a:rPr lang="en-US" dirty="0" smtClean="0"/>
              <a:t>Layered</a:t>
            </a:r>
          </a:p>
          <a:p>
            <a:pPr lvl="1"/>
            <a:r>
              <a:rPr lang="en-US" dirty="0" smtClean="0"/>
              <a:t>Communicating Tasks</a:t>
            </a:r>
          </a:p>
          <a:p>
            <a:r>
              <a:rPr lang="en-US" dirty="0" smtClean="0"/>
              <a:t>Complex systems may be decomposed into subsystems with loose external coupling and high internal coupling.</a:t>
            </a:r>
          </a:p>
          <a:p>
            <a:r>
              <a:rPr lang="en-US" dirty="0" smtClean="0"/>
              <a:t>Multiple criteria exist for </a:t>
            </a:r>
            <a:r>
              <a:rPr lang="en-US" smtClean="0"/>
              <a:t>subsystem decomposition.	</a:t>
            </a:r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Architecture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Architecture refers to the decomposition of a system into subsystems</a:t>
            </a:r>
          </a:p>
          <a:p>
            <a:r>
              <a:rPr lang="en-US" dirty="0" smtClean="0"/>
              <a:t>This is necessary for large-scale and complex software systems.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Architectural 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Architectural styles are recurring architectures used in a variety of applications.</a:t>
            </a:r>
          </a:p>
          <a:p>
            <a:pPr lvl="1"/>
            <a:r>
              <a:rPr lang="en-US" dirty="0" smtClean="0"/>
              <a:t>Client/Server Architecture</a:t>
            </a:r>
          </a:p>
          <a:p>
            <a:pPr lvl="1"/>
            <a:r>
              <a:rPr lang="en-US" dirty="0" smtClean="0"/>
              <a:t>Layers of Abstraction Architecture</a:t>
            </a:r>
          </a:p>
          <a:p>
            <a:pPr lvl="1"/>
            <a:r>
              <a:rPr lang="en-US" dirty="0" smtClean="0"/>
              <a:t>Communicating Tasks Architecture</a:t>
            </a:r>
          </a:p>
          <a:p>
            <a:r>
              <a:rPr lang="en-US" dirty="0" smtClean="0"/>
              <a:t>The styles may be blended as necessary. They are not mutually exclusive!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Client/Server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Sever provides services</a:t>
            </a:r>
          </a:p>
          <a:p>
            <a:r>
              <a:rPr lang="en-US" dirty="0" smtClean="0"/>
              <a:t>Client consumes services</a:t>
            </a:r>
          </a:p>
          <a:p>
            <a:r>
              <a:rPr lang="en-US" dirty="0" smtClean="0"/>
              <a:t>Widely used in distributed applications.</a:t>
            </a:r>
            <a:endParaRPr lang="en-US" dirty="0"/>
          </a:p>
        </p:txBody>
      </p:sp>
      <p:pic>
        <p:nvPicPr>
          <p:cNvPr id="4" name="Picture 3" descr="12.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1905000"/>
            <a:ext cx="5242843" cy="3587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of Abstraction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Each layer communicates only with the layers directly above and below itself.</a:t>
            </a:r>
          </a:p>
          <a:p>
            <a:pPr lvl="1"/>
            <a:r>
              <a:rPr lang="en-US" dirty="0" smtClean="0"/>
              <a:t>Each layer solves only part of a given problem.</a:t>
            </a:r>
          </a:p>
          <a:p>
            <a:r>
              <a:rPr lang="en-US" dirty="0" smtClean="0"/>
              <a:t>E.g. Operating Systems, Database Management systems, and Network Systems</a:t>
            </a:r>
            <a:endParaRPr lang="en-US" dirty="0"/>
          </a:p>
        </p:txBody>
      </p:sp>
      <p:pic>
        <p:nvPicPr>
          <p:cNvPr id="4" name="Picture 3" descr="12.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0700" y="1714500"/>
            <a:ext cx="2400300" cy="4000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Communicating Tasks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Network of Concurrent tasks with separate threads of control.</a:t>
            </a:r>
          </a:p>
          <a:p>
            <a:r>
              <a:rPr lang="en-US" dirty="0" smtClean="0"/>
              <a:t>With or without shared memory.</a:t>
            </a:r>
          </a:p>
          <a:p>
            <a:r>
              <a:rPr lang="en-US" dirty="0" smtClean="0"/>
              <a:t>May or may not be on the same computational node.</a:t>
            </a:r>
          </a:p>
          <a:p>
            <a:r>
              <a:rPr lang="en-US" dirty="0" smtClean="0"/>
              <a:t>Common in real-time systems.</a:t>
            </a:r>
            <a:endParaRPr lang="en-US" dirty="0"/>
          </a:p>
        </p:txBody>
      </p:sp>
      <p:pic>
        <p:nvPicPr>
          <p:cNvPr id="4" name="Picture 3" descr="12.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514600"/>
            <a:ext cx="4584310" cy="3009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 Decomposition Issues and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Subsystems should be externally lowly-coupled and internally highly-coupled.</a:t>
            </a:r>
          </a:p>
          <a:p>
            <a:pPr lvl="1"/>
            <a:r>
              <a:rPr lang="en-US" dirty="0" smtClean="0"/>
              <a:t>This can help to determine which objects belong in which subsystem.</a:t>
            </a:r>
          </a:p>
          <a:p>
            <a:r>
              <a:rPr lang="en-US" dirty="0" smtClean="0"/>
              <a:t>Separation of Concerns is the fundamental principle guiding decomposition.</a:t>
            </a:r>
          </a:p>
          <a:p>
            <a:r>
              <a:rPr lang="en-US" dirty="0" smtClean="0"/>
              <a:t>Subsystems provide lower-resolution information hiding than objects.</a:t>
            </a:r>
          </a:p>
          <a:p>
            <a:r>
              <a:rPr lang="en-US" dirty="0" smtClean="0"/>
              <a:t>If no obvious decompositions appear, consider the Use Cases.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Subsystem Decomposition Issues and Guidelines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Things to consider during separation of concern decomposing:</a:t>
            </a:r>
          </a:p>
          <a:p>
            <a:pPr lvl="1"/>
            <a:r>
              <a:rPr lang="en-US" dirty="0" smtClean="0"/>
              <a:t>Aggregate/Composite objects</a:t>
            </a:r>
          </a:p>
          <a:p>
            <a:pPr lvl="1"/>
            <a:r>
              <a:rPr lang="en-US" dirty="0" smtClean="0"/>
              <a:t>Geographical locations</a:t>
            </a:r>
          </a:p>
          <a:p>
            <a:pPr lvl="1"/>
            <a:r>
              <a:rPr lang="en-US" dirty="0" smtClean="0"/>
              <a:t>Clients and servers</a:t>
            </a:r>
          </a:p>
          <a:p>
            <a:pPr lvl="1"/>
            <a:r>
              <a:rPr lang="en-US" dirty="0" smtClean="0"/>
              <a:t>User interface</a:t>
            </a:r>
          </a:p>
          <a:p>
            <a:pPr lvl="1"/>
            <a:r>
              <a:rPr lang="en-US" dirty="0" smtClean="0"/>
              <a:t>External object interfaces</a:t>
            </a:r>
          </a:p>
          <a:p>
            <a:pPr lvl="1"/>
            <a:r>
              <a:rPr lang="en-US" dirty="0" smtClean="0"/>
              <a:t>Scope of control</a:t>
            </a:r>
          </a:p>
          <a:p>
            <a:pPr lvl="1"/>
            <a:r>
              <a:rPr lang="en-US" dirty="0" smtClean="0"/>
              <a:t>Entity objects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Consolidated Collaboration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 begin the system decomposition process, and to transition from analysis to design, construct a consolidated collaboration diagram.</a:t>
            </a:r>
          </a:p>
          <a:p>
            <a:r>
              <a:rPr lang="en-US" dirty="0" smtClean="0"/>
              <a:t>The consolidated collaboration diagram synthesizes all the collaboration diagrams used to support the use cases</a:t>
            </a:r>
          </a:p>
          <a:p>
            <a:pPr lvl="1"/>
            <a:r>
              <a:rPr lang="en-US" dirty="0" smtClean="0"/>
              <a:t>Message sequencing numbers are omitted to reduce clutter</a:t>
            </a:r>
          </a:p>
          <a:p>
            <a:pPr lvl="1"/>
            <a:r>
              <a:rPr lang="en-US" dirty="0" smtClean="0"/>
              <a:t>If the diagram is still too cluttered, multiple messages can be aggregated into one name.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528</Words>
  <Application>Microsoft Macintosh PowerPoint</Application>
  <PresentationFormat>On-screen Show (4:3)</PresentationFormat>
  <Paragraphs>73</Paragraphs>
  <Slides>15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Software Architecture Design</vt:lpstr>
      <vt:lpstr>Software Architecture Design</vt:lpstr>
      <vt:lpstr>Software Architectural Styles</vt:lpstr>
      <vt:lpstr>Client/Server Architecture</vt:lpstr>
      <vt:lpstr>Layers of Abstraction Architecture</vt:lpstr>
      <vt:lpstr>Communicating Tasks Architecture</vt:lpstr>
      <vt:lpstr>System Decomposition Issues and Guidelines</vt:lpstr>
      <vt:lpstr>Subsystem Decomposition Issues and Guidelines (cont)</vt:lpstr>
      <vt:lpstr>Consolidated Collaboration Diagrams</vt:lpstr>
      <vt:lpstr>Consolidate Collaboration Diagram (example)</vt:lpstr>
      <vt:lpstr>Subsystem Software Architecture</vt:lpstr>
      <vt:lpstr>Subsystems in Concurrent, Real-time, and Distributed Applications</vt:lpstr>
      <vt:lpstr>Subsystems in Concurrent, Real-time, and Distributed Applications (examples)</vt:lpstr>
      <vt:lpstr>Design Analysis Static Modeling</vt:lpstr>
      <vt:lpstr>Summary</vt:lpstr>
    </vt:vector>
  </TitlesOfParts>
  <Company>Small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Architecture Design</dc:title>
  <dc:creator>robbinsd</dc:creator>
  <cp:lastModifiedBy>robbinsd</cp:lastModifiedBy>
  <cp:revision>20</cp:revision>
  <dcterms:created xsi:type="dcterms:W3CDTF">2009-09-22T20:46:24Z</dcterms:created>
  <dcterms:modified xsi:type="dcterms:W3CDTF">2009-09-22T20:47:02Z</dcterms:modified>
</cp:coreProperties>
</file>