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82AD-3665-4A3B-9550-49BFBB7C8C32}" type="datetimeFigureOut">
              <a:rPr lang="es-ES" smtClean="0"/>
              <a:t>08/10/2009</a:t>
            </a:fld>
            <a:endParaRPr lang="es-ES" dirty="0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765B9-8D95-4D5D-BDBA-C1A6A27B9B83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82AD-3665-4A3B-9550-49BFBB7C8C32}" type="datetimeFigureOut">
              <a:rPr lang="es-ES" smtClean="0"/>
              <a:t>08/10/2009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765B9-8D95-4D5D-BDBA-C1A6A27B9B83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82AD-3665-4A3B-9550-49BFBB7C8C32}" type="datetimeFigureOut">
              <a:rPr lang="es-ES" smtClean="0"/>
              <a:t>08/10/2009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765B9-8D95-4D5D-BDBA-C1A6A27B9B83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82AD-3665-4A3B-9550-49BFBB7C8C32}" type="datetimeFigureOut">
              <a:rPr lang="es-ES" smtClean="0"/>
              <a:t>08/10/2009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765B9-8D95-4D5D-BDBA-C1A6A27B9B83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82AD-3665-4A3B-9550-49BFBB7C8C32}" type="datetimeFigureOut">
              <a:rPr lang="es-ES" smtClean="0"/>
              <a:t>08/10/2009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765B9-8D95-4D5D-BDBA-C1A6A27B9B83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82AD-3665-4A3B-9550-49BFBB7C8C32}" type="datetimeFigureOut">
              <a:rPr lang="es-ES" smtClean="0"/>
              <a:t>08/10/2009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765B9-8D95-4D5D-BDBA-C1A6A27B9B83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82AD-3665-4A3B-9550-49BFBB7C8C32}" type="datetimeFigureOut">
              <a:rPr lang="es-ES" smtClean="0"/>
              <a:t>08/10/2009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765B9-8D95-4D5D-BDBA-C1A6A27B9B83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82AD-3665-4A3B-9550-49BFBB7C8C32}" type="datetimeFigureOut">
              <a:rPr lang="es-ES" smtClean="0"/>
              <a:t>08/10/2009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765B9-8D95-4D5D-BDBA-C1A6A27B9B83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82AD-3665-4A3B-9550-49BFBB7C8C32}" type="datetimeFigureOut">
              <a:rPr lang="es-ES" smtClean="0"/>
              <a:t>08/10/2009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765B9-8D95-4D5D-BDBA-C1A6A27B9B83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82AD-3665-4A3B-9550-49BFBB7C8C32}" type="datetimeFigureOut">
              <a:rPr lang="es-ES" smtClean="0"/>
              <a:t>08/10/2009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765B9-8D95-4D5D-BDBA-C1A6A27B9B83}" type="slidenum">
              <a:rPr lang="es-ES" smtClean="0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9D82AD-3665-4A3B-9550-49BFBB7C8C32}" type="datetimeFigureOut">
              <a:rPr lang="es-ES" smtClean="0"/>
              <a:t>08/10/2009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9765B9-8D95-4D5D-BDBA-C1A6A27B9B83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99D82AD-3665-4A3B-9550-49BFBB7C8C32}" type="datetimeFigureOut">
              <a:rPr lang="es-ES" smtClean="0"/>
              <a:t>08/10/2009</a:t>
            </a:fld>
            <a:endParaRPr lang="es-ES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19765B9-8D95-4D5D-BDBA-C1A6A27B9B83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6600" b="1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PROTEINAS</a:t>
            </a:r>
            <a:endParaRPr lang="es-ES" sz="6600" b="1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071546"/>
            <a:ext cx="6400800" cy="5357850"/>
          </a:xfrm>
        </p:spPr>
        <p:txBody>
          <a:bodyPr>
            <a:noAutofit/>
          </a:bodyPr>
          <a:lstStyle/>
          <a:p>
            <a:pPr algn="l"/>
            <a:r>
              <a:rPr lang="es-ES" sz="2400" dirty="0" smtClean="0">
                <a:solidFill>
                  <a:schemeClr val="tx1"/>
                </a:solidFill>
              </a:rPr>
              <a:t>Las dos reacciones principales en el </a:t>
            </a:r>
            <a:r>
              <a:rPr lang="es-ES" sz="2400" dirty="0" smtClean="0">
                <a:solidFill>
                  <a:schemeClr val="tx1"/>
                </a:solidFill>
              </a:rPr>
              <a:t>metabólismo</a:t>
            </a:r>
            <a:r>
              <a:rPr lang="es-ES" sz="2400" dirty="0" smtClean="0">
                <a:solidFill>
                  <a:schemeClr val="tx1"/>
                </a:solidFill>
              </a:rPr>
              <a:t> de los aminoácidos son: </a:t>
            </a:r>
            <a:r>
              <a:rPr lang="es-ES" sz="2400" dirty="0" smtClean="0">
                <a:solidFill>
                  <a:schemeClr val="tx1"/>
                </a:solidFill>
              </a:rPr>
              <a:t>transaminación</a:t>
            </a:r>
            <a:r>
              <a:rPr lang="es-ES" sz="2400" dirty="0" smtClean="0">
                <a:solidFill>
                  <a:schemeClr val="tx1"/>
                </a:solidFill>
              </a:rPr>
              <a:t> y </a:t>
            </a:r>
            <a:r>
              <a:rPr lang="es-ES" sz="2400" dirty="0" smtClean="0">
                <a:solidFill>
                  <a:schemeClr val="tx1"/>
                </a:solidFill>
              </a:rPr>
              <a:t>deaminación</a:t>
            </a:r>
            <a:r>
              <a:rPr lang="es-ES" sz="2400" dirty="0" smtClean="0">
                <a:solidFill>
                  <a:schemeClr val="tx1"/>
                </a:solidFill>
              </a:rPr>
              <a:t> </a:t>
            </a:r>
            <a:r>
              <a:rPr lang="es-ES" sz="2400" dirty="0" smtClean="0">
                <a:solidFill>
                  <a:schemeClr val="tx1"/>
                </a:solidFill>
              </a:rPr>
              <a:t>oxidativa</a:t>
            </a:r>
            <a:r>
              <a:rPr lang="es-ES" sz="2400" dirty="0" smtClean="0">
                <a:solidFill>
                  <a:schemeClr val="tx1"/>
                </a:solidFill>
              </a:rPr>
              <a:t/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/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i="1" dirty="0" smtClean="0">
                <a:solidFill>
                  <a:schemeClr val="tx1"/>
                </a:solidFill>
              </a:rPr>
              <a:t>Transaminación</a:t>
            </a:r>
            <a:r>
              <a:rPr lang="es-ES" sz="2400" dirty="0" smtClean="0">
                <a:solidFill>
                  <a:schemeClr val="tx1"/>
                </a:solidFill>
              </a:rPr>
              <a:t> 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Es este un proceso, realizado en el </a:t>
            </a:r>
            <a:r>
              <a:rPr lang="es-ES" sz="2400" dirty="0" smtClean="0">
                <a:solidFill>
                  <a:schemeClr val="tx1"/>
                </a:solidFill>
              </a:rPr>
              <a:t>citosol</a:t>
            </a:r>
            <a:r>
              <a:rPr lang="es-ES" sz="2400" dirty="0" smtClean="0">
                <a:solidFill>
                  <a:schemeClr val="tx1"/>
                </a:solidFill>
              </a:rPr>
              <a:t> y en las mitocondrias, por el que un aminoácido se convierte en otro. Se realiza por medio de transaminasas que catalizan la transferencia del grupo alfa-amino (NH3+) de un aminoácido a un alfa-</a:t>
            </a:r>
            <a:r>
              <a:rPr lang="es-ES" sz="2400" dirty="0" smtClean="0">
                <a:solidFill>
                  <a:schemeClr val="tx1"/>
                </a:solidFill>
              </a:rPr>
              <a:t>cetoácido</a:t>
            </a:r>
            <a:r>
              <a:rPr lang="es-ES" sz="2400" dirty="0" smtClean="0">
                <a:solidFill>
                  <a:schemeClr val="tx1"/>
                </a:solidFill>
              </a:rPr>
              <a:t>, tal como </a:t>
            </a:r>
            <a:r>
              <a:rPr lang="es-ES" sz="2400" dirty="0" smtClean="0">
                <a:solidFill>
                  <a:schemeClr val="tx1"/>
                </a:solidFill>
              </a:rPr>
              <a:t>piruvato</a:t>
            </a:r>
            <a:r>
              <a:rPr lang="es-ES" sz="2400" dirty="0" smtClean="0">
                <a:solidFill>
                  <a:schemeClr val="tx1"/>
                </a:solidFill>
              </a:rPr>
              <a:t>, </a:t>
            </a:r>
            <a:r>
              <a:rPr lang="es-ES" sz="2400" dirty="0" smtClean="0">
                <a:solidFill>
                  <a:schemeClr val="tx1"/>
                </a:solidFill>
              </a:rPr>
              <a:t>oxalacetato</a:t>
            </a:r>
            <a:r>
              <a:rPr lang="es-ES" sz="2400" dirty="0" smtClean="0">
                <a:solidFill>
                  <a:schemeClr val="tx1"/>
                </a:solidFill>
              </a:rPr>
              <a:t> o más frecuentemente alfa-</a:t>
            </a:r>
            <a:r>
              <a:rPr lang="es-ES" sz="2400" dirty="0" smtClean="0">
                <a:solidFill>
                  <a:schemeClr val="tx1"/>
                </a:solidFill>
              </a:rPr>
              <a:t>cetoglutarato</a:t>
            </a:r>
            <a:r>
              <a:rPr lang="es-ES" sz="2400" dirty="0" smtClean="0">
                <a:solidFill>
                  <a:schemeClr val="tx1"/>
                </a:solidFill>
              </a:rPr>
              <a:t>. Consecuentemente se forma un nuevo aminoácido y un nuevo </a:t>
            </a:r>
            <a:r>
              <a:rPr lang="es-ES" sz="2400" dirty="0" smtClean="0">
                <a:solidFill>
                  <a:schemeClr val="tx1"/>
                </a:solidFill>
              </a:rPr>
              <a:t>cetoácido</a:t>
            </a:r>
            <a:r>
              <a:rPr lang="es-ES" sz="2400" dirty="0" smtClean="0">
                <a:solidFill>
                  <a:schemeClr val="tx1"/>
                </a:solidFill>
              </a:rPr>
              <a:t>.</a:t>
            </a:r>
            <a:br>
              <a:rPr lang="es-ES" sz="2400" dirty="0" smtClean="0">
                <a:solidFill>
                  <a:schemeClr val="tx1"/>
                </a:solidFill>
              </a:rPr>
            </a:br>
            <a:endParaRPr lang="es-E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85720" y="857232"/>
            <a:ext cx="7486680" cy="478156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Las transaminasas que más habitualmente intervienen en la </a:t>
            </a:r>
            <a:r>
              <a:rPr lang="es-ES" dirty="0" smtClean="0">
                <a:solidFill>
                  <a:schemeClr val="tx1"/>
                </a:solidFill>
              </a:rPr>
              <a:t>transaminación</a:t>
            </a:r>
            <a:r>
              <a:rPr lang="es-ES" dirty="0" smtClean="0">
                <a:solidFill>
                  <a:schemeClr val="tx1"/>
                </a:solidFill>
              </a:rPr>
              <a:t> son: </a:t>
            </a:r>
            <a:r>
              <a:rPr lang="es-ES" dirty="0" smtClean="0">
                <a:solidFill>
                  <a:schemeClr val="tx1"/>
                </a:solidFill>
              </a:rPr>
              <a:t>alanina-aminotransferasa</a:t>
            </a:r>
            <a:r>
              <a:rPr lang="es-ES" dirty="0" smtClean="0">
                <a:solidFill>
                  <a:schemeClr val="tx1"/>
                </a:solidFill>
              </a:rPr>
              <a:t> (ALT) y </a:t>
            </a:r>
            <a:r>
              <a:rPr lang="es-ES" dirty="0" smtClean="0">
                <a:solidFill>
                  <a:schemeClr val="tx1"/>
                </a:solidFill>
              </a:rPr>
              <a:t>asparto-aminotransferasa</a:t>
            </a:r>
            <a:r>
              <a:rPr lang="es-ES" dirty="0" smtClean="0">
                <a:solidFill>
                  <a:schemeClr val="tx1"/>
                </a:solidFill>
              </a:rPr>
              <a:t> (AST). Requieren, como </a:t>
            </a:r>
            <a:r>
              <a:rPr lang="es-ES" dirty="0" smtClean="0">
                <a:solidFill>
                  <a:schemeClr val="tx1"/>
                </a:solidFill>
              </a:rPr>
              <a:t>cofactor</a:t>
            </a:r>
            <a:r>
              <a:rPr lang="es-ES" dirty="0" smtClean="0">
                <a:solidFill>
                  <a:schemeClr val="tx1"/>
                </a:solidFill>
              </a:rPr>
              <a:t>, </a:t>
            </a:r>
            <a:r>
              <a:rPr lang="es-ES" dirty="0" smtClean="0">
                <a:solidFill>
                  <a:schemeClr val="tx1"/>
                </a:solidFill>
              </a:rPr>
              <a:t>piridoxal</a:t>
            </a:r>
            <a:r>
              <a:rPr lang="es-ES" dirty="0" smtClean="0">
                <a:solidFill>
                  <a:schemeClr val="tx1"/>
                </a:solidFill>
              </a:rPr>
              <a:t>-fosfato (PLP), un derivado de la vitamina B6.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i="1" dirty="0" smtClean="0">
                <a:solidFill>
                  <a:schemeClr val="tx1"/>
                </a:solidFill>
              </a:rPr>
              <a:t>Deaminación</a:t>
            </a:r>
            <a:r>
              <a:rPr lang="es-ES" i="1" dirty="0" smtClean="0">
                <a:solidFill>
                  <a:schemeClr val="tx1"/>
                </a:solidFill>
              </a:rPr>
              <a:t> </a:t>
            </a:r>
            <a:r>
              <a:rPr lang="es-ES" i="1" dirty="0" smtClean="0">
                <a:solidFill>
                  <a:schemeClr val="tx1"/>
                </a:solidFill>
              </a:rPr>
              <a:t>oxidativa</a:t>
            </a: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Proceso, realizado en las mitocondrias, y en el que la enzima ácido </a:t>
            </a:r>
            <a:r>
              <a:rPr lang="es-ES" dirty="0" smtClean="0">
                <a:solidFill>
                  <a:schemeClr val="tx1"/>
                </a:solidFill>
              </a:rPr>
              <a:t>glutámico</a:t>
            </a:r>
            <a:r>
              <a:rPr lang="es-ES" dirty="0" smtClean="0">
                <a:solidFill>
                  <a:schemeClr val="tx1"/>
                </a:solidFill>
              </a:rPr>
              <a:t>-deshidrogenasa elimina el grupo amino del ácido </a:t>
            </a:r>
            <a:r>
              <a:rPr lang="es-ES" dirty="0" smtClean="0">
                <a:solidFill>
                  <a:schemeClr val="tx1"/>
                </a:solidFill>
              </a:rPr>
              <a:t>glutámico</a:t>
            </a:r>
            <a:r>
              <a:rPr lang="es-ES" dirty="0" smtClean="0">
                <a:solidFill>
                  <a:schemeClr val="tx1"/>
                </a:solidFill>
              </a:rPr>
              <a:t>. Se forma amoníaco que entra en el ciclo de la urea y los esqueletos carbonados vienen a ser productos intermedios </a:t>
            </a:r>
            <a:r>
              <a:rPr lang="es-ES" dirty="0" smtClean="0">
                <a:solidFill>
                  <a:schemeClr val="tx1"/>
                </a:solidFill>
              </a:rPr>
              <a:t>glucolíticos</a:t>
            </a:r>
            <a:r>
              <a:rPr lang="es-ES" dirty="0" smtClean="0">
                <a:solidFill>
                  <a:schemeClr val="tx1"/>
                </a:solidFill>
              </a:rPr>
              <a:t> y del ciclo de </a:t>
            </a:r>
            <a:r>
              <a:rPr lang="es-ES" dirty="0" smtClean="0">
                <a:solidFill>
                  <a:schemeClr val="tx1"/>
                </a:solidFill>
              </a:rPr>
              <a:t>Krebs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Los productos de </a:t>
            </a:r>
            <a:r>
              <a:rPr lang="es-ES" dirty="0" smtClean="0">
                <a:solidFill>
                  <a:schemeClr val="tx1"/>
                </a:solidFill>
              </a:rPr>
              <a:t>deaminación</a:t>
            </a:r>
            <a:r>
              <a:rPr lang="es-ES" dirty="0" smtClean="0">
                <a:solidFill>
                  <a:schemeClr val="tx1"/>
                </a:solidFill>
              </a:rPr>
              <a:t> de los aminoácidos son los siguientes:</a:t>
            </a:r>
            <a:br>
              <a:rPr lang="es-ES" dirty="0" smtClean="0">
                <a:solidFill>
                  <a:schemeClr val="tx1"/>
                </a:solidFill>
              </a:rPr>
            </a:b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1142984"/>
            <a:ext cx="6400800" cy="535785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s-ES" i="1" dirty="0" smtClean="0">
                <a:solidFill>
                  <a:schemeClr val="tx1"/>
                </a:solidFill>
              </a:rPr>
              <a:t>Aminoácido(s)Producto</a:t>
            </a: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Ile</a:t>
            </a:r>
            <a:r>
              <a:rPr lang="es-ES" dirty="0" smtClean="0">
                <a:solidFill>
                  <a:schemeClr val="tx1"/>
                </a:solidFill>
              </a:rPr>
              <a:t>, Leu, </a:t>
            </a:r>
            <a:r>
              <a:rPr lang="es-ES" dirty="0" smtClean="0">
                <a:solidFill>
                  <a:schemeClr val="tx1"/>
                </a:solidFill>
              </a:rPr>
              <a:t>Lys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Acetil-CoA</a:t>
            </a: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Tyr</a:t>
            </a:r>
            <a:r>
              <a:rPr lang="es-ES" dirty="0" smtClean="0">
                <a:solidFill>
                  <a:schemeClr val="tx1"/>
                </a:solidFill>
              </a:rPr>
              <a:t>, </a:t>
            </a:r>
            <a:r>
              <a:rPr lang="es-ES" dirty="0" smtClean="0">
                <a:solidFill>
                  <a:schemeClr val="tx1"/>
                </a:solidFill>
              </a:rPr>
              <a:t>Phe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Acetoacetato</a:t>
            </a: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Gln</a:t>
            </a:r>
            <a:r>
              <a:rPr lang="es-ES" dirty="0" smtClean="0">
                <a:solidFill>
                  <a:schemeClr val="tx1"/>
                </a:solidFill>
              </a:rPr>
              <a:t>, Pro, </a:t>
            </a:r>
            <a:r>
              <a:rPr lang="es-ES" dirty="0" smtClean="0">
                <a:solidFill>
                  <a:schemeClr val="tx1"/>
                </a:solidFill>
              </a:rPr>
              <a:t>Arg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Glu</a:t>
            </a:r>
            <a:r>
              <a:rPr lang="es-ES" dirty="0" smtClean="0">
                <a:solidFill>
                  <a:schemeClr val="tx1"/>
                </a:solidFill>
              </a:rPr>
              <a:t> y alfa-</a:t>
            </a:r>
            <a:r>
              <a:rPr lang="es-ES" dirty="0" smtClean="0">
                <a:solidFill>
                  <a:schemeClr val="tx1"/>
                </a:solidFill>
              </a:rPr>
              <a:t>cetoglutarato</a:t>
            </a: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His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Glu</a:t>
            </a:r>
            <a:r>
              <a:rPr lang="es-ES" dirty="0" smtClean="0">
                <a:solidFill>
                  <a:schemeClr val="tx1"/>
                </a:solidFill>
              </a:rPr>
              <a:t> y alfa-</a:t>
            </a:r>
            <a:r>
              <a:rPr lang="es-ES" dirty="0" smtClean="0">
                <a:solidFill>
                  <a:schemeClr val="tx1"/>
                </a:solidFill>
              </a:rPr>
              <a:t>cetoglutarato</a:t>
            </a: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Thr</a:t>
            </a:r>
            <a:r>
              <a:rPr lang="es-ES" dirty="0" smtClean="0">
                <a:solidFill>
                  <a:schemeClr val="tx1"/>
                </a:solidFill>
              </a:rPr>
              <a:t>, </a:t>
            </a:r>
            <a:r>
              <a:rPr lang="es-ES" dirty="0" smtClean="0">
                <a:solidFill>
                  <a:schemeClr val="tx1"/>
                </a:solidFill>
              </a:rPr>
              <a:t>Met</a:t>
            </a:r>
            <a:r>
              <a:rPr lang="es-ES" dirty="0" smtClean="0">
                <a:solidFill>
                  <a:schemeClr val="tx1"/>
                </a:solidFill>
              </a:rPr>
              <a:t> , Val </a:t>
            </a:r>
            <a:r>
              <a:rPr lang="es-ES" dirty="0" smtClean="0">
                <a:solidFill>
                  <a:schemeClr val="tx1"/>
                </a:solidFill>
              </a:rPr>
              <a:t>Succinil-CoA</a:t>
            </a: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Tyr</a:t>
            </a:r>
            <a:r>
              <a:rPr lang="es-ES" dirty="0" smtClean="0">
                <a:solidFill>
                  <a:schemeClr val="tx1"/>
                </a:solidFill>
              </a:rPr>
              <a:t>, </a:t>
            </a:r>
            <a:r>
              <a:rPr lang="es-ES" dirty="0" smtClean="0">
                <a:solidFill>
                  <a:schemeClr val="tx1"/>
                </a:solidFill>
              </a:rPr>
              <a:t>Phe</a:t>
            </a:r>
            <a:r>
              <a:rPr lang="es-ES" dirty="0" smtClean="0">
                <a:solidFill>
                  <a:schemeClr val="tx1"/>
                </a:solidFill>
              </a:rPr>
              <a:t>, </a:t>
            </a:r>
            <a:r>
              <a:rPr lang="es-ES" dirty="0" smtClean="0">
                <a:solidFill>
                  <a:schemeClr val="tx1"/>
                </a:solidFill>
              </a:rPr>
              <a:t>Asp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Fumarato</a:t>
            </a: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Asp</a:t>
            </a:r>
            <a:r>
              <a:rPr lang="es-ES" dirty="0" smtClean="0">
                <a:solidFill>
                  <a:schemeClr val="tx1"/>
                </a:solidFill>
              </a:rPr>
              <a:t>, </a:t>
            </a:r>
            <a:r>
              <a:rPr lang="es-ES" dirty="0" smtClean="0">
                <a:solidFill>
                  <a:schemeClr val="tx1"/>
                </a:solidFill>
              </a:rPr>
              <a:t>Asn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Oxaloacetato</a:t>
            </a: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Ser, </a:t>
            </a:r>
            <a:r>
              <a:rPr lang="es-ES" dirty="0" smtClean="0">
                <a:solidFill>
                  <a:schemeClr val="tx1"/>
                </a:solidFill>
              </a:rPr>
              <a:t>Gly</a:t>
            </a:r>
            <a:r>
              <a:rPr lang="es-ES" dirty="0" smtClean="0">
                <a:solidFill>
                  <a:schemeClr val="tx1"/>
                </a:solidFill>
              </a:rPr>
              <a:t>, </a:t>
            </a:r>
            <a:r>
              <a:rPr lang="es-ES" dirty="0" smtClean="0">
                <a:solidFill>
                  <a:schemeClr val="tx1"/>
                </a:solidFill>
              </a:rPr>
              <a:t>Cys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Piruvato</a:t>
            </a: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Trp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Alanina</a:t>
            </a:r>
            <a:r>
              <a:rPr lang="es-ES" dirty="0" smtClean="0">
                <a:solidFill>
                  <a:schemeClr val="tx1"/>
                </a:solidFill>
              </a:rPr>
              <a:t> y </a:t>
            </a:r>
            <a:r>
              <a:rPr lang="es-ES" dirty="0" smtClean="0">
                <a:solidFill>
                  <a:schemeClr val="tx1"/>
                </a:solidFill>
              </a:rPr>
              <a:t>piruvato</a:t>
            </a: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41583"/>
          </a:xfrm>
        </p:spPr>
        <p:txBody>
          <a:bodyPr>
            <a:normAutofit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sz="5400" b="1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Síntesis de aminoácidos</a:t>
            </a:r>
            <a:endParaRPr lang="es-ES" sz="5400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7200928" cy="471490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La síntesis de los aminoácidos, con excepción de cisteína y tirosina, está unida al ciclo del ácido </a:t>
            </a:r>
            <a:r>
              <a:rPr lang="es-ES" dirty="0" smtClean="0">
                <a:solidFill>
                  <a:schemeClr val="tx1"/>
                </a:solidFill>
              </a:rPr>
              <a:t>tricarboxílico</a:t>
            </a:r>
            <a:r>
              <a:rPr lang="es-ES" dirty="0" smtClean="0">
                <a:solidFill>
                  <a:schemeClr val="tx1"/>
                </a:solidFill>
              </a:rPr>
              <a:t> (TCA), bien por </a:t>
            </a:r>
            <a:r>
              <a:rPr lang="es-ES" dirty="0" smtClean="0">
                <a:solidFill>
                  <a:schemeClr val="tx1"/>
                </a:solidFill>
              </a:rPr>
              <a:t>transaminación</a:t>
            </a:r>
            <a:r>
              <a:rPr lang="es-ES" dirty="0" smtClean="0">
                <a:solidFill>
                  <a:schemeClr val="tx1"/>
                </a:solidFill>
              </a:rPr>
              <a:t> o bien por fijación de amonio. El grupo alfa-amino es central a toda síntesis de aminoácidos y deriva del amonio de los grupos aminos del L-</a:t>
            </a:r>
            <a:r>
              <a:rPr lang="es-ES" dirty="0" smtClean="0">
                <a:solidFill>
                  <a:schemeClr val="tx1"/>
                </a:solidFill>
              </a:rPr>
              <a:t>glutamato</a:t>
            </a:r>
            <a:r>
              <a:rPr lang="es-ES" dirty="0" smtClean="0">
                <a:solidFill>
                  <a:schemeClr val="tx1"/>
                </a:solidFill>
              </a:rPr>
              <a:t>. De éstos se sintetizan </a:t>
            </a:r>
            <a:r>
              <a:rPr lang="es-ES" dirty="0" smtClean="0">
                <a:solidFill>
                  <a:schemeClr val="tx1"/>
                </a:solidFill>
              </a:rPr>
              <a:t>glutamina</a:t>
            </a:r>
            <a:r>
              <a:rPr lang="es-ES" dirty="0" smtClean="0">
                <a:solidFill>
                  <a:schemeClr val="tx1"/>
                </a:solidFill>
              </a:rPr>
              <a:t>, </a:t>
            </a:r>
            <a:r>
              <a:rPr lang="es-ES" dirty="0" smtClean="0">
                <a:solidFill>
                  <a:schemeClr val="tx1"/>
                </a:solidFill>
              </a:rPr>
              <a:t>prolina</a:t>
            </a:r>
            <a:r>
              <a:rPr lang="es-ES" dirty="0" smtClean="0">
                <a:solidFill>
                  <a:schemeClr val="tx1"/>
                </a:solidFill>
              </a:rPr>
              <a:t> y </a:t>
            </a:r>
            <a:r>
              <a:rPr lang="es-ES" dirty="0" smtClean="0">
                <a:solidFill>
                  <a:schemeClr val="tx1"/>
                </a:solidFill>
              </a:rPr>
              <a:t>arginina</a:t>
            </a:r>
            <a:r>
              <a:rPr lang="es-ES" dirty="0" smtClean="0">
                <a:solidFill>
                  <a:schemeClr val="tx1"/>
                </a:solidFill>
              </a:rPr>
              <a:t>. El ácido </a:t>
            </a:r>
            <a:r>
              <a:rPr lang="es-ES" dirty="0" smtClean="0">
                <a:solidFill>
                  <a:schemeClr val="tx1"/>
                </a:solidFill>
              </a:rPr>
              <a:t>glutámico</a:t>
            </a:r>
            <a:r>
              <a:rPr lang="es-ES" dirty="0" smtClean="0">
                <a:solidFill>
                  <a:schemeClr val="tx1"/>
                </a:solidFill>
              </a:rPr>
              <a:t> es la principal fuente de los grupos amino para la </a:t>
            </a:r>
            <a:r>
              <a:rPr lang="es-ES" dirty="0" smtClean="0">
                <a:solidFill>
                  <a:schemeClr val="tx1"/>
                </a:solidFill>
              </a:rPr>
              <a:t>transaminación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La cisteína se forma, en el </a:t>
            </a:r>
            <a:r>
              <a:rPr lang="es-ES" dirty="0" smtClean="0">
                <a:solidFill>
                  <a:schemeClr val="tx1"/>
                </a:solidFill>
              </a:rPr>
              <a:t>citosol</a:t>
            </a:r>
            <a:r>
              <a:rPr lang="es-ES" dirty="0" smtClean="0">
                <a:solidFill>
                  <a:schemeClr val="tx1"/>
                </a:solidFill>
              </a:rPr>
              <a:t> celular, a partir de </a:t>
            </a:r>
            <a:r>
              <a:rPr lang="es-ES" dirty="0" smtClean="0">
                <a:solidFill>
                  <a:schemeClr val="tx1"/>
                </a:solidFill>
              </a:rPr>
              <a:t>serina</a:t>
            </a:r>
            <a:r>
              <a:rPr lang="es-ES" dirty="0" smtClean="0">
                <a:solidFill>
                  <a:schemeClr val="tx1"/>
                </a:solidFill>
              </a:rPr>
              <a:t> y del aminoácido esencial </a:t>
            </a:r>
            <a:r>
              <a:rPr lang="es-ES" dirty="0" smtClean="0">
                <a:solidFill>
                  <a:schemeClr val="tx1"/>
                </a:solidFill>
              </a:rPr>
              <a:t>metionina</a:t>
            </a:r>
            <a:r>
              <a:rPr lang="es-ES" dirty="0" smtClean="0">
                <a:solidFill>
                  <a:schemeClr val="tx1"/>
                </a:solidFill>
              </a:rPr>
              <a:t>.</a:t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La tirosina se forma mediante </a:t>
            </a:r>
            <a:r>
              <a:rPr lang="es-ES" dirty="0" smtClean="0">
                <a:solidFill>
                  <a:schemeClr val="tx1"/>
                </a:solidFill>
              </a:rPr>
              <a:t>hidroxilación</a:t>
            </a:r>
            <a:r>
              <a:rPr lang="es-ES" dirty="0" smtClean="0">
                <a:solidFill>
                  <a:schemeClr val="tx1"/>
                </a:solidFill>
              </a:rPr>
              <a:t> del aminoácido esencial </a:t>
            </a:r>
            <a:r>
              <a:rPr lang="es-ES" dirty="0" smtClean="0">
                <a:solidFill>
                  <a:schemeClr val="tx1"/>
                </a:solidFill>
              </a:rPr>
              <a:t>fenilalanina</a:t>
            </a:r>
            <a:r>
              <a:rPr lang="es-ES" dirty="0" smtClean="0">
                <a:solidFill>
                  <a:schemeClr val="tx1"/>
                </a:solidFill>
              </a:rPr>
              <a:t> por la </a:t>
            </a:r>
            <a:r>
              <a:rPr lang="es-ES" dirty="0" smtClean="0">
                <a:solidFill>
                  <a:schemeClr val="tx1"/>
                </a:solidFill>
              </a:rPr>
              <a:t>fenilalanina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hidroxilasa</a:t>
            </a:r>
            <a:r>
              <a:rPr lang="es-ES" dirty="0" smtClean="0">
                <a:solidFill>
                  <a:schemeClr val="tx1"/>
                </a:solidFill>
              </a:rPr>
              <a:t>. 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214422"/>
            <a:ext cx="6400800" cy="4424378"/>
          </a:xfrm>
        </p:spPr>
        <p:txBody>
          <a:bodyPr>
            <a:normAutofit lnSpcReduction="10000"/>
          </a:bodyPr>
          <a:lstStyle/>
          <a:p>
            <a:pPr algn="l"/>
            <a:r>
              <a:rPr lang="es-ES" dirty="0" smtClean="0">
                <a:solidFill>
                  <a:schemeClr val="tx1"/>
                </a:solidFill>
              </a:rPr>
              <a:t>Las proteínas constituyen un grupo numeroso de compuestos nitrogenados naturales. Comprenden, con ADN, ARN, polisacáridos y lípidos, cinco clases de complejas biomoléculas que se encuentran en las células y en los tejidos. Son los principales elementos de construcción (en forma de aminoácidos) para músculos, sangre, piel, pelo, uñas y órganos internos, entran a formar parte de hormonas, enzimas y anticuerpos, y sirven como fuente de calor y de energía.</a:t>
            </a:r>
            <a:br>
              <a:rPr lang="es-ES" dirty="0" smtClean="0">
                <a:solidFill>
                  <a:schemeClr val="tx1"/>
                </a:solidFill>
              </a:rPr>
            </a:b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429684" cy="2298707"/>
          </a:xfrm>
        </p:spPr>
        <p:txBody>
          <a:bodyPr>
            <a:noAutofit/>
          </a:bodyPr>
          <a:lstStyle/>
          <a:p>
            <a:r>
              <a:rPr lang="es-ES" sz="6600" b="1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RecambiO proteico</a:t>
            </a:r>
            <a:endParaRPr lang="es-ES" sz="6600" b="1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142976" y="928670"/>
            <a:ext cx="6400800" cy="5072098"/>
          </a:xfrm>
        </p:spPr>
        <p:txBody>
          <a:bodyPr>
            <a:noAutofit/>
          </a:bodyPr>
          <a:lstStyle/>
          <a:p>
            <a:pPr algn="l"/>
            <a:r>
              <a:rPr lang="es-ES" sz="2800" dirty="0" smtClean="0">
                <a:solidFill>
                  <a:schemeClr val="tx1"/>
                </a:solidFill>
              </a:rPr>
              <a:t>Casi todas las proteínas del organismo están en una constante dinámica de síntesis (1-2% del total de proteínas), a partir de aminoácidos, y de degradación a nuevos aminoácidos. Esta actividad ocasiona una pérdida diaria neta de nitrógeno, en forma de urea, que corresponde a unos 35-55 gramos de proteína. Cuando la ingesta dietética compensa a las pérdidas se dice que el organismo está en equilibrio nitrogenado.</a:t>
            </a:r>
            <a:endParaRPr lang="es-E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714348" y="3071810"/>
            <a:ext cx="7772400" cy="1470025"/>
          </a:xfrm>
        </p:spPr>
        <p:txBody>
          <a:bodyPr/>
          <a:lstStyle/>
          <a:p>
            <a:r>
              <a:rPr lang="es-ES" b="1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Vías de degradación de las proteínas</a:t>
            </a:r>
            <a:endParaRPr lang="es-ES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285852" y="285704"/>
            <a:ext cx="6400800" cy="5643626"/>
          </a:xfrm>
        </p:spPr>
        <p:txBody>
          <a:bodyPr>
            <a:noAutofit/>
          </a:bodyPr>
          <a:lstStyle/>
          <a:p>
            <a:pPr algn="l"/>
            <a:r>
              <a:rPr lang="es-ES" sz="2400" dirty="0" smtClean="0">
                <a:solidFill>
                  <a:schemeClr val="tx1"/>
                </a:solidFill>
              </a:rPr>
              <a:t>Dos son las vías por la que son degradadas las proteínas mediante proteasas (</a:t>
            </a:r>
            <a:r>
              <a:rPr lang="es-ES" sz="2400" dirty="0" smtClean="0">
                <a:solidFill>
                  <a:schemeClr val="tx1"/>
                </a:solidFill>
              </a:rPr>
              <a:t>catepsinas</a:t>
            </a:r>
            <a:r>
              <a:rPr lang="es-ES" sz="2400" dirty="0" smtClean="0">
                <a:solidFill>
                  <a:schemeClr val="tx1"/>
                </a:solidFill>
              </a:rPr>
              <a:t>).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/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1. Vía de la </a:t>
            </a:r>
            <a:r>
              <a:rPr lang="es-ES" sz="2400" dirty="0" smtClean="0">
                <a:solidFill>
                  <a:schemeClr val="tx1"/>
                </a:solidFill>
              </a:rPr>
              <a:t>ubiquitina</a:t>
            </a:r>
            <a:r>
              <a:rPr lang="es-ES" sz="2400" dirty="0" smtClean="0">
                <a:solidFill>
                  <a:schemeClr val="tx1"/>
                </a:solidFill>
              </a:rPr>
              <a:t> (pequeña proteína básica). Fracciona proteínas anormales y </a:t>
            </a:r>
            <a:r>
              <a:rPr lang="es-ES" sz="2400" dirty="0" smtClean="0">
                <a:solidFill>
                  <a:schemeClr val="tx1"/>
                </a:solidFill>
              </a:rPr>
              <a:t>citosólicas</a:t>
            </a:r>
            <a:r>
              <a:rPr lang="es-ES" sz="2400" dirty="0" smtClean="0">
                <a:solidFill>
                  <a:schemeClr val="tx1"/>
                </a:solidFill>
              </a:rPr>
              <a:t> de vida corta. Es ATP dependiente y se localiza en el </a:t>
            </a:r>
            <a:r>
              <a:rPr lang="es-ES" sz="2400" dirty="0" smtClean="0">
                <a:solidFill>
                  <a:schemeClr val="tx1"/>
                </a:solidFill>
              </a:rPr>
              <a:t>citosol</a:t>
            </a:r>
            <a:r>
              <a:rPr lang="es-ES" sz="2400" dirty="0" smtClean="0">
                <a:solidFill>
                  <a:schemeClr val="tx1"/>
                </a:solidFill>
              </a:rPr>
              <a:t> celular.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/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2. Vía </a:t>
            </a:r>
            <a:r>
              <a:rPr lang="es-ES" sz="2400" dirty="0" smtClean="0">
                <a:solidFill>
                  <a:schemeClr val="tx1"/>
                </a:solidFill>
              </a:rPr>
              <a:t>lisosómica</a:t>
            </a:r>
            <a:r>
              <a:rPr lang="es-ES" sz="2400" dirty="0" smtClean="0">
                <a:solidFill>
                  <a:schemeClr val="tx1"/>
                </a:solidFill>
              </a:rPr>
              <a:t>. Fracciona proteínas de vida larga, de membrana, extracelulares y </a:t>
            </a:r>
            <a:r>
              <a:rPr lang="es-ES" sz="2400" dirty="0" smtClean="0">
                <a:solidFill>
                  <a:schemeClr val="tx1"/>
                </a:solidFill>
              </a:rPr>
              <a:t>organelas</a:t>
            </a:r>
            <a:r>
              <a:rPr lang="es-ES" sz="2400" dirty="0" smtClean="0">
                <a:solidFill>
                  <a:schemeClr val="tx1"/>
                </a:solidFill>
              </a:rPr>
              <a:t> tales como </a:t>
            </a:r>
            <a:r>
              <a:rPr lang="es-ES" sz="2400" dirty="0" smtClean="0">
                <a:solidFill>
                  <a:schemeClr val="tx1"/>
                </a:solidFill>
              </a:rPr>
              <a:t>mitrocondrias</a:t>
            </a:r>
            <a:r>
              <a:rPr lang="es-ES" sz="2400" dirty="0" smtClean="0">
                <a:solidFill>
                  <a:schemeClr val="tx1"/>
                </a:solidFill>
              </a:rPr>
              <a:t>. Es ATP independiente y se localiza en los lisosomas.</a:t>
            </a:r>
            <a:br>
              <a:rPr lang="es-ES" sz="2400" dirty="0" smtClean="0">
                <a:solidFill>
                  <a:schemeClr val="tx1"/>
                </a:solidFill>
              </a:rPr>
            </a:br>
            <a:endParaRPr lang="es-E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70079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b="1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Aminoácidos esenciales y no esenciales</a:t>
            </a:r>
            <a:endParaRPr lang="es-ES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428596" y="642918"/>
            <a:ext cx="7415242" cy="6000792"/>
          </a:xfrm>
        </p:spPr>
        <p:txBody>
          <a:bodyPr>
            <a:noAutofit/>
          </a:bodyPr>
          <a:lstStyle/>
          <a:p>
            <a:pPr algn="l"/>
            <a:r>
              <a:rPr lang="es-ES" sz="2400" dirty="0" smtClean="0">
                <a:solidFill>
                  <a:schemeClr val="tx1"/>
                </a:solidFill>
              </a:rPr>
              <a:t>Los aminoácidos existentes en el organismo son 20. De ellos, 9 son esenciales y los otros 11 son no esenciales. 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/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Aminoácidos esenciales: </a:t>
            </a:r>
            <a:r>
              <a:rPr lang="es-ES" sz="2400" dirty="0" smtClean="0">
                <a:solidFill>
                  <a:schemeClr val="tx1"/>
                </a:solidFill>
              </a:rPr>
              <a:t>histidina</a:t>
            </a:r>
            <a:r>
              <a:rPr lang="es-ES" sz="2400" dirty="0" smtClean="0">
                <a:solidFill>
                  <a:schemeClr val="tx1"/>
                </a:solidFill>
              </a:rPr>
              <a:t> (</a:t>
            </a:r>
            <a:r>
              <a:rPr lang="es-ES" sz="2400" dirty="0" smtClean="0">
                <a:solidFill>
                  <a:schemeClr val="tx1"/>
                </a:solidFill>
              </a:rPr>
              <a:t>His</a:t>
            </a:r>
            <a:r>
              <a:rPr lang="es-ES" sz="2400" dirty="0" smtClean="0">
                <a:solidFill>
                  <a:schemeClr val="tx1"/>
                </a:solidFill>
              </a:rPr>
              <a:t>), </a:t>
            </a:r>
            <a:r>
              <a:rPr lang="es-ES" sz="2400" dirty="0" smtClean="0">
                <a:solidFill>
                  <a:schemeClr val="tx1"/>
                </a:solidFill>
              </a:rPr>
              <a:t>valina</a:t>
            </a:r>
            <a:r>
              <a:rPr lang="es-ES" sz="2400" dirty="0" smtClean="0">
                <a:solidFill>
                  <a:schemeClr val="tx1"/>
                </a:solidFill>
              </a:rPr>
              <a:t> (Val), leucina (Leu), isoleucina (</a:t>
            </a:r>
            <a:r>
              <a:rPr lang="es-ES" sz="2400" dirty="0" smtClean="0">
                <a:solidFill>
                  <a:schemeClr val="tx1"/>
                </a:solidFill>
              </a:rPr>
              <a:t>Ile</a:t>
            </a:r>
            <a:r>
              <a:rPr lang="es-ES" sz="2400" dirty="0" smtClean="0">
                <a:solidFill>
                  <a:schemeClr val="tx1"/>
                </a:solidFill>
              </a:rPr>
              <a:t>), lisina, (</a:t>
            </a:r>
            <a:r>
              <a:rPr lang="es-ES" sz="2400" dirty="0" smtClean="0">
                <a:solidFill>
                  <a:schemeClr val="tx1"/>
                </a:solidFill>
              </a:rPr>
              <a:t>Lys</a:t>
            </a:r>
            <a:r>
              <a:rPr lang="es-ES" sz="2400" dirty="0" smtClean="0">
                <a:solidFill>
                  <a:schemeClr val="tx1"/>
                </a:solidFill>
              </a:rPr>
              <a:t>), </a:t>
            </a:r>
            <a:r>
              <a:rPr lang="es-ES" sz="2400" dirty="0" smtClean="0">
                <a:solidFill>
                  <a:schemeClr val="tx1"/>
                </a:solidFill>
              </a:rPr>
              <a:t>metionina</a:t>
            </a:r>
            <a:r>
              <a:rPr lang="es-ES" sz="2400" dirty="0" smtClean="0">
                <a:solidFill>
                  <a:schemeClr val="tx1"/>
                </a:solidFill>
              </a:rPr>
              <a:t> (</a:t>
            </a:r>
            <a:r>
              <a:rPr lang="es-ES" sz="2400" dirty="0" smtClean="0">
                <a:solidFill>
                  <a:schemeClr val="tx1"/>
                </a:solidFill>
              </a:rPr>
              <a:t>Met</a:t>
            </a:r>
            <a:r>
              <a:rPr lang="es-ES" sz="2400" dirty="0" smtClean="0">
                <a:solidFill>
                  <a:schemeClr val="tx1"/>
                </a:solidFill>
              </a:rPr>
              <a:t>), </a:t>
            </a:r>
            <a:r>
              <a:rPr lang="es-ES" sz="2400" dirty="0" smtClean="0">
                <a:solidFill>
                  <a:schemeClr val="tx1"/>
                </a:solidFill>
              </a:rPr>
              <a:t>treonina</a:t>
            </a:r>
            <a:r>
              <a:rPr lang="es-ES" sz="2400" dirty="0" smtClean="0">
                <a:solidFill>
                  <a:schemeClr val="tx1"/>
                </a:solidFill>
              </a:rPr>
              <a:t> (</a:t>
            </a:r>
            <a:r>
              <a:rPr lang="es-ES" sz="2400" dirty="0" smtClean="0">
                <a:solidFill>
                  <a:schemeClr val="tx1"/>
                </a:solidFill>
              </a:rPr>
              <a:t>Thr</a:t>
            </a:r>
            <a:r>
              <a:rPr lang="es-ES" sz="2400" dirty="0" smtClean="0">
                <a:solidFill>
                  <a:schemeClr val="tx1"/>
                </a:solidFill>
              </a:rPr>
              <a:t>), </a:t>
            </a:r>
            <a:r>
              <a:rPr lang="es-ES" sz="2400" dirty="0" smtClean="0">
                <a:solidFill>
                  <a:schemeClr val="tx1"/>
                </a:solidFill>
              </a:rPr>
              <a:t>fenilalanina</a:t>
            </a:r>
            <a:r>
              <a:rPr lang="es-ES" sz="2400" dirty="0" smtClean="0">
                <a:solidFill>
                  <a:schemeClr val="tx1"/>
                </a:solidFill>
              </a:rPr>
              <a:t> (</a:t>
            </a:r>
            <a:r>
              <a:rPr lang="es-ES" sz="2400" dirty="0" smtClean="0">
                <a:solidFill>
                  <a:schemeClr val="tx1"/>
                </a:solidFill>
              </a:rPr>
              <a:t>Phe</a:t>
            </a:r>
            <a:r>
              <a:rPr lang="es-ES" sz="2400" dirty="0" smtClean="0">
                <a:solidFill>
                  <a:schemeClr val="tx1"/>
                </a:solidFill>
              </a:rPr>
              <a:t>), triptófano (</a:t>
            </a:r>
            <a:r>
              <a:rPr lang="es-ES" sz="2400" dirty="0" smtClean="0">
                <a:solidFill>
                  <a:schemeClr val="tx1"/>
                </a:solidFill>
              </a:rPr>
              <a:t>Trp</a:t>
            </a:r>
            <a:r>
              <a:rPr lang="es-ES" sz="2400" dirty="0" smtClean="0">
                <a:solidFill>
                  <a:schemeClr val="tx1"/>
                </a:solidFill>
              </a:rPr>
              <a:t>). 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/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Histidina</a:t>
            </a:r>
            <a:r>
              <a:rPr lang="es-ES" sz="2400" dirty="0" smtClean="0">
                <a:solidFill>
                  <a:schemeClr val="tx1"/>
                </a:solidFill>
              </a:rPr>
              <a:t> y </a:t>
            </a:r>
            <a:r>
              <a:rPr lang="es-ES" sz="2400" dirty="0" smtClean="0">
                <a:solidFill>
                  <a:schemeClr val="tx1"/>
                </a:solidFill>
              </a:rPr>
              <a:t>arginina</a:t>
            </a:r>
            <a:r>
              <a:rPr lang="es-ES" sz="2400" dirty="0" smtClean="0">
                <a:solidFill>
                  <a:schemeClr val="tx1"/>
                </a:solidFill>
              </a:rPr>
              <a:t> se les considera esenciales durante períodos de rápido crecimiento celular (lactancia e infancia)</a:t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/>
            </a:r>
            <a:br>
              <a:rPr lang="es-ES" sz="2400" dirty="0" smtClean="0">
                <a:solidFill>
                  <a:schemeClr val="tx1"/>
                </a:solidFill>
              </a:rPr>
            </a:br>
            <a:r>
              <a:rPr lang="es-ES" sz="2400" dirty="0" smtClean="0">
                <a:solidFill>
                  <a:schemeClr val="tx1"/>
                </a:solidFill>
              </a:rPr>
              <a:t>Aminoácidos no esenciales, y que pueden ser sintetizados por el organismo: tirosina (</a:t>
            </a:r>
            <a:r>
              <a:rPr lang="es-ES" sz="2400" dirty="0" smtClean="0">
                <a:solidFill>
                  <a:schemeClr val="tx1"/>
                </a:solidFill>
              </a:rPr>
              <a:t>Tyr</a:t>
            </a:r>
            <a:r>
              <a:rPr lang="es-ES" sz="2400" dirty="0" smtClean="0">
                <a:solidFill>
                  <a:schemeClr val="tx1"/>
                </a:solidFill>
              </a:rPr>
              <a:t>), glicina (</a:t>
            </a:r>
            <a:r>
              <a:rPr lang="es-ES" sz="2400" dirty="0" smtClean="0">
                <a:solidFill>
                  <a:schemeClr val="tx1"/>
                </a:solidFill>
              </a:rPr>
              <a:t>Gly</a:t>
            </a:r>
            <a:r>
              <a:rPr lang="es-ES" sz="2400" dirty="0" smtClean="0">
                <a:solidFill>
                  <a:schemeClr val="tx1"/>
                </a:solidFill>
              </a:rPr>
              <a:t>), </a:t>
            </a:r>
            <a:r>
              <a:rPr lang="es-ES" sz="2400" dirty="0" smtClean="0">
                <a:solidFill>
                  <a:schemeClr val="tx1"/>
                </a:solidFill>
              </a:rPr>
              <a:t>alanina</a:t>
            </a:r>
            <a:r>
              <a:rPr lang="es-ES" sz="2400" dirty="0" smtClean="0">
                <a:solidFill>
                  <a:schemeClr val="tx1"/>
                </a:solidFill>
              </a:rPr>
              <a:t> (Ala), cisteína (</a:t>
            </a:r>
            <a:r>
              <a:rPr lang="es-ES" sz="2400" dirty="0" smtClean="0">
                <a:solidFill>
                  <a:schemeClr val="tx1"/>
                </a:solidFill>
              </a:rPr>
              <a:t>Cys</a:t>
            </a:r>
            <a:r>
              <a:rPr lang="es-ES" sz="2400" dirty="0" smtClean="0">
                <a:solidFill>
                  <a:schemeClr val="tx1"/>
                </a:solidFill>
              </a:rPr>
              <a:t>), </a:t>
            </a:r>
            <a:r>
              <a:rPr lang="es-ES" sz="2400" dirty="0" smtClean="0">
                <a:solidFill>
                  <a:schemeClr val="tx1"/>
                </a:solidFill>
              </a:rPr>
              <a:t>serina</a:t>
            </a:r>
            <a:r>
              <a:rPr lang="es-ES" sz="2400" dirty="0" smtClean="0">
                <a:solidFill>
                  <a:schemeClr val="tx1"/>
                </a:solidFill>
              </a:rPr>
              <a:t> (Ser), ácido </a:t>
            </a:r>
            <a:r>
              <a:rPr lang="es-ES" sz="2400" dirty="0" smtClean="0">
                <a:solidFill>
                  <a:schemeClr val="tx1"/>
                </a:solidFill>
              </a:rPr>
              <a:t>aspártico</a:t>
            </a:r>
            <a:r>
              <a:rPr lang="es-ES" sz="2400" dirty="0" smtClean="0">
                <a:solidFill>
                  <a:schemeClr val="tx1"/>
                </a:solidFill>
              </a:rPr>
              <a:t> (</a:t>
            </a:r>
            <a:r>
              <a:rPr lang="es-ES" sz="2400" dirty="0" smtClean="0">
                <a:solidFill>
                  <a:schemeClr val="tx1"/>
                </a:solidFill>
              </a:rPr>
              <a:t>Asp</a:t>
            </a:r>
            <a:r>
              <a:rPr lang="es-ES" sz="2400" dirty="0" smtClean="0">
                <a:solidFill>
                  <a:schemeClr val="tx1"/>
                </a:solidFill>
              </a:rPr>
              <a:t>), </a:t>
            </a:r>
            <a:r>
              <a:rPr lang="es-ES" sz="2400" dirty="0" smtClean="0">
                <a:solidFill>
                  <a:schemeClr val="tx1"/>
                </a:solidFill>
              </a:rPr>
              <a:t>asparaguina</a:t>
            </a:r>
            <a:r>
              <a:rPr lang="es-ES" sz="2400" dirty="0" smtClean="0">
                <a:solidFill>
                  <a:schemeClr val="tx1"/>
                </a:solidFill>
              </a:rPr>
              <a:t> (</a:t>
            </a:r>
            <a:r>
              <a:rPr lang="es-ES" sz="2400" dirty="0" smtClean="0">
                <a:solidFill>
                  <a:schemeClr val="tx1"/>
                </a:solidFill>
              </a:rPr>
              <a:t>Asn</a:t>
            </a:r>
            <a:r>
              <a:rPr lang="es-ES" sz="2400" dirty="0" smtClean="0">
                <a:solidFill>
                  <a:schemeClr val="tx1"/>
                </a:solidFill>
              </a:rPr>
              <a:t>), ácido </a:t>
            </a:r>
            <a:r>
              <a:rPr lang="es-ES" sz="2400" dirty="0" smtClean="0">
                <a:solidFill>
                  <a:schemeClr val="tx1"/>
                </a:solidFill>
              </a:rPr>
              <a:t>glutámico</a:t>
            </a:r>
            <a:r>
              <a:rPr lang="es-ES" sz="2400" dirty="0" smtClean="0">
                <a:solidFill>
                  <a:schemeClr val="tx1"/>
                </a:solidFill>
              </a:rPr>
              <a:t> (</a:t>
            </a:r>
            <a:r>
              <a:rPr lang="es-ES" sz="2400" dirty="0" smtClean="0">
                <a:solidFill>
                  <a:schemeClr val="tx1"/>
                </a:solidFill>
              </a:rPr>
              <a:t>Glu</a:t>
            </a:r>
            <a:r>
              <a:rPr lang="es-ES" sz="2400" dirty="0" smtClean="0">
                <a:solidFill>
                  <a:schemeClr val="tx1"/>
                </a:solidFill>
              </a:rPr>
              <a:t>), </a:t>
            </a:r>
            <a:r>
              <a:rPr lang="es-ES" sz="2400" dirty="0" smtClean="0">
                <a:solidFill>
                  <a:schemeClr val="tx1"/>
                </a:solidFill>
              </a:rPr>
              <a:t>glutamina</a:t>
            </a:r>
            <a:r>
              <a:rPr lang="es-ES" sz="2400" dirty="0" smtClean="0">
                <a:solidFill>
                  <a:schemeClr val="tx1"/>
                </a:solidFill>
              </a:rPr>
              <a:t> (</a:t>
            </a:r>
            <a:r>
              <a:rPr lang="es-ES" sz="2400" dirty="0" smtClean="0">
                <a:solidFill>
                  <a:schemeClr val="tx1"/>
                </a:solidFill>
              </a:rPr>
              <a:t>Gln</a:t>
            </a:r>
            <a:r>
              <a:rPr lang="es-ES" sz="2400" dirty="0" smtClean="0">
                <a:solidFill>
                  <a:schemeClr val="tx1"/>
                </a:solidFill>
              </a:rPr>
              <a:t>), </a:t>
            </a:r>
            <a:r>
              <a:rPr lang="es-ES" sz="2400" dirty="0" smtClean="0">
                <a:solidFill>
                  <a:schemeClr val="tx1"/>
                </a:solidFill>
              </a:rPr>
              <a:t>arginina</a:t>
            </a:r>
            <a:r>
              <a:rPr lang="es-ES" sz="2400" dirty="0" smtClean="0">
                <a:solidFill>
                  <a:schemeClr val="tx1"/>
                </a:solidFill>
              </a:rPr>
              <a:t> (</a:t>
            </a:r>
            <a:r>
              <a:rPr lang="es-ES" sz="2400" dirty="0" smtClean="0">
                <a:solidFill>
                  <a:schemeClr val="tx1"/>
                </a:solidFill>
              </a:rPr>
              <a:t>Arg</a:t>
            </a:r>
            <a:r>
              <a:rPr lang="es-ES" sz="2400" dirty="0" smtClean="0">
                <a:solidFill>
                  <a:schemeClr val="tx1"/>
                </a:solidFill>
              </a:rPr>
              <a:t>), </a:t>
            </a:r>
            <a:r>
              <a:rPr lang="es-ES" sz="2400" dirty="0" smtClean="0">
                <a:solidFill>
                  <a:schemeClr val="tx1"/>
                </a:solidFill>
              </a:rPr>
              <a:t>prolina</a:t>
            </a:r>
            <a:r>
              <a:rPr lang="es-ES" sz="2400" dirty="0" smtClean="0">
                <a:solidFill>
                  <a:schemeClr val="tx1"/>
                </a:solidFill>
              </a:rPr>
              <a:t> (Pro).</a:t>
            </a:r>
            <a:br>
              <a:rPr lang="es-ES" sz="2400" dirty="0" smtClean="0">
                <a:solidFill>
                  <a:schemeClr val="tx1"/>
                </a:solidFill>
              </a:rPr>
            </a:br>
            <a:endParaRPr lang="es-E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chemeClr val="tx2">
                    <a:lumMod val="75000"/>
                  </a:schemeClr>
                </a:solidFill>
                <a:latin typeface="Algerian" pitchFamily="82" charset="0"/>
              </a:rPr>
              <a:t>Reacciones en el metabolismo de los aminoácidos</a:t>
            </a:r>
            <a:endParaRPr lang="es-ES" dirty="0">
              <a:solidFill>
                <a:schemeClr val="tx2">
                  <a:lumMod val="75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</TotalTime>
  <Words>347</Words>
  <Application>Microsoft Office PowerPoint</Application>
  <PresentationFormat>Presentación en pantalla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Solsticio</vt:lpstr>
      <vt:lpstr>PROTEINAS</vt:lpstr>
      <vt:lpstr>Diapositiva 2</vt:lpstr>
      <vt:lpstr>RecambiO proteico</vt:lpstr>
      <vt:lpstr>Diapositiva 4</vt:lpstr>
      <vt:lpstr>Vías de degradación de las proteínas</vt:lpstr>
      <vt:lpstr>Diapositiva 6</vt:lpstr>
      <vt:lpstr> Aminoácidos esenciales y no esenciales</vt:lpstr>
      <vt:lpstr>Diapositiva 8</vt:lpstr>
      <vt:lpstr>Reacciones en el metabolismo de los aminoácidos</vt:lpstr>
      <vt:lpstr>Diapositiva 10</vt:lpstr>
      <vt:lpstr>Diapositiva 11</vt:lpstr>
      <vt:lpstr>Diapositiva 12</vt:lpstr>
      <vt:lpstr> Síntesis de aminoácidos</vt:lpstr>
      <vt:lpstr>Diapositiva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PROTEINAS</dc:title>
  <dc:creator>UNICO</dc:creator>
  <cp:lastModifiedBy>UNICO</cp:lastModifiedBy>
  <cp:revision>2</cp:revision>
  <dcterms:created xsi:type="dcterms:W3CDTF">2009-10-08T23:05:40Z</dcterms:created>
  <dcterms:modified xsi:type="dcterms:W3CDTF">2009-10-08T23:21:42Z</dcterms:modified>
</cp:coreProperties>
</file>