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A4F25F-844C-4555-A60C-DF7574A44C7E}" type="datetimeFigureOut">
              <a:rPr lang="es-CO" smtClean="0"/>
              <a:pPr/>
              <a:t>26/10/2009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37001C-B2E8-402E-A497-44BE6F1C1D25}"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CC"/>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4F25F-844C-4555-A60C-DF7574A44C7E}" type="datetimeFigureOut">
              <a:rPr lang="es-CO" smtClean="0"/>
              <a:pPr/>
              <a:t>26/10/2009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37001C-B2E8-402E-A497-44BE6F1C1D25}"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Estrella de 5 puntas"/>
          <p:cNvSpPr/>
          <p:nvPr/>
        </p:nvSpPr>
        <p:spPr>
          <a:xfrm>
            <a:off x="1428728" y="1214422"/>
            <a:ext cx="6357982" cy="4214842"/>
          </a:xfrm>
          <a:prstGeom prst="star5">
            <a:avLst/>
          </a:prstGeom>
          <a:solidFill>
            <a:srgbClr val="7030A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smtClean="0">
                <a:solidFill>
                  <a:srgbClr val="FF66CC"/>
                </a:solidFill>
                <a:latin typeface="Showcard Gothic" pitchFamily="82" charset="0"/>
              </a:rPr>
              <a:t>LAS VITAMINAS</a:t>
            </a:r>
            <a:endParaRPr lang="es-CO" sz="3200" dirty="0">
              <a:solidFill>
                <a:srgbClr val="FF66CC"/>
              </a:solidFill>
              <a:latin typeface="Showcard Gothic" pitchFamily="82" charset="0"/>
            </a:endParaRPr>
          </a:p>
        </p:txBody>
      </p:sp>
      <p:sp>
        <p:nvSpPr>
          <p:cNvPr id="4" name="3 CuadroTexto"/>
          <p:cNvSpPr txBox="1"/>
          <p:nvPr/>
        </p:nvSpPr>
        <p:spPr>
          <a:xfrm>
            <a:off x="5286380" y="6000768"/>
            <a:ext cx="3029997" cy="646331"/>
          </a:xfrm>
          <a:prstGeom prst="rect">
            <a:avLst/>
          </a:prstGeom>
          <a:noFill/>
        </p:spPr>
        <p:txBody>
          <a:bodyPr wrap="none" rtlCol="0">
            <a:spAutoFit/>
          </a:bodyPr>
          <a:lstStyle/>
          <a:p>
            <a:r>
              <a:rPr lang="es-CO" dirty="0" smtClean="0">
                <a:solidFill>
                  <a:srgbClr val="7030A0"/>
                </a:solidFill>
                <a:latin typeface="Showcard Gothic" pitchFamily="82" charset="0"/>
              </a:rPr>
              <a:t>GISSEL GARCES GRANADOS</a:t>
            </a:r>
          </a:p>
          <a:p>
            <a:pPr algn="ctr"/>
            <a:r>
              <a:rPr lang="es-CO" dirty="0" smtClean="0">
                <a:solidFill>
                  <a:srgbClr val="7030A0"/>
                </a:solidFill>
                <a:latin typeface="Showcard Gothic" pitchFamily="82" charset="0"/>
              </a:rPr>
              <a:t>11°c</a:t>
            </a:r>
            <a:endParaRPr lang="es-CO" dirty="0">
              <a:solidFill>
                <a:srgbClr val="7030A0"/>
              </a:solidFill>
              <a:latin typeface="Showcard Gothic" pitchFamily="82" charset="0"/>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7030A0"/>
                </a:solidFill>
                <a:latin typeface="Showcard Gothic" pitchFamily="82" charset="0"/>
              </a:rPr>
              <a:t>LAS VITAMINAS</a:t>
            </a:r>
            <a:endParaRPr lang="es-CO" dirty="0">
              <a:solidFill>
                <a:srgbClr val="7030A0"/>
              </a:solidFill>
              <a:latin typeface="Showcard Gothic" pitchFamily="82" charset="0"/>
            </a:endParaRPr>
          </a:p>
        </p:txBody>
      </p:sp>
      <p:sp>
        <p:nvSpPr>
          <p:cNvPr id="3" name="2 Subtítulo"/>
          <p:cNvSpPr>
            <a:spLocks noGrp="1"/>
          </p:cNvSpPr>
          <p:nvPr>
            <p:ph idx="1"/>
          </p:nvPr>
        </p:nvSpPr>
        <p:spPr/>
        <p:txBody>
          <a:bodyPr>
            <a:normAutofit fontScale="85000" lnSpcReduction="20000"/>
          </a:bodyPr>
          <a:lstStyle/>
          <a:p>
            <a:pPr algn="just"/>
            <a:r>
              <a:rPr lang="es-CO" dirty="0" smtClean="0">
                <a:solidFill>
                  <a:srgbClr val="7030A0"/>
                </a:solidFill>
                <a:latin typeface="Showcard Gothic" pitchFamily="82" charset="0"/>
              </a:rPr>
              <a:t>son compuestos heterogéneos imprescindibles para la vida, que al ingerirlas de forma equilibrada y en dosis esenciales puede ser trascendental para promover el correcto funcionamiento fisiológico. La gran mayoría de las vitaminas esenciales no pueden ser sintetizadas (elaboradas) por el organismo, por lo que éste no puede obtenerlos más que a través de la ingesta equilibrada de vitaminas contenida en los alimentos naturales</a:t>
            </a:r>
            <a:endParaRPr lang="es-CO" dirty="0">
              <a:solidFill>
                <a:srgbClr val="7030A0"/>
              </a:solidFill>
              <a:latin typeface="Showcard Gothic" pitchFamily="82" charset="0"/>
            </a:endParaRPr>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Autofit/>
          </a:bodyPr>
          <a:lstStyle/>
          <a:p>
            <a:r>
              <a:rPr lang="es-CO" dirty="0" smtClean="0">
                <a:solidFill>
                  <a:srgbClr val="7030A0"/>
                </a:solidFill>
                <a:latin typeface="Showcard Gothic" pitchFamily="82" charset="0"/>
              </a:rPr>
              <a:t>CLASIFICASION DE LAS VITAMINAS</a:t>
            </a:r>
            <a:endParaRPr lang="es-CO" dirty="0">
              <a:solidFill>
                <a:srgbClr val="7030A0"/>
              </a:solidFill>
              <a:latin typeface="Showcard Gothic" pitchFamily="82" charset="0"/>
            </a:endParaRPr>
          </a:p>
        </p:txBody>
      </p:sp>
      <p:sp>
        <p:nvSpPr>
          <p:cNvPr id="6" name="5 Marcador de contenido"/>
          <p:cNvSpPr>
            <a:spLocks noGrp="1"/>
          </p:cNvSpPr>
          <p:nvPr>
            <p:ph idx="1"/>
          </p:nvPr>
        </p:nvSpPr>
        <p:spPr/>
        <p:txBody>
          <a:bodyPr>
            <a:normAutofit/>
          </a:bodyPr>
          <a:lstStyle/>
          <a:p>
            <a:pPr algn="just"/>
            <a:r>
              <a:rPr lang="es-CO" sz="2800" dirty="0" smtClean="0">
                <a:solidFill>
                  <a:srgbClr val="7030A0"/>
                </a:solidFill>
                <a:latin typeface="Showcard Gothic" pitchFamily="82" charset="0"/>
              </a:rPr>
              <a:t>Las vitaminas se suelen clasificar según su solubilidad: si lo son en agua hidrosolubles o si lo son en lípidos liposolubles. En los seres humanos hay 13 vitaminas, 9 hidrosolubles (8 del complejo B y la vitamina C) y 4 liposolubles (A, D, E y K).</a:t>
            </a:r>
            <a:endParaRPr lang="es-CO" sz="2800" dirty="0">
              <a:solidFill>
                <a:srgbClr val="7030A0"/>
              </a:solidFill>
              <a:latin typeface="Showcard Gothic" pitchFamily="82" charset="0"/>
            </a:endParaRPr>
          </a:p>
        </p:txBody>
      </p:sp>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800" dirty="0" smtClean="0">
                <a:solidFill>
                  <a:srgbClr val="7030A0"/>
                </a:solidFill>
                <a:latin typeface="Showcard Gothic" pitchFamily="82" charset="0"/>
              </a:rPr>
              <a:t>VITAMINAS LIPOSOLUBLES</a:t>
            </a:r>
            <a:endParaRPr lang="es-CO" sz="4800" dirty="0">
              <a:solidFill>
                <a:srgbClr val="7030A0"/>
              </a:solidFill>
              <a:latin typeface="Showcard Gothic" pitchFamily="82" charset="0"/>
            </a:endParaRPr>
          </a:p>
        </p:txBody>
      </p:sp>
      <p:sp>
        <p:nvSpPr>
          <p:cNvPr id="3" name="2 Marcador de contenido"/>
          <p:cNvSpPr>
            <a:spLocks noGrp="1"/>
          </p:cNvSpPr>
          <p:nvPr>
            <p:ph idx="1"/>
          </p:nvPr>
        </p:nvSpPr>
        <p:spPr/>
        <p:txBody>
          <a:bodyPr>
            <a:normAutofit fontScale="85000" lnSpcReduction="20000"/>
          </a:bodyPr>
          <a:lstStyle/>
          <a:p>
            <a:pPr algn="just">
              <a:buNone/>
            </a:pPr>
            <a:endParaRPr lang="es-CO" dirty="0" smtClean="0">
              <a:solidFill>
                <a:srgbClr val="7030A0"/>
              </a:solidFill>
              <a:latin typeface="Showcard Gothic" pitchFamily="82" charset="0"/>
            </a:endParaRPr>
          </a:p>
          <a:p>
            <a:pPr algn="just"/>
            <a:r>
              <a:rPr lang="es-CO" dirty="0" smtClean="0">
                <a:solidFill>
                  <a:srgbClr val="7030A0"/>
                </a:solidFill>
                <a:latin typeface="Showcard Gothic" pitchFamily="82" charset="0"/>
              </a:rPr>
              <a:t>Las vitaminas liposolubles, A, D, E y K, se consumen junto con alimentos que contienen grasa.</a:t>
            </a:r>
          </a:p>
          <a:p>
            <a:pPr algn="just"/>
            <a:r>
              <a:rPr lang="es-CO" dirty="0" smtClean="0">
                <a:solidFill>
                  <a:srgbClr val="7030A0"/>
                </a:solidFill>
                <a:latin typeface="Showcard Gothic" pitchFamily="82" charset="0"/>
              </a:rPr>
              <a:t>Son las que se disuelven en grasas y aceites. Se almacenan en el hígado y en los tejidos grasos, debido a que se pueden almacenar en la grasa del cuerpo no es necesario tomarlas todos los días por lo que es posible, tras un consumo suficiente, subsistir una época sin su aporte. </a:t>
            </a:r>
          </a:p>
          <a:p>
            <a:endParaRPr lang="es-CO"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77500" lnSpcReduction="20000"/>
          </a:bodyPr>
          <a:lstStyle/>
          <a:p>
            <a:pPr algn="just"/>
            <a:r>
              <a:rPr lang="es-CO" dirty="0" smtClean="0">
                <a:solidFill>
                  <a:srgbClr val="7030A0"/>
                </a:solidFill>
                <a:latin typeface="Showcard Gothic" pitchFamily="82" charset="0"/>
              </a:rPr>
              <a:t>Si se consumen en exceso (más de 10 veces las cantidades recomendadas) pueden resultar tóxicas. Esto les puede ocurrir sobre todo a deportistas, que aunque mantienen una dieta equilibrada recurren a suplementos vitamínicos en dosis elevadas, con la idea de que así pueden aumentar su rendimiento físico. Esto es totalmente falso, así como la creencia de que los niños van a crecer si toman más vitaminas de las necesarias. </a:t>
            </a:r>
          </a:p>
          <a:p>
            <a:pPr algn="just"/>
            <a:r>
              <a:rPr lang="es-CO" dirty="0" smtClean="0">
                <a:solidFill>
                  <a:srgbClr val="7030A0"/>
                </a:solidFill>
                <a:latin typeface="Showcard Gothic" pitchFamily="82" charset="0"/>
              </a:rPr>
              <a:t>Las Vitaminas Liposolubles son:</a:t>
            </a:r>
          </a:p>
          <a:p>
            <a:r>
              <a:rPr lang="es-CO" dirty="0" smtClean="0">
                <a:solidFill>
                  <a:srgbClr val="7030A0"/>
                </a:solidFill>
                <a:latin typeface="Showcard Gothic" pitchFamily="82" charset="0"/>
              </a:rPr>
              <a:t>Vitamina A (Retinol) </a:t>
            </a:r>
          </a:p>
          <a:p>
            <a:r>
              <a:rPr lang="es-CO" dirty="0" smtClean="0">
                <a:solidFill>
                  <a:srgbClr val="7030A0"/>
                </a:solidFill>
                <a:latin typeface="Showcard Gothic" pitchFamily="82" charset="0"/>
              </a:rPr>
              <a:t>Vitamina D (Calciferol) </a:t>
            </a:r>
          </a:p>
          <a:p>
            <a:r>
              <a:rPr lang="es-CO" dirty="0" smtClean="0">
                <a:solidFill>
                  <a:srgbClr val="7030A0"/>
                </a:solidFill>
                <a:latin typeface="Showcard Gothic" pitchFamily="82" charset="0"/>
              </a:rPr>
              <a:t>Vitamina E (Tocoferol) </a:t>
            </a:r>
          </a:p>
          <a:p>
            <a:r>
              <a:rPr lang="es-CO" dirty="0" smtClean="0">
                <a:solidFill>
                  <a:srgbClr val="7030A0"/>
                </a:solidFill>
                <a:latin typeface="Showcard Gothic" pitchFamily="82" charset="0"/>
              </a:rPr>
              <a:t>Vitamina K (Antihemorrágica)</a:t>
            </a:r>
          </a:p>
          <a:p>
            <a:endParaRPr lang="es-CO" dirty="0"/>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O" dirty="0" smtClean="0">
                <a:solidFill>
                  <a:srgbClr val="7030A0"/>
                </a:solidFill>
                <a:latin typeface="Showcard Gothic" pitchFamily="82" charset="0"/>
              </a:rPr>
              <a:t>VITAMINAS HIDROSOLUBLES</a:t>
            </a:r>
            <a:endParaRPr lang="es-CO" dirty="0">
              <a:solidFill>
                <a:srgbClr val="7030A0"/>
              </a:solidFill>
              <a:latin typeface="Showcard Gothic" pitchFamily="82" charset="0"/>
            </a:endParaRPr>
          </a:p>
        </p:txBody>
      </p:sp>
      <p:sp>
        <p:nvSpPr>
          <p:cNvPr id="3" name="2 Marcador de contenido"/>
          <p:cNvSpPr>
            <a:spLocks noGrp="1"/>
          </p:cNvSpPr>
          <p:nvPr>
            <p:ph idx="1"/>
          </p:nvPr>
        </p:nvSpPr>
        <p:spPr/>
        <p:txBody>
          <a:bodyPr>
            <a:normAutofit fontScale="92500" lnSpcReduction="20000"/>
          </a:bodyPr>
          <a:lstStyle/>
          <a:p>
            <a:pPr algn="just"/>
            <a:r>
              <a:rPr lang="es-CO" sz="2400" dirty="0" smtClean="0">
                <a:solidFill>
                  <a:srgbClr val="7030A0"/>
                </a:solidFill>
                <a:latin typeface="Showcard Gothic" pitchFamily="82" charset="0"/>
              </a:rPr>
              <a:t>Las vitaminas hidrosolubles son aquellas que se disuelven en agua. Se trata de coenzimas o precursores de coenzimas, necesarias para muchas reacciones químicas del metabolismo. </a:t>
            </a:r>
          </a:p>
          <a:p>
            <a:pPr algn="just"/>
            <a:r>
              <a:rPr lang="es-CO" sz="2400" dirty="0" smtClean="0">
                <a:solidFill>
                  <a:srgbClr val="7030A0"/>
                </a:solidFill>
                <a:latin typeface="Showcard Gothic" pitchFamily="82" charset="0"/>
              </a:rPr>
              <a:t>Se caracterizan porque se disuelven en agua, por lo que pueden pasarse al agua del lavado o de la cocción de los alimentos. Muchos alimentos ricos en este tipo de vitaminas no nos aportan al final de prepararlos la misma cantidad que contenían inicialmente.</a:t>
            </a:r>
          </a:p>
          <a:p>
            <a:pPr algn="just"/>
            <a:r>
              <a:rPr lang="es-CO" sz="2400" dirty="0" smtClean="0">
                <a:solidFill>
                  <a:srgbClr val="7030A0"/>
                </a:solidFill>
                <a:latin typeface="Showcard Gothic" pitchFamily="82" charset="0"/>
              </a:rPr>
              <a:t>El exceso de vitaminas hidrosolubles se excreta por la orina, por lo que no tienen efecto tóxico por elevada que sea su ingesta, aunque se podría sufrir anormalidades en el riñón por no poder evacuar la totalidad de líquido.</a:t>
            </a:r>
            <a:endParaRPr lang="es-CO" sz="2400" dirty="0">
              <a:solidFill>
                <a:srgbClr val="7030A0"/>
              </a:solidFill>
              <a:latin typeface="Showcard Gothic" pitchFamily="82" charset="0"/>
            </a:endParaRP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20440657">
            <a:off x="511440" y="2350821"/>
            <a:ext cx="8530009" cy="1446550"/>
          </a:xfrm>
          <a:prstGeom prst="rect">
            <a:avLst/>
          </a:prstGeom>
          <a:noFill/>
        </p:spPr>
        <p:txBody>
          <a:bodyPr wrap="square" lIns="91440" tIns="45720" rIns="91440" bIns="45720">
            <a:spAutoFit/>
          </a:bodyPr>
          <a:lstStyle/>
          <a:p>
            <a:pPr algn="ctr"/>
            <a:r>
              <a:rPr lang="es-ES" sz="8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GRACIAS !!!!</a:t>
            </a:r>
            <a:endParaRPr lang="es-ES" sz="8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strips dir="rd"/>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439</Words>
  <Application>Microsoft Office PowerPoint</Application>
  <PresentationFormat>Presentación en pantalla (4:3)</PresentationFormat>
  <Paragraphs>22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Diapositiva 1</vt:lpstr>
      <vt:lpstr>LAS VITAMINAS</vt:lpstr>
      <vt:lpstr>CLASIFICASION DE LAS VITAMINAS</vt:lpstr>
      <vt:lpstr>VITAMINAS LIPOSOLUBLES</vt:lpstr>
      <vt:lpstr>Diapositiva 5</vt:lpstr>
      <vt:lpstr>VITAMINAS HIDROSOLUBLES</vt:lpstr>
      <vt:lpstr>Diapositiva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VITAMINAS</dc:title>
  <dc:creator>g</dc:creator>
  <cp:lastModifiedBy>g</cp:lastModifiedBy>
  <cp:revision>5</cp:revision>
  <dcterms:created xsi:type="dcterms:W3CDTF">2009-10-26T18:33:56Z</dcterms:created>
  <dcterms:modified xsi:type="dcterms:W3CDTF">2009-10-26T19:19:23Z</dcterms:modified>
</cp:coreProperties>
</file>