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0" r:id="rId2"/>
    <p:sldId id="256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ACCEF-6373-4D9B-8BE7-BBDF3BB6EF0C}" type="datetimeFigureOut">
              <a:rPr lang="es-ES" smtClean="0"/>
              <a:t>11/10/2009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D3FAD-1FE7-4869-9965-AC2B2D08271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6D3FAD-1FE7-4869-9965-AC2B2D082711}" type="slidenum">
              <a:rPr lang="es-ES" smtClean="0"/>
              <a:t>4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4C8420-091C-4C76-BDE8-0B23C0254BC7}" type="datetimeFigureOut">
              <a:rPr lang="es-ES" smtClean="0"/>
              <a:t>11/10/2009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E123E55-D460-41B3-8632-CBF7F91C03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4C8420-091C-4C76-BDE8-0B23C0254BC7}" type="datetimeFigureOut">
              <a:rPr lang="es-ES" smtClean="0"/>
              <a:t>11/10/2009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23E55-D460-41B3-8632-CBF7F91C03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4C8420-091C-4C76-BDE8-0B23C0254BC7}" type="datetimeFigureOut">
              <a:rPr lang="es-ES" smtClean="0"/>
              <a:t>11/10/2009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23E55-D460-41B3-8632-CBF7F91C03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4C8420-091C-4C76-BDE8-0B23C0254BC7}" type="datetimeFigureOut">
              <a:rPr lang="es-ES" smtClean="0"/>
              <a:t>11/10/2009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23E55-D460-41B3-8632-CBF7F91C03C5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4C8420-091C-4C76-BDE8-0B23C0254BC7}" type="datetimeFigureOut">
              <a:rPr lang="es-ES" smtClean="0"/>
              <a:t>11/10/2009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23E55-D460-41B3-8632-CBF7F91C03C5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4C8420-091C-4C76-BDE8-0B23C0254BC7}" type="datetimeFigureOut">
              <a:rPr lang="es-ES" smtClean="0"/>
              <a:t>11/10/2009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23E55-D460-41B3-8632-CBF7F91C03C5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4C8420-091C-4C76-BDE8-0B23C0254BC7}" type="datetimeFigureOut">
              <a:rPr lang="es-ES" smtClean="0"/>
              <a:t>11/10/2009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23E55-D460-41B3-8632-CBF7F91C03C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4C8420-091C-4C76-BDE8-0B23C0254BC7}" type="datetimeFigureOut">
              <a:rPr lang="es-ES" smtClean="0"/>
              <a:t>11/10/2009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23E55-D460-41B3-8632-CBF7F91C03C5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4C8420-091C-4C76-BDE8-0B23C0254BC7}" type="datetimeFigureOut">
              <a:rPr lang="es-ES" smtClean="0"/>
              <a:t>11/10/2009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23E55-D460-41B3-8632-CBF7F91C03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14C8420-091C-4C76-BDE8-0B23C0254BC7}" type="datetimeFigureOut">
              <a:rPr lang="es-ES" smtClean="0"/>
              <a:t>11/10/2009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23E55-D460-41B3-8632-CBF7F91C03C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4C8420-091C-4C76-BDE8-0B23C0254BC7}" type="datetimeFigureOut">
              <a:rPr lang="es-ES" smtClean="0"/>
              <a:t>11/10/2009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E123E55-D460-41B3-8632-CBF7F91C03C5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14C8420-091C-4C76-BDE8-0B23C0254BC7}" type="datetimeFigureOut">
              <a:rPr lang="es-ES" smtClean="0"/>
              <a:t>11/10/2009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E123E55-D460-41B3-8632-CBF7F91C03C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ografias.com/trabajos14/dinamica-grupos/dinamica-grupos.shtml" TargetMode="External"/><Relationship Id="rId2" Type="http://schemas.openxmlformats.org/officeDocument/2006/relationships/hyperlink" Target="http://www.monografias.com/trabajos/alcoholismo/alcoholismo.s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monografias.com/trabajos14/nuevmicro/nuevmicro.s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ografias.com/trabajos35/obtencion-aceite/obtencion-aceite.s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nografias.com/trabajos/elmaiz/elmaiz.s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Características estructurales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 smtClean="0"/>
              <a:t>Los lípidos simples son abundantes en la naturaleza en forma de: </a:t>
            </a:r>
            <a:r>
              <a:rPr lang="es-ES" b="1" dirty="0" smtClean="0"/>
              <a:t>ceras y glicéridos</a:t>
            </a:r>
            <a:r>
              <a:rPr lang="es-ES" dirty="0" smtClean="0"/>
              <a:t>. Los glicéridos a su vez se encuentran en forma de </a:t>
            </a:r>
            <a:r>
              <a:rPr lang="es-ES" b="1" dirty="0" smtClean="0"/>
              <a:t>grasas y aceites.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4282" y="714356"/>
            <a:ext cx="7772400" cy="1829761"/>
          </a:xfrm>
        </p:spPr>
        <p:txBody>
          <a:bodyPr/>
          <a:lstStyle/>
          <a:p>
            <a:pPr algn="ctr"/>
            <a:r>
              <a:rPr lang="es-ES" dirty="0" smtClean="0"/>
              <a:t>Las </a:t>
            </a:r>
            <a:r>
              <a:rPr lang="es-ES" b="1" dirty="0" smtClean="0"/>
              <a:t>ceras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2928934"/>
            <a:ext cx="7772400" cy="1882377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s-ES" dirty="0" smtClean="0"/>
              <a:t>son consideradas mezclas de </a:t>
            </a:r>
            <a:r>
              <a:rPr lang="es-ES" dirty="0" err="1" smtClean="0"/>
              <a:t>ésteres</a:t>
            </a:r>
            <a:r>
              <a:rPr lang="es-ES" dirty="0" smtClean="0"/>
              <a:t> de alta masa molecular formadas por ácidos grasos y </a:t>
            </a:r>
            <a:r>
              <a:rPr lang="es-ES" dirty="0" smtClean="0">
                <a:hlinkClick r:id="rId2"/>
              </a:rPr>
              <a:t>alcoholes</a:t>
            </a:r>
            <a:r>
              <a:rPr lang="es-ES" dirty="0" smtClean="0"/>
              <a:t> </a:t>
            </a:r>
            <a:r>
              <a:rPr lang="es-ES" dirty="0" err="1" smtClean="0"/>
              <a:t>monohidroxilados</a:t>
            </a:r>
            <a:r>
              <a:rPr lang="es-ES" dirty="0" smtClean="0"/>
              <a:t>, donde n y m representan el número de veces que se repite el </a:t>
            </a:r>
            <a:r>
              <a:rPr lang="es-ES" dirty="0" smtClean="0">
                <a:hlinkClick r:id="rId3"/>
              </a:rPr>
              <a:t>grupo</a:t>
            </a:r>
            <a:r>
              <a:rPr lang="es-ES" dirty="0" smtClean="0"/>
              <a:t> CH</a:t>
            </a:r>
            <a:r>
              <a:rPr lang="es-ES" baseline="-25000" dirty="0" smtClean="0"/>
              <a:t>2</a:t>
            </a:r>
            <a:r>
              <a:rPr lang="es-ES" dirty="0" smtClean="0"/>
              <a:t>, entonces </a:t>
            </a:r>
            <a:r>
              <a:rPr lang="es-ES" dirty="0" smtClean="0">
                <a:hlinkClick r:id="rId4"/>
              </a:rPr>
              <a:t>los valores</a:t>
            </a:r>
            <a:r>
              <a:rPr lang="es-ES" dirty="0" smtClean="0"/>
              <a:t> más frecuentes son: n = 8-18 y </a:t>
            </a:r>
          </a:p>
          <a:p>
            <a:r>
              <a:rPr lang="es-ES" dirty="0" smtClean="0"/>
              <a:t>m =16-36.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772400" cy="1829761"/>
          </a:xfrm>
        </p:spPr>
        <p:txBody>
          <a:bodyPr/>
          <a:lstStyle/>
          <a:p>
            <a:pPr algn="ctr"/>
            <a:r>
              <a:rPr lang="es-ES" dirty="0" smtClean="0"/>
              <a:t>Los </a:t>
            </a:r>
            <a:r>
              <a:rPr lang="es-ES" b="1" dirty="0" smtClean="0"/>
              <a:t>glicéridos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es-ES" dirty="0" smtClean="0"/>
              <a:t>están constituidos por ácidos grasos de alta masa molecular y alcoholes </a:t>
            </a:r>
            <a:r>
              <a:rPr lang="es-ES" dirty="0" err="1" smtClean="0"/>
              <a:t>trihidroxilados</a:t>
            </a:r>
            <a:r>
              <a:rPr lang="es-ES" dirty="0" smtClean="0"/>
              <a:t> como el </a:t>
            </a:r>
            <a:r>
              <a:rPr lang="es-ES" dirty="0" err="1" smtClean="0"/>
              <a:t>propanotriol</a:t>
            </a:r>
            <a:r>
              <a:rPr lang="es-ES" dirty="0" smtClean="0"/>
              <a:t>, glicerol o glicerina.</a:t>
            </a:r>
          </a:p>
          <a:p>
            <a:pPr algn="ctr"/>
            <a:r>
              <a:rPr lang="es-ES" dirty="0" smtClean="0"/>
              <a:t>Los glicéridos pueden presentar un grupo hidroxilo esterificado, denominados </a:t>
            </a:r>
            <a:r>
              <a:rPr lang="es-ES" dirty="0" err="1" smtClean="0"/>
              <a:t>monoacilglicérido</a:t>
            </a:r>
            <a:r>
              <a:rPr lang="es-ES" dirty="0" smtClean="0"/>
              <a:t>, </a:t>
            </a:r>
            <a:r>
              <a:rPr lang="es-ES" dirty="0" err="1" smtClean="0"/>
              <a:t>diacilglicérido</a:t>
            </a:r>
            <a:r>
              <a:rPr lang="es-ES" dirty="0" smtClean="0"/>
              <a:t> cuando presentan dos grupos hidroxilos esterificados y </a:t>
            </a:r>
            <a:r>
              <a:rPr lang="es-ES" dirty="0" err="1" smtClean="0"/>
              <a:t>triacilglicérido</a:t>
            </a:r>
            <a:r>
              <a:rPr lang="es-ES" dirty="0" smtClean="0"/>
              <a:t>, cuando se esterificaron los tres grupos hidroxilos</a:t>
            </a:r>
          </a:p>
          <a:p>
            <a:pPr algn="ctr"/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4282" y="714356"/>
            <a:ext cx="7772400" cy="1829761"/>
          </a:xfrm>
        </p:spPr>
        <p:txBody>
          <a:bodyPr/>
          <a:lstStyle/>
          <a:p>
            <a:pPr algn="ctr"/>
            <a:r>
              <a:rPr lang="es-ES" b="1" dirty="0" smtClean="0"/>
              <a:t>Índice de yodo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3000372"/>
            <a:ext cx="7772400" cy="1500198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gramos de yodo que se adicionan a 100 g de grasa o </a:t>
            </a:r>
            <a:r>
              <a:rPr lang="es-ES" dirty="0" smtClean="0">
                <a:hlinkClick r:id="rId3"/>
              </a:rPr>
              <a:t>aceite</a:t>
            </a:r>
            <a:r>
              <a:rPr lang="es-ES" dirty="0" smtClean="0"/>
              <a:t>, mide el grado de saturación de la grasa o aceite.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2844" y="785794"/>
            <a:ext cx="7772400" cy="1829761"/>
          </a:xfrm>
        </p:spPr>
        <p:txBody>
          <a:bodyPr/>
          <a:lstStyle/>
          <a:p>
            <a:pPr algn="ctr"/>
            <a:r>
              <a:rPr lang="es-ES" b="1" dirty="0" smtClean="0"/>
              <a:t>Índice de acidez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 smtClean="0"/>
              <a:t>número de miligramos de hidróxido de potasio que se necesitan para neutralizar 1 g de grasa o aceite, es una medida de la acidez de los lípidos simples.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928670"/>
            <a:ext cx="7772400" cy="1829761"/>
          </a:xfrm>
        </p:spPr>
        <p:txBody>
          <a:bodyPr/>
          <a:lstStyle/>
          <a:p>
            <a:pPr algn="ctr"/>
            <a:r>
              <a:rPr lang="es-ES" b="1" dirty="0" smtClean="0"/>
              <a:t>Índice de saponificación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2928934"/>
            <a:ext cx="7772400" cy="1882377"/>
          </a:xfrm>
        </p:spPr>
        <p:txBody>
          <a:bodyPr>
            <a:normAutofit fontScale="62500" lnSpcReduction="20000"/>
          </a:bodyPr>
          <a:lstStyle/>
          <a:p>
            <a:r>
              <a:rPr lang="es-ES" dirty="0" smtClean="0"/>
              <a:t>miligramos de hidróxido de potasio que se necesitan para saponificar 1 g de grasa o aceite.</a:t>
            </a:r>
          </a:p>
          <a:p>
            <a:r>
              <a:rPr lang="es-ES" dirty="0" smtClean="0"/>
              <a:t>Los ácidos presentes en la estructura de los lípidos simples, son ácidos </a:t>
            </a:r>
            <a:r>
              <a:rPr lang="es-ES" dirty="0" err="1" smtClean="0"/>
              <a:t>monocarboxílicos</a:t>
            </a:r>
            <a:r>
              <a:rPr lang="es-ES" dirty="0" smtClean="0"/>
              <a:t>, presentando un grupo carboxilo y cadenas que varían en longitud desde 4 hasta 40 átomos de carbono, siendo los más abundantes en la naturaleza los ácidos de 16 a 18 átomos de carbono. Los ácidos se clasifican en saturados y no saturados, son abundantes en el grano del </a:t>
            </a:r>
            <a:r>
              <a:rPr lang="es-ES" dirty="0" smtClean="0">
                <a:hlinkClick r:id="rId2"/>
              </a:rPr>
              <a:t>maíz</a:t>
            </a:r>
            <a:r>
              <a:rPr lang="es-ES" dirty="0" smtClean="0"/>
              <a:t>, fríjol de soya, grasa humana y animal.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</TotalTime>
  <Words>292</Words>
  <Application>Microsoft Office PowerPoint</Application>
  <PresentationFormat>Presentación en pantalla (4:3)</PresentationFormat>
  <Paragraphs>16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Concurrencia</vt:lpstr>
      <vt:lpstr>Características estructurales</vt:lpstr>
      <vt:lpstr>Las ceras</vt:lpstr>
      <vt:lpstr>Los glicéridos</vt:lpstr>
      <vt:lpstr>Índice de yodo</vt:lpstr>
      <vt:lpstr>Índice de acidez</vt:lpstr>
      <vt:lpstr>Índice de saponificación</vt:lpstr>
    </vt:vector>
  </TitlesOfParts>
  <Company>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Características estructurales</dc:title>
  <dc:creator>BIG Mouse</dc:creator>
  <cp:lastModifiedBy>BIG Mouse</cp:lastModifiedBy>
  <cp:revision>1</cp:revision>
  <dcterms:created xsi:type="dcterms:W3CDTF">2009-10-12T00:16:14Z</dcterms:created>
  <dcterms:modified xsi:type="dcterms:W3CDTF">2009-10-12T00:21:40Z</dcterms:modified>
</cp:coreProperties>
</file>