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  <p:sldId id="25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40185C-8B65-400D-9F5E-9ABCA8295492}" type="datetimeFigureOut">
              <a:rPr lang="es-CO" smtClean="0"/>
              <a:t>12/10/2009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3E7DF24-9562-4FC3-AFAF-092F4CB7D0B8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cuencia_de_amino%C3%A1cidos" TargetMode="External"/><Relationship Id="rId2" Type="http://schemas.openxmlformats.org/officeDocument/2006/relationships/hyperlink" Target="http://es.wikipedia.org/wiki/PH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mino%C3%A1cidos" TargetMode="External"/><Relationship Id="rId2" Type="http://schemas.openxmlformats.org/officeDocument/2006/relationships/hyperlink" Target="http://es.wikipedia.org/wiki/Prote%C3%ADna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iki/Mol%C3%A9cula" TargetMode="External"/><Relationship Id="rId4" Type="http://schemas.openxmlformats.org/officeDocument/2006/relationships/hyperlink" Target="http://es.wikipedia.org/wiki/Prote%C3%ADn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uentes_de_hidr%C3%B3geno" TargetMode="External"/><Relationship Id="rId2" Type="http://schemas.openxmlformats.org/officeDocument/2006/relationships/hyperlink" Target="http://es.wikipedia.org/wiki/Prote%C3%ADn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polar" TargetMode="External"/><Relationship Id="rId2" Type="http://schemas.openxmlformats.org/officeDocument/2006/relationships/hyperlink" Target="http://es.wikipedia.org/wiki/Enlace_pept%C3%ADdic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s.wikipedia.org/wiki/Mol%C3%A9cula_pol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%C3%A9ptido" TargetMode="External"/><Relationship Id="rId7" Type="http://schemas.openxmlformats.org/officeDocument/2006/relationships/hyperlink" Target="#cite_note-0"/><Relationship Id="rId2" Type="http://schemas.openxmlformats.org/officeDocument/2006/relationships/hyperlink" Target="http://es.wikipedia.org/wiki/Estructura_de_las_prote%C3%ADna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Jacques_Monod" TargetMode="External"/><Relationship Id="rId5" Type="http://schemas.openxmlformats.org/officeDocument/2006/relationships/hyperlink" Target="http://es.wikipedia.org/wiki/Alosterismo" TargetMode="External"/><Relationship Id="rId4" Type="http://schemas.openxmlformats.org/officeDocument/2006/relationships/hyperlink" Target="http://es.wikipedia.org/w/index.php?title=Oligom%C3%A9ricas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Estructura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357298"/>
            <a:ext cx="7772400" cy="1508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 smtClean="0"/>
              <a:t>Es la manera como se organiza una proteína para adquirir cierta forma. Presentan una disposición característica en condiciones fisiológicas, pero si se cambian estas condiciones como temperatura, </a:t>
            </a:r>
            <a:r>
              <a:rPr lang="es-CO" dirty="0" smtClean="0">
                <a:hlinkClick r:id="rId2" tooltip="PH"/>
              </a:rPr>
              <a:t>pH</a:t>
            </a:r>
            <a:r>
              <a:rPr lang="es-CO" dirty="0" smtClean="0"/>
              <a:t>, etc. pierde la conformación y su función, proceso denominado desnaturalización. La función depende de la conformación y ésta viene determinada por la </a:t>
            </a:r>
            <a:r>
              <a:rPr lang="es-CO" dirty="0" smtClean="0">
                <a:hlinkClick r:id="rId3" tooltip="Secuencia de aminoácidos"/>
              </a:rPr>
              <a:t>secuencia de aminoácidos</a:t>
            </a:r>
            <a:r>
              <a:rPr lang="es-CO" dirty="0" smtClean="0"/>
              <a:t>.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57558" y="857232"/>
            <a:ext cx="891583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CONFRMACIONES O NIVELES</a:t>
            </a:r>
          </a:p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ESTRUCTURALES DE LA </a:t>
            </a:r>
          </a:p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DISPOCISION TRIDIMENSIONAL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Estructura primaria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72400" cy="15087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O" dirty="0" smtClean="0"/>
              <a:t>La </a:t>
            </a:r>
            <a:r>
              <a:rPr lang="es-CO" b="1" dirty="0" smtClean="0"/>
              <a:t>estructura primaria de las </a:t>
            </a:r>
            <a:r>
              <a:rPr lang="es-CO" b="1" dirty="0" smtClean="0">
                <a:hlinkClick r:id="rId2" tooltip="Proteínas"/>
              </a:rPr>
              <a:t>proteínas</a:t>
            </a:r>
            <a:r>
              <a:rPr lang="es-CO" dirty="0" smtClean="0"/>
              <a:t> viene determinada por la secuencia de </a:t>
            </a:r>
            <a:r>
              <a:rPr lang="es-CO" dirty="0" smtClean="0">
                <a:hlinkClick r:id="rId3" tooltip="Aminoácidos"/>
              </a:rPr>
              <a:t>aminoácidos</a:t>
            </a:r>
            <a:r>
              <a:rPr lang="es-CO" dirty="0" smtClean="0"/>
              <a:t> en la cadena </a:t>
            </a:r>
            <a:r>
              <a:rPr lang="es-CO" dirty="0" err="1" smtClean="0"/>
              <a:t>proteíca</a:t>
            </a:r>
            <a:r>
              <a:rPr lang="es-CO" dirty="0" smtClean="0"/>
              <a:t>, es decir, el número de </a:t>
            </a:r>
            <a:r>
              <a:rPr lang="es-CO" dirty="0" smtClean="0">
                <a:hlinkClick r:id="rId3" tooltip="Aminoácidos"/>
              </a:rPr>
              <a:t>aminoácidos</a:t>
            </a:r>
            <a:r>
              <a:rPr lang="es-CO" dirty="0" smtClean="0"/>
              <a:t> presentes y el orden en que están enlazados. La conformación espacial de una </a:t>
            </a:r>
            <a:r>
              <a:rPr lang="es-CO" dirty="0" smtClean="0">
                <a:hlinkClick r:id="rId4" tooltip="Proteína"/>
              </a:rPr>
              <a:t>proteína</a:t>
            </a:r>
            <a:r>
              <a:rPr lang="es-CO" dirty="0" smtClean="0"/>
              <a:t> se analiza en términos de estructura secundaria (cuando ciertas fuerzas de atracción causan que la molécula se pliegue) y estructura terciaria (si la </a:t>
            </a:r>
            <a:r>
              <a:rPr lang="es-CO" dirty="0" smtClean="0">
                <a:hlinkClick r:id="rId5" tooltip="Molécula"/>
              </a:rPr>
              <a:t>molécula</a:t>
            </a:r>
            <a:r>
              <a:rPr lang="es-CO" dirty="0" smtClean="0"/>
              <a:t> se vuelve más compacta). La asociación de varias cadenas </a:t>
            </a:r>
            <a:r>
              <a:rPr lang="es-CO" dirty="0" err="1" smtClean="0"/>
              <a:t>polipeptídicas</a:t>
            </a:r>
            <a:r>
              <a:rPr lang="es-CO" dirty="0" smtClean="0"/>
              <a:t> origina un nivel superior de organización, la llamada estructura cuaternaria.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Estructura secundaria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772400" cy="1508760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La </a:t>
            </a:r>
            <a:r>
              <a:rPr lang="es-CO" b="1" dirty="0" smtClean="0"/>
              <a:t>estructura secundaria de las </a:t>
            </a:r>
            <a:r>
              <a:rPr lang="es-CO" b="1" dirty="0" smtClean="0">
                <a:hlinkClick r:id="rId2" tooltip="Proteína"/>
              </a:rPr>
              <a:t>proteínas</a:t>
            </a:r>
            <a:r>
              <a:rPr lang="es-CO" dirty="0" smtClean="0"/>
              <a:t> es el plegamiento regular local entre residuos </a:t>
            </a:r>
            <a:r>
              <a:rPr lang="es-CO" dirty="0" err="1" smtClean="0"/>
              <a:t>aminoacídicos</a:t>
            </a:r>
            <a:r>
              <a:rPr lang="es-CO" dirty="0" smtClean="0"/>
              <a:t> cercanos de la cadena </a:t>
            </a:r>
            <a:r>
              <a:rPr lang="es-CO" dirty="0" err="1" smtClean="0"/>
              <a:t>polipeptídica</a:t>
            </a:r>
            <a:r>
              <a:rPr lang="es-CO" dirty="0" smtClean="0"/>
              <a:t>. Se adopta gracias a la formación de </a:t>
            </a:r>
            <a:r>
              <a:rPr lang="es-CO" dirty="0" smtClean="0">
                <a:hlinkClick r:id="rId3" tooltip="Puentes de hidrógeno"/>
              </a:rPr>
              <a:t>enlaces de hidrógeno</a:t>
            </a:r>
            <a:r>
              <a:rPr lang="es-CO" dirty="0" smtClean="0"/>
              <a:t> entre las cadenas laterales (radicales) de aminoácidos cercanos en la cadena.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Estructura terciaria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1285860"/>
            <a:ext cx="7772400" cy="15087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/>
              <a:t>La </a:t>
            </a:r>
            <a:r>
              <a:rPr lang="es-CO" b="1" dirty="0" smtClean="0"/>
              <a:t>estructura terciaria de las proteínas</a:t>
            </a:r>
            <a:r>
              <a:rPr lang="es-CO" dirty="0" smtClean="0"/>
              <a:t> es el modo en el que la </a:t>
            </a:r>
            <a:r>
              <a:rPr lang="es-CO" dirty="0" smtClean="0">
                <a:hlinkClick r:id="rId2" tooltip="Enlace peptídico"/>
              </a:rPr>
              <a:t>cadena </a:t>
            </a:r>
            <a:r>
              <a:rPr lang="es-CO" dirty="0" err="1" smtClean="0">
                <a:hlinkClick r:id="rId2" tooltip="Enlace peptídico"/>
              </a:rPr>
              <a:t>polipeptídica</a:t>
            </a:r>
            <a:r>
              <a:rPr lang="es-CO" dirty="0" smtClean="0"/>
              <a:t> se pliega en el espacio. Es la disposición de los dominios en el espacio.</a:t>
            </a:r>
          </a:p>
          <a:p>
            <a:r>
              <a:rPr lang="es-CO" dirty="0" smtClean="0"/>
              <a:t>La estructura terciaria se realiza de manera que los aminoácidos </a:t>
            </a:r>
            <a:r>
              <a:rPr lang="es-CO" dirty="0" err="1" smtClean="0">
                <a:hlinkClick r:id="rId3" tooltip="Apolar"/>
              </a:rPr>
              <a:t>apolares</a:t>
            </a:r>
            <a:r>
              <a:rPr lang="es-CO" dirty="0" smtClean="0"/>
              <a:t> se sitúan hacia el interior y los </a:t>
            </a:r>
            <a:r>
              <a:rPr lang="es-CO" dirty="0" smtClean="0">
                <a:hlinkClick r:id="rId4" tooltip="Molécula polar"/>
              </a:rPr>
              <a:t>polares</a:t>
            </a:r>
            <a:r>
              <a:rPr lang="es-CO" dirty="0" smtClean="0"/>
              <a:t> hacia el exterior.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3929066"/>
            <a:ext cx="7772400" cy="1975104"/>
          </a:xfrm>
        </p:spPr>
        <p:txBody>
          <a:bodyPr/>
          <a:lstStyle/>
          <a:p>
            <a:r>
              <a:rPr lang="es-CO" b="1" dirty="0" smtClean="0"/>
              <a:t>Estructura cuaternaria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142984"/>
            <a:ext cx="7772400" cy="15087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CO" dirty="0" smtClean="0"/>
              <a:t>En cuanto a los niveles de la </a:t>
            </a:r>
            <a:r>
              <a:rPr lang="es-CO" dirty="0" smtClean="0">
                <a:hlinkClick r:id="rId2" tooltip="Estructura de las proteínas"/>
              </a:rPr>
              <a:t>estructura de las proteínas</a:t>
            </a:r>
            <a:r>
              <a:rPr lang="es-CO" dirty="0" smtClean="0"/>
              <a:t>, la </a:t>
            </a:r>
            <a:r>
              <a:rPr lang="es-CO" b="1" dirty="0" smtClean="0"/>
              <a:t>estructura cuaternaria</a:t>
            </a:r>
            <a:r>
              <a:rPr lang="es-CO" dirty="0" smtClean="0"/>
              <a:t> es la disposición espacial de las distintas </a:t>
            </a:r>
            <a:r>
              <a:rPr lang="es-CO" dirty="0" smtClean="0">
                <a:hlinkClick r:id="rId3" tooltip="Péptido"/>
              </a:rPr>
              <a:t>cadenas </a:t>
            </a:r>
            <a:r>
              <a:rPr lang="es-CO" dirty="0" err="1" smtClean="0">
                <a:hlinkClick r:id="rId3" tooltip="Péptido"/>
              </a:rPr>
              <a:t>polipeptídicas</a:t>
            </a:r>
            <a:r>
              <a:rPr lang="es-CO" dirty="0" smtClean="0"/>
              <a:t> de una proteína </a:t>
            </a:r>
            <a:r>
              <a:rPr lang="es-CO" dirty="0" err="1" smtClean="0"/>
              <a:t>multimérica</a:t>
            </a:r>
            <a:r>
              <a:rPr lang="es-CO" dirty="0" smtClean="0"/>
              <a:t>, es decir, compuesta por varios péptidos.. Comprende la gama de proteínas </a:t>
            </a:r>
            <a:r>
              <a:rPr lang="es-CO" dirty="0" err="1" smtClean="0">
                <a:hlinkClick r:id="rId4" tooltip="Oligoméricas (aún no redactado)"/>
              </a:rPr>
              <a:t>oligoméricas</a:t>
            </a:r>
            <a:r>
              <a:rPr lang="es-CO" dirty="0" smtClean="0"/>
              <a:t>, es decir aquellas proteínas que constan con más de una cadena </a:t>
            </a:r>
            <a:r>
              <a:rPr lang="es-CO" dirty="0" err="1" smtClean="0"/>
              <a:t>polipéptida</a:t>
            </a:r>
            <a:r>
              <a:rPr lang="es-CO" dirty="0" smtClean="0"/>
              <a:t>, en la cual además puede existir un comportamiento de </a:t>
            </a:r>
            <a:r>
              <a:rPr lang="es-CO" dirty="0" err="1" smtClean="0">
                <a:hlinkClick r:id="rId5" tooltip="Alosterismo"/>
              </a:rPr>
              <a:t>alosterismo</a:t>
            </a:r>
            <a:r>
              <a:rPr lang="es-CO" dirty="0" smtClean="0"/>
              <a:t> según el método concertado de </a:t>
            </a:r>
            <a:r>
              <a:rPr lang="es-CO" dirty="0" smtClean="0">
                <a:hlinkClick r:id="rId6" tooltip="Jacques Monod"/>
              </a:rPr>
              <a:t>Jacques </a:t>
            </a:r>
            <a:r>
              <a:rPr lang="es-CO" dirty="0" err="1" smtClean="0">
                <a:hlinkClick r:id="rId6" tooltip="Jacques Monod"/>
              </a:rPr>
              <a:t>Monod</a:t>
            </a:r>
            <a:r>
              <a:rPr lang="es-CO" dirty="0" smtClean="0"/>
              <a:t>.</a:t>
            </a:r>
            <a:r>
              <a:rPr lang="es-CO" baseline="30000" dirty="0" smtClean="0">
                <a:hlinkClick r:id="rId7"/>
              </a:rPr>
              <a:t>[1]</a:t>
            </a:r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343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Metro</vt:lpstr>
      <vt:lpstr>Estructura</vt:lpstr>
      <vt:lpstr>Diapositiva 2</vt:lpstr>
      <vt:lpstr>Estructura primaria </vt:lpstr>
      <vt:lpstr>Estructura secundaria</vt:lpstr>
      <vt:lpstr>Estructura terciaria</vt:lpstr>
      <vt:lpstr>Estructura cuaternaria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</dc:title>
  <dc:creator>admin</dc:creator>
  <cp:lastModifiedBy>admin</cp:lastModifiedBy>
  <cp:revision>1</cp:revision>
  <dcterms:created xsi:type="dcterms:W3CDTF">2009-10-12T21:05:58Z</dcterms:created>
  <dcterms:modified xsi:type="dcterms:W3CDTF">2009-10-12T21:20:31Z</dcterms:modified>
</cp:coreProperties>
</file>