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CC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E1AF026-53AF-4514-8FDE-59F4611FB54D}" type="datetimeFigureOut">
              <a:rPr lang="es-ES" smtClean="0"/>
              <a:t>31/10/2009</a:t>
            </a:fld>
            <a:endParaRPr lang="es-ES"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D7C4F6B0-CA6B-476E-B9A1-5AD9135418D9}"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1AF026-53AF-4514-8FDE-59F4611FB54D}" type="datetimeFigureOut">
              <a:rPr lang="es-ES" smtClean="0"/>
              <a:t>31/10/2009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1AF026-53AF-4514-8FDE-59F4611FB54D}" type="datetimeFigureOut">
              <a:rPr lang="es-ES" smtClean="0"/>
              <a:t>31/10/2009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1AF026-53AF-4514-8FDE-59F4611FB54D}" type="datetimeFigureOut">
              <a:rPr lang="es-ES" smtClean="0"/>
              <a:t>31/10/2009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E1AF026-53AF-4514-8FDE-59F4611FB54D}" type="datetimeFigureOut">
              <a:rPr lang="es-ES" smtClean="0"/>
              <a:t>31/10/2009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E1AF026-53AF-4514-8FDE-59F4611FB54D}" type="datetimeFigureOut">
              <a:rPr lang="es-ES" smtClean="0"/>
              <a:t>31/10/2009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E1AF026-53AF-4514-8FDE-59F4611FB54D}" type="datetimeFigureOut">
              <a:rPr lang="es-ES" smtClean="0"/>
              <a:t>31/10/2009</a:t>
            </a:fld>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9" name="8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E1AF026-53AF-4514-8FDE-59F4611FB54D}" type="datetimeFigureOut">
              <a:rPr lang="es-ES" smtClean="0"/>
              <a:t>31/10/2009</a:t>
            </a:fld>
            <a:endParaRPr lang="es-ES" dirty="0"/>
          </a:p>
        </p:txBody>
      </p:sp>
      <p:sp>
        <p:nvSpPr>
          <p:cNvPr id="4" name="3 Marcador de pie de página"/>
          <p:cNvSpPr>
            <a:spLocks noGrp="1"/>
          </p:cNvSpPr>
          <p:nvPr>
            <p:ph type="ftr" sz="quarter" idx="11"/>
          </p:nvPr>
        </p:nvSpPr>
        <p:spPr/>
        <p:txBody>
          <a:bodyPr/>
          <a:lstStyle>
            <a:extLst/>
          </a:lstStyle>
          <a:p>
            <a:endParaRPr lang="es-ES" dirty="0"/>
          </a:p>
        </p:txBody>
      </p:sp>
      <p:sp>
        <p:nvSpPr>
          <p:cNvPr id="5" name="4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E1AF026-53AF-4514-8FDE-59F4611FB54D}" type="datetimeFigureOut">
              <a:rPr lang="es-ES" smtClean="0"/>
              <a:t>31/10/2009</a:t>
            </a:fld>
            <a:endParaRPr lang="es-ES" dirty="0"/>
          </a:p>
        </p:txBody>
      </p:sp>
      <p:sp>
        <p:nvSpPr>
          <p:cNvPr id="3" name="2 Marcador de pie de página"/>
          <p:cNvSpPr>
            <a:spLocks noGrp="1"/>
          </p:cNvSpPr>
          <p:nvPr>
            <p:ph type="ftr" sz="quarter" idx="11"/>
          </p:nvPr>
        </p:nvSpPr>
        <p:spPr/>
        <p:txBody>
          <a:bodyPr/>
          <a:lstStyle>
            <a:extLst/>
          </a:lstStyle>
          <a:p>
            <a:endParaRPr lang="es-ES" dirty="0"/>
          </a:p>
        </p:txBody>
      </p:sp>
      <p:sp>
        <p:nvSpPr>
          <p:cNvPr id="4" name="3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E1AF026-53AF-4514-8FDE-59F4611FB54D}" type="datetimeFigureOut">
              <a:rPr lang="es-ES" smtClean="0"/>
              <a:t>31/10/2009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D7C4F6B0-CA6B-476E-B9A1-5AD9135418D9}" type="slidenum">
              <a:rPr lang="es-ES" smtClean="0"/>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E1AF026-53AF-4514-8FDE-59F4611FB54D}" type="datetimeFigureOut">
              <a:rPr lang="es-ES" smtClean="0"/>
              <a:t>31/10/2009</a:t>
            </a:fld>
            <a:endParaRPr lang="es-ES"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D7C4F6B0-CA6B-476E-B9A1-5AD9135418D9}" type="slidenum">
              <a:rPr lang="es-ES" smtClean="0"/>
              <a:t>‹Nº›</a:t>
            </a:fld>
            <a:endParaRPr lang="es-ES"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1AF026-53AF-4514-8FDE-59F4611FB54D}" type="datetimeFigureOut">
              <a:rPr lang="es-ES" smtClean="0"/>
              <a:t>31/10/2009</a:t>
            </a:fld>
            <a:endParaRPr lang="es-ES"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7C4F6B0-CA6B-476E-B9A1-5AD9135418D9}" type="slidenum">
              <a:rPr lang="es-ES" smtClean="0"/>
              <a:t>‹Nº›</a:t>
            </a:fld>
            <a:endParaRPr lang="es-E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s.wikipedia.org/w/index.php?title=Morfolina&amp;action=edit&amp;redlink=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acido nucleico.gif"/>
          <p:cNvPicPr>
            <a:picLocks noChangeAspect="1"/>
          </p:cNvPicPr>
          <p:nvPr/>
        </p:nvPicPr>
        <p:blipFill>
          <a:blip r:embed="rId2"/>
          <a:stretch>
            <a:fillRect/>
          </a:stretch>
        </p:blipFill>
        <p:spPr>
          <a:xfrm>
            <a:off x="0" y="0"/>
            <a:ext cx="4652955" cy="6858000"/>
          </a:xfrm>
          <a:prstGeom prst="rect">
            <a:avLst/>
          </a:prstGeom>
        </p:spPr>
      </p:pic>
      <p:pic>
        <p:nvPicPr>
          <p:cNvPr id="7" name="6 Imagen" descr="ADN.gif"/>
          <p:cNvPicPr>
            <a:picLocks noChangeAspect="1"/>
          </p:cNvPicPr>
          <p:nvPr/>
        </p:nvPicPr>
        <p:blipFill>
          <a:blip r:embed="rId3"/>
          <a:stretch>
            <a:fillRect/>
          </a:stretch>
        </p:blipFill>
        <p:spPr>
          <a:xfrm>
            <a:off x="4572000" y="0"/>
            <a:ext cx="4572000" cy="6858000"/>
          </a:xfrm>
          <a:prstGeom prst="rect">
            <a:avLst/>
          </a:prstGeom>
        </p:spPr>
      </p:pic>
      <p:sp>
        <p:nvSpPr>
          <p:cNvPr id="2" name="1 Título"/>
          <p:cNvSpPr>
            <a:spLocks noGrp="1"/>
          </p:cNvSpPr>
          <p:nvPr>
            <p:ph type="ctrTitle"/>
          </p:nvPr>
        </p:nvSpPr>
        <p:spPr>
          <a:xfrm>
            <a:off x="1571604" y="2000240"/>
            <a:ext cx="5129194" cy="1829761"/>
          </a:xfrm>
        </p:spPr>
        <p:txBody>
          <a:bodyPr>
            <a:normAutofit/>
          </a:bodyPr>
          <a:lstStyle/>
          <a:p>
            <a:r>
              <a:rPr lang="es-ES" sz="6000" dirty="0" smtClean="0">
                <a:solidFill>
                  <a:srgbClr val="FFFF00"/>
                </a:solidFill>
                <a:latin typeface="Agency FB" pitchFamily="34" charset="0"/>
              </a:rPr>
              <a:t>Ácido nucleico</a:t>
            </a:r>
            <a:endParaRPr lang="es-ES" sz="6000" dirty="0">
              <a:solidFill>
                <a:srgbClr val="FFFF00"/>
              </a:solidFill>
              <a:latin typeface="Agency FB"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357298"/>
            <a:ext cx="8229600" cy="4525963"/>
          </a:xfrm>
        </p:spPr>
        <p:txBody>
          <a:bodyPr/>
          <a:lstStyle/>
          <a:p>
            <a:pPr>
              <a:buNone/>
            </a:pPr>
            <a:r>
              <a:rPr lang="es-ES" dirty="0" smtClean="0">
                <a:solidFill>
                  <a:srgbClr val="00CC00"/>
                </a:solidFill>
              </a:rPr>
              <a:t>   Los </a:t>
            </a:r>
            <a:r>
              <a:rPr lang="es-ES" b="1" dirty="0" smtClean="0">
                <a:solidFill>
                  <a:srgbClr val="00CC00"/>
                </a:solidFill>
              </a:rPr>
              <a:t>ácidos nucleicos</a:t>
            </a:r>
            <a:r>
              <a:rPr lang="es-ES" dirty="0" smtClean="0">
                <a:solidFill>
                  <a:srgbClr val="00CC00"/>
                </a:solidFill>
              </a:rPr>
              <a:t> son macromoléculas, polímeros formados por la repetición de monómeros llamados nucleótidos, unidos mediante enlaces fosfodiéster. Se forman, así, largas cadenas o polinucleótidos, lo que hace que algunas de estas moléculas lleguen a alcanzar tamaños gigantes (de millones de nucleótidos de largo).</a:t>
            </a:r>
          </a:p>
          <a:p>
            <a:endParaRPr lang="es-ES" dirty="0"/>
          </a:p>
        </p:txBody>
      </p:sp>
      <p:sp>
        <p:nvSpPr>
          <p:cNvPr id="2" name="1 Título"/>
          <p:cNvSpPr>
            <a:spLocks noGrp="1"/>
          </p:cNvSpPr>
          <p:nvPr>
            <p:ph type="title"/>
          </p:nvPr>
        </p:nvSpPr>
        <p:spPr>
          <a:xfrm>
            <a:off x="928662" y="357166"/>
            <a:ext cx="4757742" cy="1143000"/>
          </a:xfrm>
        </p:spPr>
        <p:txBody>
          <a:bodyPr/>
          <a:lstStyle/>
          <a:p>
            <a:r>
              <a:rPr lang="es-ES" b="1" dirty="0" smtClean="0">
                <a:solidFill>
                  <a:srgbClr val="FFFF00"/>
                </a:solidFill>
              </a:rPr>
              <a:t>Ácido nucleíco</a:t>
            </a:r>
            <a:endParaRPr lang="es-ES"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00034" y="1285860"/>
            <a:ext cx="8229600" cy="4525963"/>
          </a:xfrm>
        </p:spPr>
        <p:txBody>
          <a:bodyPr>
            <a:normAutofit fontScale="77500" lnSpcReduction="20000"/>
          </a:bodyPr>
          <a:lstStyle/>
          <a:p>
            <a:pPr>
              <a:buNone/>
            </a:pPr>
            <a:r>
              <a:rPr lang="es-ES" b="1" dirty="0" smtClean="0"/>
              <a:t>   </a:t>
            </a:r>
            <a:r>
              <a:rPr lang="es-ES" b="1" dirty="0" smtClean="0">
                <a:solidFill>
                  <a:srgbClr val="00CC99"/>
                </a:solidFill>
              </a:rPr>
              <a:t>ADN:</a:t>
            </a:r>
            <a:endParaRPr lang="es-ES" b="1" dirty="0" smtClean="0">
              <a:solidFill>
                <a:srgbClr val="00CC99"/>
              </a:solidFill>
            </a:endParaRPr>
          </a:p>
          <a:p>
            <a:pPr>
              <a:buNone/>
            </a:pPr>
            <a:r>
              <a:rPr lang="es-ES" dirty="0" smtClean="0"/>
              <a:t>  </a:t>
            </a:r>
            <a:r>
              <a:rPr lang="es-ES" dirty="0" smtClean="0">
                <a:solidFill>
                  <a:srgbClr val="00CC00"/>
                </a:solidFill>
              </a:rPr>
              <a:t> El </a:t>
            </a:r>
            <a:r>
              <a:rPr lang="es-ES" dirty="0" smtClean="0">
                <a:solidFill>
                  <a:srgbClr val="00CC00"/>
                </a:solidFill>
              </a:rPr>
              <a:t>ADN es bicatenario, está constituido por dos cadenas polinucleotídicas unidas entre sí en toda su longitud. Esta doble cadena puede disponerse en forma lineal (ADN del núcleo de las células eucarióticas) o en forma circular (ADN de las células procarióticas, así como de las </a:t>
            </a:r>
            <a:r>
              <a:rPr lang="es-ES" dirty="0" smtClean="0">
                <a:solidFill>
                  <a:srgbClr val="00CC00"/>
                </a:solidFill>
              </a:rPr>
              <a:t>mitocondrias y </a:t>
            </a:r>
            <a:r>
              <a:rPr lang="es-ES" dirty="0" smtClean="0">
                <a:solidFill>
                  <a:srgbClr val="00CC00"/>
                </a:solidFill>
              </a:rPr>
              <a:t>cloroplastos eucarióticos). La molécula de ADN porta la información necesaria para el desarrollo de las características biológicas de un individuo y contiene los mensajes e instrucciones para que las células realicen sus funciones. Dependiendo de la composición del ADN (refiriéndose a composición como la secuencia particular de bases), puede desnaturalizarse o romperse los puentes de hidrógenos entre bases pasando a ADN de cadena simple o </a:t>
            </a:r>
            <a:r>
              <a:rPr lang="es-ES" dirty="0" smtClean="0">
                <a:solidFill>
                  <a:srgbClr val="00CC00"/>
                </a:solidFill>
              </a:rPr>
              <a:t>ADNsc </a:t>
            </a:r>
            <a:r>
              <a:rPr lang="es-ES" dirty="0" smtClean="0">
                <a:solidFill>
                  <a:srgbClr val="00CC00"/>
                </a:solidFill>
              </a:rPr>
              <a:t>abreviadamente.</a:t>
            </a:r>
          </a:p>
          <a:p>
            <a:endParaRPr lang="es-ES" dirty="0"/>
          </a:p>
        </p:txBody>
      </p:sp>
      <p:sp>
        <p:nvSpPr>
          <p:cNvPr id="3" name="2 Título"/>
          <p:cNvSpPr>
            <a:spLocks noGrp="1"/>
          </p:cNvSpPr>
          <p:nvPr>
            <p:ph type="title"/>
          </p:nvPr>
        </p:nvSpPr>
        <p:spPr>
          <a:xfrm>
            <a:off x="857224" y="142852"/>
            <a:ext cx="6157930" cy="1143000"/>
          </a:xfrm>
        </p:spPr>
        <p:txBody>
          <a:bodyPr>
            <a:normAutofit fontScale="90000"/>
          </a:bodyPr>
          <a:lstStyle/>
          <a:p>
            <a:r>
              <a:rPr lang="es-ES" dirty="0" smtClean="0">
                <a:solidFill>
                  <a:srgbClr val="FFFF00"/>
                </a:solidFill>
              </a:rPr>
              <a:t>Tipos de ácidos nucleicos </a:t>
            </a:r>
            <a:endParaRPr lang="es-ES"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85728"/>
            <a:ext cx="8229600" cy="5721563"/>
          </a:xfrm>
        </p:spPr>
        <p:txBody>
          <a:bodyPr>
            <a:normAutofit fontScale="92500" lnSpcReduction="10000"/>
          </a:bodyPr>
          <a:lstStyle/>
          <a:p>
            <a:pPr>
              <a:buNone/>
            </a:pPr>
            <a:r>
              <a:rPr lang="es-ES" b="1" dirty="0" smtClean="0">
                <a:solidFill>
                  <a:srgbClr val="FFFF00"/>
                </a:solidFill>
              </a:rPr>
              <a:t>  </a:t>
            </a:r>
            <a:r>
              <a:rPr lang="es-ES" b="1" dirty="0" smtClean="0">
                <a:solidFill>
                  <a:srgbClr val="00CC99"/>
                </a:solidFill>
              </a:rPr>
              <a:t> ARN </a:t>
            </a:r>
            <a:endParaRPr lang="es-ES" b="1" dirty="0" smtClean="0">
              <a:solidFill>
                <a:srgbClr val="00CC99"/>
              </a:solidFill>
            </a:endParaRPr>
          </a:p>
          <a:p>
            <a:pPr>
              <a:buNone/>
            </a:pPr>
            <a:r>
              <a:rPr lang="es-ES" dirty="0" smtClean="0"/>
              <a:t>   </a:t>
            </a:r>
            <a:r>
              <a:rPr lang="es-ES" dirty="0" smtClean="0">
                <a:solidFill>
                  <a:srgbClr val="00CC00"/>
                </a:solidFill>
              </a:rPr>
              <a:t>El </a:t>
            </a:r>
            <a:r>
              <a:rPr lang="es-ES" dirty="0" smtClean="0">
                <a:solidFill>
                  <a:srgbClr val="00CC00"/>
                </a:solidFill>
              </a:rPr>
              <a:t>ARN difiere del ADN en que la pentosa de los nucleótidos constituyentes, es ribosa en lugar de desoxirribosa, y en que en lugar de las cuatro bases A, G, C, T aparece A, G, C, U (es decir, uracilo en lugar de timina). Las cadenas de ARN son más cortas que las de ADN, aunque dicha característica es debido a consideraciones de carácter biológico, ya que no existe limitación química para formar cadenas de ARN tan largas como de ADN, al ser el enlace fosfodiéster químicamente idéntico. El ARN está constituido casi siempre por una única cadena (es monocatenario), aunque en ciertas situaciones, como en los ARNt y ARNr puede formar estructuras plegadas </a:t>
            </a:r>
            <a:r>
              <a:rPr lang="es-ES" dirty="0" smtClean="0">
                <a:solidFill>
                  <a:srgbClr val="00CC00"/>
                </a:solidFill>
              </a:rPr>
              <a:t>complejas.</a:t>
            </a:r>
            <a:endParaRPr lang="es-ES"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00034" y="1500174"/>
            <a:ext cx="8229600" cy="4714908"/>
          </a:xfrm>
        </p:spPr>
        <p:txBody>
          <a:bodyPr>
            <a:normAutofit fontScale="70000" lnSpcReduction="20000"/>
          </a:bodyPr>
          <a:lstStyle/>
          <a:p>
            <a:r>
              <a:rPr lang="es-ES" b="1" dirty="0" smtClean="0">
                <a:solidFill>
                  <a:srgbClr val="00CC99"/>
                </a:solidFill>
              </a:rPr>
              <a:t>Ácido nucleico </a:t>
            </a:r>
            <a:r>
              <a:rPr lang="es-ES" b="1" dirty="0" smtClean="0">
                <a:solidFill>
                  <a:srgbClr val="00CC99"/>
                </a:solidFill>
              </a:rPr>
              <a:t>peptídico</a:t>
            </a:r>
            <a:r>
              <a:rPr lang="es-ES" dirty="0" smtClean="0">
                <a:solidFill>
                  <a:srgbClr val="FFFF00"/>
                </a:solidFill>
              </a:rPr>
              <a:t>: </a:t>
            </a:r>
            <a:r>
              <a:rPr lang="es-ES" dirty="0" smtClean="0">
                <a:solidFill>
                  <a:srgbClr val="00CC00"/>
                </a:solidFill>
              </a:rPr>
              <a:t>donde el esqueleto de fosfato-(desoxi)ribosa ha sido sustituido por 2-(N-aminoetil)glicina, unida por un enlace peptídico clásico. Las bases púricas y pirimidínicas se unen al esqueleto por el carbono carbonílico. Al carecer de un esqueleto cargado (el ión fosfato lleva una carga negativa a pH fisiológico en el ADN/ARN), se une con más fuerza a una cadena complementaria de ADN monocatenario, al no existir repulsión electrostática. </a:t>
            </a:r>
          </a:p>
          <a:p>
            <a:r>
              <a:rPr lang="es-ES" dirty="0" smtClean="0">
                <a:solidFill>
                  <a:srgbClr val="00CC99"/>
                </a:solidFill>
              </a:rPr>
              <a:t>morfolino </a:t>
            </a:r>
            <a:r>
              <a:rPr lang="es-ES" dirty="0" smtClean="0">
                <a:solidFill>
                  <a:srgbClr val="00CC99"/>
                </a:solidFill>
              </a:rPr>
              <a:t>y ácido nucleico bloqueado</a:t>
            </a:r>
            <a:r>
              <a:rPr lang="es-ES" dirty="0" smtClean="0">
                <a:solidFill>
                  <a:srgbClr val="00CC00"/>
                </a:solidFill>
              </a:rPr>
              <a:t>: </a:t>
            </a:r>
            <a:r>
              <a:rPr lang="es-ES" dirty="0" smtClean="0">
                <a:solidFill>
                  <a:srgbClr val="00CC00"/>
                </a:solidFill>
              </a:rPr>
              <a:t>Morfol (</a:t>
            </a:r>
            <a:r>
              <a:rPr lang="es-ES" dirty="0" smtClean="0">
                <a:solidFill>
                  <a:srgbClr val="00CC00"/>
                </a:solidFill>
              </a:rPr>
              <a:t>LNA en inglés). El morfolino es un derivado de un ácido nucleico natural, con la diferencia de que usa un anillo de </a:t>
            </a:r>
            <a:r>
              <a:rPr lang="es-ES" dirty="0" smtClean="0">
                <a:solidFill>
                  <a:srgbClr val="00CC00"/>
                </a:solidFill>
                <a:hlinkClick r:id="rId2" tooltip="Morfolina (aún no redactado)"/>
              </a:rPr>
              <a:t>morfolina</a:t>
            </a:r>
            <a:r>
              <a:rPr lang="es-ES" dirty="0" smtClean="0">
                <a:solidFill>
                  <a:srgbClr val="00CC00"/>
                </a:solidFill>
              </a:rPr>
              <a:t> en vez del azúcar, conservando el enlace fosfodiéster y la base nitrogenada de los ácidos nucleicos naturales. Se usan con fines de investigación, generalmente en forma de oligómeros de 25 nucleótidos. Se usan para hacer genética inversa, ya que son capaces de unirse complementariamente a pre-ARNm evitando su posterior recorte y procesado. También tienen un uso farmacéutico, pudiendo actuar contra bacterias y virus o para tratar enfermedades genéticas al impedir la traducción de un determinado ARNm. </a:t>
            </a:r>
          </a:p>
          <a:p>
            <a:endParaRPr lang="es-ES" dirty="0">
              <a:solidFill>
                <a:srgbClr val="00CC00"/>
              </a:solidFill>
            </a:endParaRPr>
          </a:p>
        </p:txBody>
      </p:sp>
      <p:sp>
        <p:nvSpPr>
          <p:cNvPr id="3" name="2 Título"/>
          <p:cNvSpPr>
            <a:spLocks noGrp="1"/>
          </p:cNvSpPr>
          <p:nvPr>
            <p:ph type="title"/>
          </p:nvPr>
        </p:nvSpPr>
        <p:spPr>
          <a:xfrm>
            <a:off x="500034" y="274638"/>
            <a:ext cx="7000924" cy="1143000"/>
          </a:xfrm>
        </p:spPr>
        <p:txBody>
          <a:bodyPr>
            <a:normAutofit fontScale="90000"/>
          </a:bodyPr>
          <a:lstStyle/>
          <a:p>
            <a:r>
              <a:rPr lang="es-ES" dirty="0" smtClean="0">
                <a:solidFill>
                  <a:srgbClr val="FFFF00"/>
                </a:solidFill>
              </a:rPr>
              <a:t>Ácidos nucleicos </a:t>
            </a:r>
            <a:r>
              <a:rPr lang="es-ES" dirty="0" smtClean="0">
                <a:solidFill>
                  <a:srgbClr val="FFFF00"/>
                </a:solidFill>
              </a:rPr>
              <a:t>artificiales</a:t>
            </a:r>
            <a:endParaRPr lang="es-ES"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500042"/>
            <a:ext cx="8229600" cy="5507249"/>
          </a:xfrm>
        </p:spPr>
        <p:txBody>
          <a:bodyPr>
            <a:normAutofit fontScale="92500" lnSpcReduction="20000"/>
          </a:bodyPr>
          <a:lstStyle/>
          <a:p>
            <a:r>
              <a:rPr lang="es-ES" dirty="0" smtClean="0">
                <a:solidFill>
                  <a:srgbClr val="00CC99"/>
                </a:solidFill>
              </a:rPr>
              <a:t>Ácido nucleico glicólico</a:t>
            </a:r>
            <a:r>
              <a:rPr lang="es-ES" dirty="0" smtClean="0"/>
              <a:t>. </a:t>
            </a:r>
            <a:r>
              <a:rPr lang="es-ES" dirty="0" smtClean="0">
                <a:solidFill>
                  <a:srgbClr val="00CC00"/>
                </a:solidFill>
              </a:rPr>
              <a:t>Es un ácido nucleico artificial donde se sustituye la ribosa por glicerol, conservando la base y el enlace fosfodiéster. No existe en la naturaleza. Puede unirse complementariamente al ADN y al ARN, y sorprendentemente, lo hace de forma más estable. Es la forma químicamente más simple de un ácido nucleico y se especula con que haya sido el precursor ancestral de los actuales ácidos nucleicos. </a:t>
            </a:r>
          </a:p>
          <a:p>
            <a:r>
              <a:rPr lang="es-ES" dirty="0" smtClean="0">
                <a:solidFill>
                  <a:srgbClr val="00CC99"/>
                </a:solidFill>
              </a:rPr>
              <a:t>Ácido nucleico treósico</a:t>
            </a:r>
            <a:r>
              <a:rPr lang="es-ES" dirty="0" smtClean="0"/>
              <a:t>. </a:t>
            </a:r>
            <a:r>
              <a:rPr lang="es-ES" dirty="0" smtClean="0">
                <a:solidFill>
                  <a:srgbClr val="00CC00"/>
                </a:solidFill>
              </a:rPr>
              <a:t>Se diferencia de los ácidos nucleicos naturales en el azúcar del esqueleto, que en este caso es una treosa. Se han sintetizado cadenas híbridas ATN-ADN usando ADN polimerasas. Se une complementariamente al ARN, y podría haber sido su precursor. </a:t>
            </a:r>
          </a:p>
          <a:p>
            <a:endParaRPr lang="es-ES" dirty="0" smtClean="0">
              <a:solidFill>
                <a:srgbClr val="00CC00"/>
              </a:solidFill>
            </a:endParaRP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TotalTime>
  <Words>651</Words>
  <Application>Microsoft Office PowerPoint</Application>
  <PresentationFormat>Presentación en pantalla (4:3)</PresentationFormat>
  <Paragraphs>13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Concurrencia</vt:lpstr>
      <vt:lpstr>Ácido nucleico</vt:lpstr>
      <vt:lpstr>Ácido nucleíco</vt:lpstr>
      <vt:lpstr>Tipos de ácidos nucleicos </vt:lpstr>
      <vt:lpstr>Diapositiva 4</vt:lpstr>
      <vt:lpstr>Ácidos nucleicos artificiales</vt:lpstr>
      <vt:lpstr>Diapositiva 6</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BIG Mouse</dc:creator>
  <cp:lastModifiedBy>BIG Mouse</cp:lastModifiedBy>
  <cp:revision>3</cp:revision>
  <dcterms:created xsi:type="dcterms:W3CDTF">2009-10-31T21:35:16Z</dcterms:created>
  <dcterms:modified xsi:type="dcterms:W3CDTF">2009-10-31T21:59:07Z</dcterms:modified>
</cp:coreProperties>
</file>