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068"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8" name="7 Título"/>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s-ES" smtClean="0"/>
              <a:t>Haga clic para modificar el estilo de título del patrón</a:t>
            </a:r>
            <a:endParaRPr kumimoji="0" lang="en-US"/>
          </a:p>
        </p:txBody>
      </p:sp>
      <p:sp>
        <p:nvSpPr>
          <p:cNvPr id="28" name="27 Marcador de fecha"/>
          <p:cNvSpPr>
            <a:spLocks noGrp="1"/>
          </p:cNvSpPr>
          <p:nvPr>
            <p:ph type="dt" sz="half" idx="10"/>
          </p:nvPr>
        </p:nvSpPr>
        <p:spPr/>
        <p:txBody>
          <a:bodyPr/>
          <a:lstStyle/>
          <a:p>
            <a:fld id="{FBE4D6EB-5E76-40E4-8F79-31B3354CA6AF}" type="datetimeFigureOut">
              <a:rPr lang="es-ES" smtClean="0"/>
              <a:pPr/>
              <a:t>03/11/2009</a:t>
            </a:fld>
            <a:endParaRPr lang="es-ES"/>
          </a:p>
        </p:txBody>
      </p:sp>
      <p:sp>
        <p:nvSpPr>
          <p:cNvPr id="17" name="16 Marcador de pie de página"/>
          <p:cNvSpPr>
            <a:spLocks noGrp="1"/>
          </p:cNvSpPr>
          <p:nvPr>
            <p:ph type="ftr" sz="quarter" idx="11"/>
          </p:nvPr>
        </p:nvSpPr>
        <p:spPr/>
        <p:txBody>
          <a:bodyPr/>
          <a:lstStyle/>
          <a:p>
            <a:endParaRPr lang="es-ES"/>
          </a:p>
        </p:txBody>
      </p:sp>
      <p:sp>
        <p:nvSpPr>
          <p:cNvPr id="29" name="28 Marcador de número de diapositiva"/>
          <p:cNvSpPr>
            <a:spLocks noGrp="1"/>
          </p:cNvSpPr>
          <p:nvPr>
            <p:ph type="sldNum" sz="quarter" idx="12"/>
          </p:nvPr>
        </p:nvSpPr>
        <p:spPr/>
        <p:txBody>
          <a:bodyPr/>
          <a:lstStyle/>
          <a:p>
            <a:fld id="{7366FDB6-795C-4DF2-BFB9-D4E7315D89AA}" type="slidenum">
              <a:rPr lang="es-ES" smtClean="0"/>
              <a:pPr/>
              <a:t>‹Nº›</a:t>
            </a:fld>
            <a:endParaRPr lang="es-ES"/>
          </a:p>
        </p:txBody>
      </p:sp>
      <p:sp>
        <p:nvSpPr>
          <p:cNvPr id="9" name="8 Subtítulo"/>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FBE4D6EB-5E76-40E4-8F79-31B3354CA6AF}" type="datetimeFigureOut">
              <a:rPr lang="es-ES" smtClean="0"/>
              <a:pPr/>
              <a:t>03/11/2009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66FDB6-795C-4DF2-BFB9-D4E7315D89AA}"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FBE4D6EB-5E76-40E4-8F79-31B3354CA6AF}" type="datetimeFigureOut">
              <a:rPr lang="es-ES" smtClean="0"/>
              <a:pPr/>
              <a:t>03/11/2009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66FDB6-795C-4DF2-BFB9-D4E7315D89AA}"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FBE4D6EB-5E76-40E4-8F79-31B3354CA6AF}" type="datetimeFigureOut">
              <a:rPr lang="es-ES" smtClean="0"/>
              <a:pPr/>
              <a:t>03/11/2009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66FDB6-795C-4DF2-BFB9-D4E7315D89AA}"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3">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FBE4D6EB-5E76-40E4-8F79-31B3354CA6AF}" type="datetimeFigureOut">
              <a:rPr lang="es-ES" smtClean="0"/>
              <a:pPr/>
              <a:t>03/11/2009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a:xfrm>
            <a:off x="7924800" y="6416675"/>
            <a:ext cx="762000" cy="365125"/>
          </a:xfrm>
        </p:spPr>
        <p:txBody>
          <a:bodyPr/>
          <a:lstStyle/>
          <a:p>
            <a:fld id="{7366FDB6-795C-4DF2-BFB9-D4E7315D89AA}"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FBE4D6EB-5E76-40E4-8F79-31B3354CA6AF}" type="datetimeFigureOut">
              <a:rPr lang="es-ES" smtClean="0"/>
              <a:pPr/>
              <a:t>03/11/2009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366FDB6-795C-4DF2-BFB9-D4E7315D89AA}"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FBE4D6EB-5E76-40E4-8F79-31B3354CA6AF}" type="datetimeFigureOut">
              <a:rPr lang="es-ES" smtClean="0"/>
              <a:pPr/>
              <a:t>03/11/2009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7366FDB6-795C-4DF2-BFB9-D4E7315D89AA}"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FBE4D6EB-5E76-40E4-8F79-31B3354CA6AF}" type="datetimeFigureOut">
              <a:rPr lang="es-ES" smtClean="0"/>
              <a:pPr/>
              <a:t>03/11/2009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7366FDB6-795C-4DF2-BFB9-D4E7315D89AA}"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BE4D6EB-5E76-40E4-8F79-31B3354CA6AF}" type="datetimeFigureOut">
              <a:rPr lang="es-ES" smtClean="0"/>
              <a:pPr/>
              <a:t>03/11/2009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7366FDB6-795C-4DF2-BFB9-D4E7315D89AA}"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FBE4D6EB-5E76-40E4-8F79-31B3354CA6AF}" type="datetimeFigureOut">
              <a:rPr lang="es-ES" smtClean="0"/>
              <a:pPr/>
              <a:t>03/11/2009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366FDB6-795C-4DF2-BFB9-D4E7315D89AA}"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s-ES" smtClean="0">
                <a:solidFill>
                  <a:schemeClr val="lt1"/>
                </a:solidFill>
                <a:latin typeface="+mn-lt"/>
                <a:ea typeface="+mn-ea"/>
                <a:cs typeface="+mn-cs"/>
              </a:rPr>
              <a:t>Haga clic en el icono para agregar una imagen</a:t>
            </a:r>
            <a:endParaRPr kumimoji="0" lang="en-US" dirty="0">
              <a:solidFill>
                <a:schemeClr val="lt1"/>
              </a:solidFill>
              <a:latin typeface="+mn-lt"/>
              <a:ea typeface="+mn-ea"/>
              <a:cs typeface="+mn-cs"/>
            </a:endParaRPr>
          </a:p>
        </p:txBody>
      </p:sp>
      <p:sp>
        <p:nvSpPr>
          <p:cNvPr id="4" name="3 Marcador de texto"/>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FBE4D6EB-5E76-40E4-8F79-31B3354CA6AF}" type="datetimeFigureOut">
              <a:rPr lang="es-ES" smtClean="0"/>
              <a:pPr/>
              <a:t>03/11/2009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366FDB6-795C-4DF2-BFB9-D4E7315D89AA}"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FBE4D6EB-5E76-40E4-8F79-31B3354CA6AF}" type="datetimeFigureOut">
              <a:rPr lang="es-ES" smtClean="0"/>
              <a:pPr/>
              <a:t>03/11/2009</a:t>
            </a:fld>
            <a:endParaRPr lang="es-ES"/>
          </a:p>
        </p:txBody>
      </p:sp>
      <p:sp>
        <p:nvSpPr>
          <p:cNvPr id="3" name="2 Marcador de pie de página"/>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s-ES"/>
          </a:p>
        </p:txBody>
      </p:sp>
      <p:sp>
        <p:nvSpPr>
          <p:cNvPr id="23" name="22 Marcador de número de diapositiva"/>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366FDB6-795C-4DF2-BFB9-D4E7315D89AA}" type="slidenum">
              <a:rPr lang="es-ES" smtClean="0"/>
              <a:pPr/>
              <a:t>‹Nº›</a:t>
            </a:fld>
            <a:endParaRPr lang="es-E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es.wikipedia.org/wiki/Genotipo"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571472" y="2000240"/>
            <a:ext cx="7858147" cy="1754326"/>
          </a:xfrm>
          <a:prstGeom prst="rect">
            <a:avLst/>
          </a:prstGeom>
          <a:noFill/>
        </p:spPr>
        <p:txBody>
          <a:bodyPr wrap="square" lIns="91440" tIns="45720" rIns="91440" bIns="45720">
            <a:spAutoFit/>
          </a:bodyPr>
          <a:lstStyle/>
          <a:p>
            <a:pPr algn="ctr"/>
            <a:r>
              <a:rPr lang="es-ES" sz="5400" b="1" cap="all" spc="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GENETICA </a:t>
            </a:r>
            <a:r>
              <a:rPr lang="es-ES" sz="5400" b="1" cap="all" spc="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MENDELIANA</a:t>
            </a:r>
            <a:endParaRPr lang="es-E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00200"/>
            <a:ext cx="7901014" cy="1757362"/>
          </a:xfrm>
        </p:spPr>
        <p:txBody>
          <a:bodyPr>
            <a:normAutofit/>
          </a:bodyPr>
          <a:lstStyle/>
          <a:p>
            <a:pPr algn="ctr"/>
            <a:r>
              <a:rPr lang="es-ES" sz="3600" dirty="0" smtClean="0"/>
              <a:t>Es un conjunto de leyes las cuales fueron planteadas por Gregor mendel</a:t>
            </a:r>
            <a:endParaRPr lang="es-ES"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Leyes de Mendel</a:t>
            </a:r>
            <a:endParaRPr lang="es-ES" dirty="0"/>
          </a:p>
        </p:txBody>
      </p:sp>
      <p:sp>
        <p:nvSpPr>
          <p:cNvPr id="3" name="2 Marcador de contenido"/>
          <p:cNvSpPr>
            <a:spLocks noGrp="1"/>
          </p:cNvSpPr>
          <p:nvPr>
            <p:ph idx="1"/>
          </p:nvPr>
        </p:nvSpPr>
        <p:spPr/>
        <p:txBody>
          <a:bodyPr/>
          <a:lstStyle/>
          <a:p>
            <a:r>
              <a:rPr lang="es-ES" dirty="0" smtClean="0"/>
              <a:t/>
            </a:r>
            <a:br>
              <a:rPr lang="es-ES" dirty="0" smtClean="0"/>
            </a:br>
            <a:r>
              <a:rPr lang="es-ES" dirty="0" smtClean="0"/>
              <a:t>Las </a:t>
            </a:r>
            <a:r>
              <a:rPr lang="es-ES" b="1" dirty="0" smtClean="0"/>
              <a:t>Leyes de Mendel</a:t>
            </a:r>
            <a:r>
              <a:rPr lang="es-ES" dirty="0" smtClean="0"/>
              <a:t> son un conjunto de reglas básicas sobre la transmisión por herencia de las características de los organismos padres a sus hijos</a:t>
            </a:r>
          </a:p>
          <a:p>
            <a:pPr>
              <a:buNone/>
            </a:pPr>
            <a:r>
              <a:rPr lang="es-ES" dirty="0" smtClean="0"/>
              <a:t>     Las tres leyes de Mendel explican y predicen cómo van a ser los caracteres físicos (fenotipo) de un nuevo individuo</a:t>
            </a:r>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1ª Ley de Mendel: Ley de la uniformidad </a:t>
            </a:r>
            <a:endParaRPr lang="es-ES" dirty="0"/>
          </a:p>
        </p:txBody>
      </p:sp>
      <p:sp>
        <p:nvSpPr>
          <p:cNvPr id="3" name="2 Marcador de contenido"/>
          <p:cNvSpPr>
            <a:spLocks noGrp="1"/>
          </p:cNvSpPr>
          <p:nvPr>
            <p:ph idx="1"/>
          </p:nvPr>
        </p:nvSpPr>
        <p:spPr/>
        <p:txBody>
          <a:bodyPr/>
          <a:lstStyle/>
          <a:p>
            <a:r>
              <a:rPr lang="es-ES" dirty="0" smtClean="0"/>
              <a:t>Establece que si se cruzan dos razas puras para un determinado carácter, los descendientes de la primera generación serán todos iguales entre sí (igual fenotipo e igual </a:t>
            </a:r>
            <a:r>
              <a:rPr lang="es-ES" dirty="0" smtClean="0">
                <a:hlinkClick r:id="rId2" tooltip="Genotipo"/>
              </a:rPr>
              <a:t>genotipo</a:t>
            </a:r>
            <a:r>
              <a:rPr lang="es-ES" dirty="0" smtClean="0"/>
              <a:t>) e iguales (en fenotipo) a uno de los progenitores.</a:t>
            </a:r>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428604"/>
            <a:ext cx="8229600" cy="1143000"/>
          </a:xfrm>
        </p:spPr>
        <p:txBody>
          <a:bodyPr>
            <a:normAutofit fontScale="90000"/>
          </a:bodyPr>
          <a:lstStyle/>
          <a:p>
            <a:r>
              <a:rPr lang="es-ES" dirty="0" smtClean="0"/>
              <a:t>2ª Ley de Mendel: Ley de la segregación </a:t>
            </a:r>
            <a:br>
              <a:rPr lang="es-ES" dirty="0" smtClean="0"/>
            </a:br>
            <a:endParaRPr lang="es-ES" dirty="0"/>
          </a:p>
        </p:txBody>
      </p:sp>
      <p:sp>
        <p:nvSpPr>
          <p:cNvPr id="3" name="2 Marcador de contenido"/>
          <p:cNvSpPr>
            <a:spLocks noGrp="1"/>
          </p:cNvSpPr>
          <p:nvPr>
            <p:ph idx="1"/>
          </p:nvPr>
        </p:nvSpPr>
        <p:spPr/>
        <p:txBody>
          <a:bodyPr/>
          <a:lstStyle/>
          <a:p>
            <a:r>
              <a:rPr lang="es-ES" dirty="0" smtClean="0"/>
              <a:t>Conocida también, en ocasiones como la primera Ley de Mendel, de la segregación equitativa o disyunción de los alelos. Esta ley establece que durante la formación de los gametos cada alelo de un par se separa del otro miembro para determinar la constitución genética del gameto filial</a:t>
            </a:r>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3ª Ley de Mendel: Ley de la segregación independiente </a:t>
            </a:r>
            <a:endParaRPr lang="es-ES" dirty="0"/>
          </a:p>
        </p:txBody>
      </p:sp>
      <p:sp>
        <p:nvSpPr>
          <p:cNvPr id="3" name="2 Marcador de contenido"/>
          <p:cNvSpPr>
            <a:spLocks noGrp="1"/>
          </p:cNvSpPr>
          <p:nvPr>
            <p:ph idx="1"/>
          </p:nvPr>
        </p:nvSpPr>
        <p:spPr/>
        <p:txBody>
          <a:bodyPr/>
          <a:lstStyle/>
          <a:p>
            <a:r>
              <a:rPr lang="es-ES" dirty="0" smtClean="0"/>
              <a:t>En ocasiones es descrita como la 2ª Ley. Mendel concluyó que diferentes rasgos son heredados independientemente unos de otros, no existe relación entre ellos, por tanto el patrón de herencia de un rasgo no afectará al patrón de herencia de otro. </a:t>
            </a:r>
            <a:endParaRPr lang="es-E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Patrones de herencia </a:t>
            </a:r>
            <a:br>
              <a:rPr lang="es-ES" dirty="0" smtClean="0"/>
            </a:br>
            <a:r>
              <a:rPr lang="es-ES" dirty="0" smtClean="0"/>
              <a:t>mendeliana </a:t>
            </a:r>
            <a:endParaRPr lang="es-ES" dirty="0"/>
          </a:p>
        </p:txBody>
      </p:sp>
      <p:sp>
        <p:nvSpPr>
          <p:cNvPr id="3" name="2 Marcador de contenido"/>
          <p:cNvSpPr>
            <a:spLocks noGrp="1"/>
          </p:cNvSpPr>
          <p:nvPr>
            <p:ph idx="1"/>
          </p:nvPr>
        </p:nvSpPr>
        <p:spPr/>
        <p:txBody>
          <a:bodyPr>
            <a:normAutofit lnSpcReduction="10000"/>
          </a:bodyPr>
          <a:lstStyle/>
          <a:p>
            <a:r>
              <a:rPr lang="es-ES" dirty="0" smtClean="0"/>
              <a:t>Mendel describió dos tipos de "factores" (genes) de acuerdo a su expresión fenotípica en la descendencia, los dominantes y los recesivos, pero existe otro factor a tener en cuenta en organismos dioicos y es el hecho de que los individuos de sexo femenino tienen dos cromosomas X (XX) mientras los masculinos tienen un cromosoma X y uno Y (XY), con lo cual quedan conformados cuatro modos o "patrones" según los cuales se puede trasmitir una mutación simple.</a:t>
            </a:r>
            <a:endParaRPr lang="es-E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értice">
  <a:themeElements>
    <a:clrScheme name="Vértice">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Vértic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Vértic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14</TotalTime>
  <Words>276</Words>
  <Application>Microsoft Office PowerPoint</Application>
  <PresentationFormat>Presentación en pantalla (4:3)</PresentationFormat>
  <Paragraphs>13</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Vértice</vt:lpstr>
      <vt:lpstr>Diapositiva 1</vt:lpstr>
      <vt:lpstr>Diapositiva 2</vt:lpstr>
      <vt:lpstr>Leyes de Mendel</vt:lpstr>
      <vt:lpstr>1ª Ley de Mendel: Ley de la uniformidad </vt:lpstr>
      <vt:lpstr>2ª Ley de Mendel: Ley de la segregación  </vt:lpstr>
      <vt:lpstr>3ª Ley de Mendel: Ley de la segregación independiente </vt:lpstr>
      <vt:lpstr>Patrones de herencia  mendeliana </vt:lpstr>
    </vt:vector>
  </TitlesOfParts>
  <Company>jjcel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cliente4</dc:creator>
  <cp:lastModifiedBy>cliente4</cp:lastModifiedBy>
  <cp:revision>3</cp:revision>
  <dcterms:created xsi:type="dcterms:W3CDTF">2009-11-03T18:53:25Z</dcterms:created>
  <dcterms:modified xsi:type="dcterms:W3CDTF">2009-11-03T19:24:22Z</dcterms:modified>
</cp:coreProperties>
</file>