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7" r:id="rId4"/>
    <p:sldId id="257" r:id="rId5"/>
    <p:sldId id="258" r:id="rId6"/>
    <p:sldId id="261" r:id="rId7"/>
    <p:sldId id="259" r:id="rId8"/>
    <p:sldId id="268" r:id="rId9"/>
    <p:sldId id="262" r:id="rId10"/>
    <p:sldId id="266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SV" dirty="0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dirty="0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F68BE70-E308-4129-950C-C136B69EE398}" type="datetimeFigureOut">
              <a:rPr lang="es-SV" smtClean="0"/>
              <a:t>01/11/2009</a:t>
            </a:fld>
            <a:endParaRPr lang="es-SV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SV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D7D1CCF-A3FF-48C3-A9DE-ECE6037FC6C7}" type="slidenum">
              <a:rPr lang="es-SV" smtClean="0"/>
              <a:t>‹Nº›</a:t>
            </a:fld>
            <a:endParaRPr 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285984" y="571480"/>
            <a:ext cx="428628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8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LIPIDOS</a:t>
            </a:r>
            <a:endParaRPr lang="es-SV" sz="8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1026" name="Picture 2" descr="C:\Documents and Settings\Terminal\Mis documentos\Mis imágenes\Image497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571744"/>
            <a:ext cx="6994633" cy="400052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1.bp.blogspot.com/_DGmCimiA5Fc/Sf9fa5fgAmI/AAAAAAAAADo/JYBBz-KyBVU/s400/LIPIDOS+(2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5"/>
            <a:ext cx="9286908" cy="6937392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005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SV" u="sng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Solubilidad</a:t>
            </a:r>
            <a:r>
              <a:rPr lang="es-SV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Los ácidos grasos poseen una zona hidrófila, el grupo carboxilo (-COOH) y una zona lipófila, la cadena hidrocarbonada que presenta grupos metileno (-CH2-) y grupos metilo (-CH3) terminales. </a:t>
            </a:r>
            <a:br>
              <a:rPr lang="es-SV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SV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Por eso las moléculas de los ácidos grasos son </a:t>
            </a:r>
            <a:r>
              <a:rPr lang="es-SV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anfipáticas, pues por una parte, la cadena alifática es apolar y por tanto, soluble en disolventes orgánicos (lipófila), y por otra, el grupo carboxilo es polar y soluble en agua (hidrófilo).</a:t>
            </a:r>
            <a:endParaRPr lang="es-SV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/>
            </a:r>
            <a:br>
              <a:rPr lang="es-SV" dirty="0" smtClean="0"/>
            </a:br>
            <a:endParaRPr lang="es-SV" dirty="0"/>
          </a:p>
        </p:txBody>
      </p:sp>
      <p:sp>
        <p:nvSpPr>
          <p:cNvPr id="4" name="3 Rectángulo"/>
          <p:cNvSpPr/>
          <p:nvPr/>
        </p:nvSpPr>
        <p:spPr>
          <a:xfrm>
            <a:off x="357158" y="214290"/>
            <a:ext cx="828973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SV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Propiedades de los ácidos grasos </a:t>
            </a:r>
            <a:endParaRPr lang="es-SV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Desde el </a:t>
            </a:r>
            <a:r>
              <a:rPr lang="es-SV" sz="3200" u="sng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punto de vista químico 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los ácidos grasos son capaces de formar enlaces éster con los grupos alcohol de otras moléculas. </a:t>
            </a:r>
            <a:b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Cuando estos enlaces se </a:t>
            </a:r>
            <a:r>
              <a:rPr lang="es-SV" sz="32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hidrolizan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con un </a:t>
            </a:r>
            <a:r>
              <a:rPr lang="es-SV" sz="32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álcali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se rompen y se obtienen las sales de los ácidos grasos correspondientes, denominados jabones, mediante un proceso denominado saponificación.</a:t>
            </a:r>
            <a:endParaRPr lang="es-SV" sz="3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profesorenlinea.cl/imagenciencias/lipidos0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5776"/>
            <a:ext cx="9144000" cy="7143776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500043"/>
            <a:ext cx="7772400" cy="1143008"/>
          </a:xfrm>
        </p:spPr>
        <p:txBody>
          <a:bodyPr/>
          <a:lstStyle/>
          <a:p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571612"/>
            <a:ext cx="7858180" cy="4786346"/>
          </a:xfrm>
        </p:spPr>
        <p:txBody>
          <a:bodyPr>
            <a:normAutofit/>
          </a:bodyPr>
          <a:lstStyle/>
          <a:p>
            <a:pPr algn="l"/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Los lípidos son biomoléculas orgánicas formadas básicamente por </a:t>
            </a:r>
            <a:r>
              <a:rPr lang="es-SV" sz="3200" u="sng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carbono e hidrógeno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y generalmente también</a:t>
            </a:r>
            <a:r>
              <a:rPr lang="es-SV" sz="3200" u="sng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oxígeno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; pero en porcentajes mucho más bajos. Además pueden contener también f</a:t>
            </a:r>
            <a:r>
              <a:rPr lang="es-SV" sz="32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ósforo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s-SV" sz="32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nitrógeno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y </a:t>
            </a:r>
            <a:r>
              <a:rPr lang="es-SV" sz="32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azufre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SV" sz="38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s-SV" dirty="0"/>
          </a:p>
        </p:txBody>
      </p:sp>
      <p:sp>
        <p:nvSpPr>
          <p:cNvPr id="5" name="4 Rectángulo"/>
          <p:cNvSpPr/>
          <p:nvPr/>
        </p:nvSpPr>
        <p:spPr>
          <a:xfrm>
            <a:off x="2928926" y="642918"/>
            <a:ext cx="278608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LIPIDOS</a:t>
            </a:r>
            <a:endParaRPr lang="es-SV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www.um.es/molecula/gralipi/lip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571480"/>
            <a:ext cx="6437326" cy="57277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1214445"/>
          </a:xfrm>
        </p:spPr>
        <p:txBody>
          <a:bodyPr/>
          <a:lstStyle/>
          <a:p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14348" y="2000240"/>
            <a:ext cx="7715304" cy="4357718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v"/>
            </a:pPr>
            <a:r>
              <a:rPr lang="es-SV" sz="2400" u="sng" dirty="0" smtClean="0">
                <a:solidFill>
                  <a:schemeClr val="bg2">
                    <a:lumMod val="50000"/>
                  </a:schemeClr>
                </a:solidFill>
              </a:rPr>
              <a:t>Función de reserva</a:t>
            </a:r>
            <a:r>
              <a:rPr lang="es-SV" sz="2400" dirty="0" smtClean="0">
                <a:solidFill>
                  <a:schemeClr val="bg2">
                    <a:lumMod val="50000"/>
                  </a:schemeClr>
                </a:solidFill>
              </a:rPr>
              <a:t>. Son la principal </a:t>
            </a:r>
            <a:r>
              <a:rPr lang="es-SV" sz="2400" i="1" dirty="0" smtClean="0">
                <a:solidFill>
                  <a:schemeClr val="bg2">
                    <a:lumMod val="50000"/>
                  </a:schemeClr>
                </a:solidFill>
              </a:rPr>
              <a:t>reserva energética</a:t>
            </a:r>
            <a:r>
              <a:rPr lang="es-SV" sz="2400" dirty="0" smtClean="0">
                <a:solidFill>
                  <a:schemeClr val="bg2">
                    <a:lumMod val="50000"/>
                  </a:schemeClr>
                </a:solidFill>
              </a:rPr>
              <a:t> del organismo. Un gramo de grasa produce 9'4 kilocalorías en las reacciones metabólicas de oxidación, mientras que proteínas y glúcidos sólo producen 4'1 kilocaloría/gr. </a:t>
            </a:r>
            <a:endParaRPr lang="es-SV" sz="24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l"/>
            <a:endParaRPr lang="es-SV" sz="2400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l">
              <a:buFont typeface="Wingdings" pitchFamily="2" charset="2"/>
              <a:buChar char="v"/>
            </a:pPr>
            <a:r>
              <a:rPr lang="es-SV" sz="2400" u="sng" dirty="0" smtClean="0">
                <a:solidFill>
                  <a:schemeClr val="bg2">
                    <a:lumMod val="50000"/>
                  </a:schemeClr>
                </a:solidFill>
              </a:rPr>
              <a:t>Función </a:t>
            </a:r>
            <a:r>
              <a:rPr lang="es-SV" sz="2400" u="sng" dirty="0" smtClean="0">
                <a:solidFill>
                  <a:schemeClr val="bg2">
                    <a:lumMod val="50000"/>
                  </a:schemeClr>
                </a:solidFill>
              </a:rPr>
              <a:t>estructural</a:t>
            </a:r>
            <a:r>
              <a:rPr lang="es-SV" sz="2400" dirty="0" smtClean="0">
                <a:solidFill>
                  <a:schemeClr val="bg2">
                    <a:lumMod val="50000"/>
                  </a:schemeClr>
                </a:solidFill>
              </a:rPr>
              <a:t>. Forman las </a:t>
            </a:r>
            <a:r>
              <a:rPr lang="es-SV" sz="2400" i="1" dirty="0" smtClean="0">
                <a:solidFill>
                  <a:schemeClr val="bg2">
                    <a:lumMod val="50000"/>
                  </a:schemeClr>
                </a:solidFill>
              </a:rPr>
              <a:t>bicapas lipídicas</a:t>
            </a:r>
            <a:r>
              <a:rPr lang="es-SV" sz="2400" dirty="0" smtClean="0">
                <a:solidFill>
                  <a:schemeClr val="bg2">
                    <a:lumMod val="50000"/>
                  </a:schemeClr>
                </a:solidFill>
              </a:rPr>
              <a:t> de las membranas. Recubren órganos y le dan consistencia, o protegen mecánicamente como el tejido adiposo de piés y manos. </a:t>
            </a:r>
            <a:endParaRPr lang="es-SV" sz="24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85720" y="428604"/>
            <a:ext cx="841929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SV" sz="48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FUNCIONES DE LOS LÍPIDOS</a:t>
            </a:r>
            <a:endParaRPr lang="es-SV" sz="48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contenido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1436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SV" sz="3200" u="sng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Función biocatalizadora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En este papel los lípidos favorecen o facilitan las reacciones químicas que se producen en los seres vivos. Cumplen esta función las </a:t>
            </a:r>
            <a:r>
              <a:rPr lang="es-SV" sz="32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vitaminas lipídicas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, las </a:t>
            </a:r>
            <a:r>
              <a:rPr lang="es-SV" sz="32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hormonas esteroideas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y las </a:t>
            </a:r>
            <a:r>
              <a:rPr lang="es-SV" sz="3200" i="1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prostaglandinas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SV" sz="3200" u="sng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Función transportadora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. El tranporte de lípidos desde el intestino hasta su lugar de destino se raliza mediante su emulsión gracias a los ácidos biliares y a los proteolípidos.</a:t>
            </a:r>
            <a:endParaRPr lang="es-SV" sz="3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Los lípidos se clasifican en dos grupos, atendiendo a que posean en su composición ácidos grasos (Lípidos saponificables) o no lo posean ( Lípidos insaponificables ).</a:t>
            </a:r>
            <a:endParaRPr lang="es-SV" sz="3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Rectángulo"/>
          <p:cNvSpPr/>
          <p:nvPr/>
        </p:nvSpPr>
        <p:spPr>
          <a:xfrm>
            <a:off x="428596" y="285728"/>
            <a:ext cx="871540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SV" sz="4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CLASIFICACIÓN DE LOS LÍPIDOS</a:t>
            </a:r>
            <a:endParaRPr lang="es-SV" sz="4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1. Lípidos saponificables </a:t>
            </a:r>
          </a:p>
          <a:p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A. Simples </a:t>
            </a:r>
          </a:p>
          <a:p>
            <a:pPr lvl="1"/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Acilglicéridos </a:t>
            </a:r>
          </a:p>
          <a:p>
            <a:pPr lvl="1"/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Céridos </a:t>
            </a:r>
            <a:endParaRPr lang="es-SV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s-SV" dirty="0" smtClean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B. Complejos </a:t>
            </a:r>
          </a:p>
          <a:p>
            <a:pPr lvl="1"/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Fosfolípidos </a:t>
            </a:r>
          </a:p>
          <a:p>
            <a:pPr lvl="1"/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Glucolípidos </a:t>
            </a:r>
            <a:endParaRPr lang="es-SV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endParaRPr lang="es-SV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2. Lípidos insaponificables </a:t>
            </a:r>
          </a:p>
          <a:p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A. Terpenos </a:t>
            </a:r>
          </a:p>
          <a:p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B. Esteroides </a:t>
            </a:r>
          </a:p>
          <a:p>
            <a:r>
              <a:rPr lang="es-SV" dirty="0" smtClean="0">
                <a:solidFill>
                  <a:schemeClr val="bg2">
                    <a:lumMod val="50000"/>
                  </a:schemeClr>
                </a:solidFill>
              </a:rPr>
              <a:t>C. Prostaglandinas </a:t>
            </a:r>
          </a:p>
          <a:p>
            <a:endParaRPr lang="es-SV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2.bp.blogspot.com/_npSGvz68J-I/ShYaMeR4w_I/AAAAAAAAABw/KU9xhj3BjTo/s400/lipido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36525"/>
            <a:ext cx="9364970" cy="6994525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ÁCIDOS </a:t>
            </a:r>
            <a:r>
              <a:rPr lang="es-SV" sz="3200" dirty="0" smtClean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GRASOS Los ácidos grasos son moléculas formadas por una larga cadena hidrocarbonada de tipo lineal, y con un número par de átomos de carbono. Tienen en un extremo de la cadena un grupo carboxilo (-COOH).</a:t>
            </a:r>
            <a:endParaRPr lang="es-SV" sz="3200" dirty="0">
              <a:solidFill>
                <a:schemeClr val="bg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Rectángulo"/>
          <p:cNvSpPr/>
          <p:nvPr/>
        </p:nvSpPr>
        <p:spPr>
          <a:xfrm>
            <a:off x="1643042" y="357166"/>
            <a:ext cx="569418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SV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ÁCIDOS GRASOS</a:t>
            </a:r>
            <a:endParaRPr lang="es-SV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</TotalTime>
  <Words>343</Words>
  <Application>Microsoft Office PowerPoint</Application>
  <PresentationFormat>Presentación en pantalla (4:3)</PresentationFormat>
  <Paragraphs>30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Concurrencia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 </vt:lpstr>
      <vt:lpstr>Diapositiva 12</vt:lpstr>
      <vt:lpstr>Diapositiva 13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</dc:creator>
  <cp:lastModifiedBy> </cp:lastModifiedBy>
  <cp:revision>4</cp:revision>
  <dcterms:created xsi:type="dcterms:W3CDTF">2009-11-01T21:28:06Z</dcterms:created>
  <dcterms:modified xsi:type="dcterms:W3CDTF">2009-11-01T22:07:24Z</dcterms:modified>
</cp:coreProperties>
</file>