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660"/>
  </p:normalViewPr>
  <p:slideViewPr>
    <p:cSldViewPr>
      <p:cViewPr varScale="1">
        <p:scale>
          <a:sx n="74" d="100"/>
          <a:sy n="74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E9E86C-723B-47B0-96DF-2DE04450EE19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8803E-A9A9-430B-8C2B-8FFBECB130BE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E9E86C-723B-47B0-96DF-2DE04450EE19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8803E-A9A9-430B-8C2B-8FFBECB130B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E9E86C-723B-47B0-96DF-2DE04450EE19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8803E-A9A9-430B-8C2B-8FFBECB130B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E9E86C-723B-47B0-96DF-2DE04450EE19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8803E-A9A9-430B-8C2B-8FFBECB130B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E9E86C-723B-47B0-96DF-2DE04450EE19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8803E-A9A9-430B-8C2B-8FFBECB130BE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E9E86C-723B-47B0-96DF-2DE04450EE19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8803E-A9A9-430B-8C2B-8FFBECB130B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E9E86C-723B-47B0-96DF-2DE04450EE19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8803E-A9A9-430B-8C2B-8FFBECB130B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E9E86C-723B-47B0-96DF-2DE04450EE19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8803E-A9A9-430B-8C2B-8FFBECB130B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E9E86C-723B-47B0-96DF-2DE04450EE19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8803E-A9A9-430B-8C2B-8FFBECB130BE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E9E86C-723B-47B0-96DF-2DE04450EE19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8803E-A9A9-430B-8C2B-8FFBECB130BE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E9E86C-723B-47B0-96DF-2DE04450EE19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C8803E-A9A9-430B-8C2B-8FFBECB130BE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0E9E86C-723B-47B0-96DF-2DE04450EE19}" type="datetimeFigureOut">
              <a:rPr lang="es-CO" smtClean="0"/>
              <a:pPr/>
              <a:t>27/10/2009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CO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2C8803E-A9A9-430B-8C2B-8FFBECB130BE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%C3%81cido_absc%C3%ADsico" TargetMode="External"/><Relationship Id="rId3" Type="http://schemas.openxmlformats.org/officeDocument/2006/relationships/hyperlink" Target="http://es.wikipedia.org/wiki/Gl%C3%A1ndulas_de_secreci%C3%B3n_interna" TargetMode="External"/><Relationship Id="rId7" Type="http://schemas.openxmlformats.org/officeDocument/2006/relationships/hyperlink" Target="http://es.wikipedia.org/wiki/Auxina" TargetMode="External"/><Relationship Id="rId2" Type="http://schemas.openxmlformats.org/officeDocument/2006/relationships/hyperlink" Target="http://es.wikipedia.org/wiki/C%C3%A9lul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Fitohormona" TargetMode="External"/><Relationship Id="rId11" Type="http://schemas.openxmlformats.org/officeDocument/2006/relationships/hyperlink" Target="http://es.wikipedia.org/wiki/Etileno" TargetMode="External"/><Relationship Id="rId5" Type="http://schemas.openxmlformats.org/officeDocument/2006/relationships/hyperlink" Target="http://es.wikipedia.org/wiki/C%C3%A9lula_epitelial" TargetMode="External"/><Relationship Id="rId10" Type="http://schemas.openxmlformats.org/officeDocument/2006/relationships/hyperlink" Target="http://es.wikipedia.org/wiki/Giberelina" TargetMode="External"/><Relationship Id="rId4" Type="http://schemas.openxmlformats.org/officeDocument/2006/relationships/hyperlink" Target="http://es.wikipedia.org/wiki/Gl%C3%A1ndula" TargetMode="External"/><Relationship Id="rId9" Type="http://schemas.openxmlformats.org/officeDocument/2006/relationships/hyperlink" Target="http://es.wikipedia.org/wiki/Citoquinina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Autocrino" TargetMode="External"/><Relationship Id="rId3" Type="http://schemas.openxmlformats.org/officeDocument/2006/relationships/hyperlink" Target="http://es.wikipedia.org/wiki/Espacio_intersticial" TargetMode="External"/><Relationship Id="rId7" Type="http://schemas.openxmlformats.org/officeDocument/2006/relationships/hyperlink" Target="http://es.wikipedia.org/wiki/Metabolismo" TargetMode="External"/><Relationship Id="rId2" Type="http://schemas.openxmlformats.org/officeDocument/2006/relationships/hyperlink" Target="http://es.wikipedia.org/wiki/Sangr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Tejido_(biolog%C3%ADa)" TargetMode="External"/><Relationship Id="rId5" Type="http://schemas.openxmlformats.org/officeDocument/2006/relationships/hyperlink" Target="http://es.wikipedia.org/wiki/%C3%93rgano_(biolog%C3%ADa)" TargetMode="External"/><Relationship Id="rId10" Type="http://schemas.openxmlformats.org/officeDocument/2006/relationships/hyperlink" Target="http://es.wikipedia.org/wiki/Comunicaci%C3%B3n_celular" TargetMode="External"/><Relationship Id="rId4" Type="http://schemas.openxmlformats.org/officeDocument/2006/relationships/hyperlink" Target="http://es.wikipedia.org/wiki/Prote%C3%ADnas" TargetMode="External"/><Relationship Id="rId9" Type="http://schemas.openxmlformats.org/officeDocument/2006/relationships/hyperlink" Target="http://es.wikipedia.org/wiki/Efecto_paracrino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Neurotransmisor" TargetMode="External"/><Relationship Id="rId2" Type="http://schemas.openxmlformats.org/officeDocument/2006/relationships/hyperlink" Target="http://es.wikipedia.org/wiki/Mensajero_qu%C3%ADmico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es.wikipedia.org/wiki/Fitohormona" TargetMode="External"/><Relationship Id="rId4" Type="http://schemas.openxmlformats.org/officeDocument/2006/relationships/hyperlink" Target="http://es.wikipedia.org/wiki/Planta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Hormona_del_crecimiento" TargetMode="External"/><Relationship Id="rId13" Type="http://schemas.openxmlformats.org/officeDocument/2006/relationships/hyperlink" Target="http://es.wikipedia.org/wiki/Testosterona" TargetMode="External"/><Relationship Id="rId3" Type="http://schemas.openxmlformats.org/officeDocument/2006/relationships/hyperlink" Target="http://es.wikipedia.org/wiki/Amino%C3%A1cido" TargetMode="External"/><Relationship Id="rId7" Type="http://schemas.openxmlformats.org/officeDocument/2006/relationships/hyperlink" Target="http://es.wikipedia.org/wiki/Polip%C3%A9ptido" TargetMode="External"/><Relationship Id="rId12" Type="http://schemas.openxmlformats.org/officeDocument/2006/relationships/hyperlink" Target="http://es.wikipedia.org/wiki/Esteroide" TargetMode="External"/><Relationship Id="rId17" Type="http://schemas.openxmlformats.org/officeDocument/2006/relationships/hyperlink" Target="http://es.wikipedia.org/wiki/Bicapa_lip%C3%ADdica" TargetMode="External"/><Relationship Id="rId2" Type="http://schemas.openxmlformats.org/officeDocument/2006/relationships/hyperlink" Target="http://es.wikipedia.org/w/index.php?title=Hormonas_pept%C3%ADdicas&amp;action=edit&amp;redlink=1" TargetMode="External"/><Relationship Id="rId16" Type="http://schemas.openxmlformats.org/officeDocument/2006/relationships/hyperlink" Target="http://es.wikipedia.org/wiki/Lip%C3%B3filo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Vasopresina" TargetMode="External"/><Relationship Id="rId11" Type="http://schemas.openxmlformats.org/officeDocument/2006/relationships/hyperlink" Target="http://es.wikipedia.org/wiki/Hormonas_lip%C3%ADdicas" TargetMode="External"/><Relationship Id="rId5" Type="http://schemas.openxmlformats.org/officeDocument/2006/relationships/hyperlink" Target="http://es.wikipedia.org/wiki/Oligop%C3%A9ptido" TargetMode="External"/><Relationship Id="rId15" Type="http://schemas.openxmlformats.org/officeDocument/2006/relationships/hyperlink" Target="http://es.wikipedia.org/wiki/Prostaglandina" TargetMode="External"/><Relationship Id="rId10" Type="http://schemas.openxmlformats.org/officeDocument/2006/relationships/hyperlink" Target="http://es.wikipedia.org/wiki/N%C3%BAcleo_(c%C3%A9lula)" TargetMode="External"/><Relationship Id="rId4" Type="http://schemas.openxmlformats.org/officeDocument/2006/relationships/hyperlink" Target="http://es.wikipedia.org/wiki/Hormonas_tiroideas" TargetMode="External"/><Relationship Id="rId9" Type="http://schemas.openxmlformats.org/officeDocument/2006/relationships/hyperlink" Target="http://es.wikipedia.org/wiki/Membrana_plasm%C3%A1tica" TargetMode="External"/><Relationship Id="rId14" Type="http://schemas.openxmlformats.org/officeDocument/2006/relationships/hyperlink" Target="http://es.wikipedia.org/wiki/Eicosanoid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14480" y="2071678"/>
            <a:ext cx="5857916" cy="1470025"/>
          </a:xfrm>
        </p:spPr>
        <p:txBody>
          <a:bodyPr>
            <a:normAutofit/>
          </a:bodyPr>
          <a:lstStyle/>
          <a:p>
            <a:r>
              <a:rPr lang="es-CO" sz="6600" dirty="0" smtClean="0">
                <a:solidFill>
                  <a:schemeClr val="bg2">
                    <a:lumMod val="75000"/>
                  </a:schemeClr>
                </a:solidFill>
                <a:latin typeface="AR CHRISTY" pitchFamily="2" charset="0"/>
              </a:rPr>
              <a:t>HORMONAS</a:t>
            </a:r>
            <a:endParaRPr lang="es-CO" sz="6600" dirty="0">
              <a:solidFill>
                <a:schemeClr val="bg2">
                  <a:lumMod val="75000"/>
                </a:schemeClr>
              </a:solidFill>
              <a:latin typeface="AR CHRISTY" pitchFamily="2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32560" y="500042"/>
            <a:ext cx="7406640" cy="5000660"/>
          </a:xfrm>
        </p:spPr>
        <p:txBody>
          <a:bodyPr>
            <a:normAutofit lnSpcReduction="10000"/>
          </a:bodyPr>
          <a:lstStyle/>
          <a:p>
            <a:r>
              <a:rPr lang="es-ES" b="1" dirty="0" smtClean="0">
                <a:solidFill>
                  <a:schemeClr val="bg2">
                    <a:lumMod val="75000"/>
                  </a:schemeClr>
                </a:solidFill>
                <a:latin typeface="AR BLANCA" pitchFamily="2" charset="0"/>
              </a:rPr>
              <a:t>Las hormonas reproductivas</a:t>
            </a:r>
            <a:r>
              <a:rPr lang="es-ES" b="1" dirty="0" smtClean="0"/>
              <a:t> </a:t>
            </a:r>
            <a:endParaRPr lang="es-CO" i="1" dirty="0" smtClean="0"/>
          </a:p>
          <a:p>
            <a:r>
              <a:rPr lang="es-ES" dirty="0" smtClean="0">
                <a:latin typeface="AR BLANCA" pitchFamily="2" charset="0"/>
              </a:rPr>
              <a:t>Incluyen los andrógenos (en machos) y estrógenos (en hembras), que promueven el desarrollo de caracteres sexuales y </a:t>
            </a:r>
            <a:r>
              <a:rPr lang="es-ES" dirty="0" err="1" smtClean="0">
                <a:latin typeface="AR BLANCA" pitchFamily="2" charset="0"/>
              </a:rPr>
              <a:t>gamentos</a:t>
            </a:r>
            <a:r>
              <a:rPr lang="es-ES" dirty="0" smtClean="0">
                <a:latin typeface="AR BLANCA" pitchFamily="2" charset="0"/>
              </a:rPr>
              <a:t> (esperma u </a:t>
            </a:r>
            <a:r>
              <a:rPr lang="es-ES" dirty="0" err="1" smtClean="0">
                <a:latin typeface="AR BLANCA" pitchFamily="2" charset="0"/>
              </a:rPr>
              <a:t>ovocitos</a:t>
            </a:r>
            <a:r>
              <a:rPr lang="es-ES" dirty="0" smtClean="0">
                <a:latin typeface="AR BLANCA" pitchFamily="2" charset="0"/>
              </a:rPr>
              <a:t>). </a:t>
            </a:r>
            <a:endParaRPr lang="es-CO" i="1" dirty="0" smtClean="0">
              <a:latin typeface="AR BLANCA" pitchFamily="2" charset="0"/>
            </a:endParaRPr>
          </a:p>
          <a:p>
            <a:r>
              <a:rPr lang="es-ES" dirty="0" smtClean="0">
                <a:latin typeface="AR BLANCA" pitchFamily="2" charset="0"/>
              </a:rPr>
              <a:t>En hembras, la progesterona </a:t>
            </a:r>
            <a:r>
              <a:rPr lang="es-ES" dirty="0" err="1" smtClean="0">
                <a:latin typeface="AR BLANCA" pitchFamily="2" charset="0"/>
              </a:rPr>
              <a:t>actua</a:t>
            </a:r>
            <a:r>
              <a:rPr lang="es-ES" dirty="0" smtClean="0">
                <a:latin typeface="AR BLANCA" pitchFamily="2" charset="0"/>
              </a:rPr>
              <a:t> para preparar el endometrio para la implantación y ayuda a preparar al tejido del pecho para la lactancia; </a:t>
            </a:r>
            <a:endParaRPr lang="es-CO" i="1" dirty="0" smtClean="0">
              <a:latin typeface="AR BLANCA" pitchFamily="2" charset="0"/>
            </a:endParaRPr>
          </a:p>
          <a:p>
            <a:r>
              <a:rPr lang="es-ES" dirty="0" smtClean="0">
                <a:latin typeface="AR BLANCA" pitchFamily="2" charset="0"/>
              </a:rPr>
              <a:t>La </a:t>
            </a:r>
            <a:r>
              <a:rPr lang="es-ES" dirty="0" err="1" smtClean="0">
                <a:latin typeface="AR BLANCA" pitchFamily="2" charset="0"/>
              </a:rPr>
              <a:t>oxitocina</a:t>
            </a:r>
            <a:r>
              <a:rPr lang="es-ES" dirty="0" smtClean="0">
                <a:latin typeface="AR BLANCA" pitchFamily="2" charset="0"/>
              </a:rPr>
              <a:t> estimula las contracciones uterinas durante el nacimiento y la producción de leche después del nacimiento; </a:t>
            </a:r>
            <a:endParaRPr lang="es-CO" i="1" dirty="0" smtClean="0">
              <a:latin typeface="AR BLANCA" pitchFamily="2" charset="0"/>
            </a:endParaRPr>
          </a:p>
          <a:p>
            <a:r>
              <a:rPr lang="es-ES" dirty="0" smtClean="0">
                <a:latin typeface="AR BLANCA" pitchFamily="2" charset="0"/>
              </a:rPr>
              <a:t>La prolactina promueve la formación de la leche y la conducta materna. </a:t>
            </a:r>
            <a:endParaRPr lang="es-CO" i="1" dirty="0" smtClean="0">
              <a:latin typeface="AR BLANCA" pitchFamily="2" charset="0"/>
            </a:endParaRPr>
          </a:p>
          <a:p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32560" y="857232"/>
            <a:ext cx="7406640" cy="5572164"/>
          </a:xfrm>
        </p:spPr>
        <p:txBody>
          <a:bodyPr>
            <a:normAutofit lnSpcReduction="10000"/>
          </a:bodyPr>
          <a:lstStyle/>
          <a:p>
            <a:r>
              <a:rPr lang="es-ES" sz="2800" b="1" dirty="0" smtClean="0">
                <a:solidFill>
                  <a:schemeClr val="bg2">
                    <a:lumMod val="75000"/>
                  </a:schemeClr>
                </a:solidFill>
                <a:latin typeface="AR BLANCA" pitchFamily="2" charset="0"/>
              </a:rPr>
              <a:t>Las hormonas más importantes en la regulación de agua y el balance electrolítico son: </a:t>
            </a:r>
            <a:endParaRPr lang="es-CO" sz="2800" i="1" dirty="0" smtClean="0">
              <a:solidFill>
                <a:schemeClr val="bg2">
                  <a:lumMod val="75000"/>
                </a:schemeClr>
              </a:solidFill>
              <a:latin typeface="AR BLANCA" pitchFamily="2" charset="0"/>
            </a:endParaRPr>
          </a:p>
          <a:p>
            <a:endParaRPr lang="es-ES" dirty="0" smtClean="0"/>
          </a:p>
          <a:p>
            <a:r>
              <a:rPr lang="es-ES" dirty="0" smtClean="0">
                <a:latin typeface="AR BLANCA" pitchFamily="2" charset="0"/>
              </a:rPr>
              <a:t>La </a:t>
            </a:r>
            <a:r>
              <a:rPr lang="es-ES" dirty="0" err="1" smtClean="0">
                <a:latin typeface="AR BLANCA" pitchFamily="2" charset="0"/>
              </a:rPr>
              <a:t>hocalcitonina</a:t>
            </a:r>
            <a:r>
              <a:rPr lang="es-ES" dirty="0" smtClean="0">
                <a:latin typeface="AR BLANCA" pitchFamily="2" charset="0"/>
              </a:rPr>
              <a:t> que tiene la acción contraria, disminuyen la concentración de Carmona </a:t>
            </a:r>
            <a:r>
              <a:rPr lang="es-ES" dirty="0" err="1" smtClean="0">
                <a:latin typeface="AR BLANCA" pitchFamily="2" charset="0"/>
              </a:rPr>
              <a:t>antidiurética</a:t>
            </a:r>
            <a:r>
              <a:rPr lang="es-ES" dirty="0" smtClean="0">
                <a:latin typeface="AR BLANCA" pitchFamily="2" charset="0"/>
              </a:rPr>
              <a:t> (ADH), que incrementa la reabsorción del agua en los riñones, </a:t>
            </a:r>
            <a:endParaRPr lang="es-CO" i="1" dirty="0" smtClean="0">
              <a:latin typeface="AR BLANCA" pitchFamily="2" charset="0"/>
            </a:endParaRPr>
          </a:p>
          <a:p>
            <a:r>
              <a:rPr lang="es-ES" dirty="0" smtClean="0">
                <a:latin typeface="AR BLANCA" pitchFamily="2" charset="0"/>
              </a:rPr>
              <a:t>El péptido </a:t>
            </a:r>
            <a:r>
              <a:rPr lang="es-ES" dirty="0" err="1" smtClean="0">
                <a:latin typeface="AR BLANCA" pitchFamily="2" charset="0"/>
              </a:rPr>
              <a:t>natriuretico</a:t>
            </a:r>
            <a:r>
              <a:rPr lang="es-ES" dirty="0" smtClean="0">
                <a:latin typeface="AR BLANCA" pitchFamily="2" charset="0"/>
              </a:rPr>
              <a:t> atrial que reduce la reabsorción de agua y sodio en riñones, </a:t>
            </a:r>
            <a:endParaRPr lang="es-CO" i="1" dirty="0" smtClean="0">
              <a:latin typeface="AR BLANCA" pitchFamily="2" charset="0"/>
            </a:endParaRPr>
          </a:p>
          <a:p>
            <a:r>
              <a:rPr lang="es-ES" dirty="0" smtClean="0">
                <a:latin typeface="AR BLANCA" pitchFamily="2" charset="0"/>
              </a:rPr>
              <a:t>La hormona </a:t>
            </a:r>
            <a:r>
              <a:rPr lang="es-ES" dirty="0" err="1" smtClean="0">
                <a:latin typeface="AR BLANCA" pitchFamily="2" charset="0"/>
              </a:rPr>
              <a:t>partiroidea</a:t>
            </a:r>
            <a:r>
              <a:rPr lang="es-ES" dirty="0" smtClean="0">
                <a:latin typeface="AR BLANCA" pitchFamily="2" charset="0"/>
              </a:rPr>
              <a:t> y el </a:t>
            </a:r>
            <a:r>
              <a:rPr lang="es-ES" dirty="0" err="1" smtClean="0">
                <a:latin typeface="AR BLANCA" pitchFamily="2" charset="0"/>
              </a:rPr>
              <a:t>calcitriol</a:t>
            </a:r>
            <a:r>
              <a:rPr lang="es-ES" dirty="0" smtClean="0">
                <a:latin typeface="AR BLANCA" pitchFamily="2" charset="0"/>
              </a:rPr>
              <a:t> que incrementan la concentración plasmática de Ca++, </a:t>
            </a:r>
            <a:endParaRPr lang="es-CO" i="1" dirty="0" smtClean="0">
              <a:latin typeface="AR BLANCA" pitchFamily="2" charset="0"/>
            </a:endParaRPr>
          </a:p>
          <a:p>
            <a:r>
              <a:rPr lang="es-ES" dirty="0" smtClean="0">
                <a:latin typeface="AR BLANCA" pitchFamily="2" charset="0"/>
              </a:rPr>
              <a:t>Y la </a:t>
            </a:r>
            <a:r>
              <a:rPr lang="es-ES" dirty="0" smtClean="0">
                <a:latin typeface="AR BLANCA" pitchFamily="2" charset="0"/>
              </a:rPr>
              <a:t>++ </a:t>
            </a:r>
            <a:r>
              <a:rPr lang="es-ES" dirty="0" smtClean="0">
                <a:latin typeface="AR BLANCA" pitchFamily="2" charset="0"/>
              </a:rPr>
              <a:t>en sangre.</a:t>
            </a:r>
            <a:endParaRPr lang="es-CO" i="1" dirty="0" smtClean="0">
              <a:latin typeface="AR BLANCA" pitchFamily="2" charset="0"/>
            </a:endParaRPr>
          </a:p>
          <a:p>
            <a:r>
              <a:rPr lang="es-ES" dirty="0" smtClean="0">
                <a:latin typeface="AR BLANCA" pitchFamily="2" charset="0"/>
              </a:rPr>
              <a:t> </a:t>
            </a:r>
            <a:endParaRPr lang="es-CO" i="1" dirty="0" smtClean="0">
              <a:latin typeface="AR BLANCA" pitchFamily="2" charset="0"/>
            </a:endParaRPr>
          </a:p>
          <a:p>
            <a:endParaRPr lang="es-CO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pr.kalipedia.com/kalipediamedia/cienciasnaturales/media/200704/17/delavida/20070417klpcnavid_124.Ees.SC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857232"/>
            <a:ext cx="6215106" cy="5357850"/>
          </a:xfrm>
          <a:prstGeom prst="rect">
            <a:avLst/>
          </a:prstGeom>
          <a:ln>
            <a:solidFill>
              <a:schemeClr val="bg2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 rot="20393838">
            <a:off x="2223484" y="2214901"/>
            <a:ext cx="5667000" cy="1472184"/>
          </a:xfrm>
          <a:solidFill>
            <a:schemeClr val="bg2">
              <a:lumMod val="60000"/>
              <a:lumOff val="40000"/>
            </a:schemeClr>
          </a:solidFill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es-CO" sz="9600" dirty="0" smtClean="0">
                <a:solidFill>
                  <a:schemeClr val="bg2">
                    <a:lumMod val="75000"/>
                  </a:schemeClr>
                </a:solidFill>
                <a:latin typeface="AR DARLING" pitchFamily="2" charset="0"/>
              </a:rPr>
              <a:t>Gracias…</a:t>
            </a:r>
            <a:endParaRPr lang="es-CO" sz="9600" dirty="0">
              <a:solidFill>
                <a:schemeClr val="bg2">
                  <a:lumMod val="75000"/>
                </a:schemeClr>
              </a:solidFill>
              <a:latin typeface="AR DARLING" pitchFamily="2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357298"/>
            <a:ext cx="6400800" cy="4281502"/>
          </a:xfrm>
        </p:spPr>
        <p:txBody>
          <a:bodyPr>
            <a:normAutofit/>
          </a:bodyPr>
          <a:lstStyle/>
          <a:p>
            <a:pPr algn="l"/>
            <a:r>
              <a:rPr lang="es-CO" dirty="0" smtClean="0">
                <a:latin typeface="AR BLANCA" pitchFamily="2" charset="0"/>
              </a:rPr>
              <a:t> Son sustancias segregadas por </a:t>
            </a:r>
            <a:r>
              <a:rPr lang="es-CO" dirty="0" smtClean="0">
                <a:latin typeface="AR BLANCA" pitchFamily="2" charset="0"/>
                <a:hlinkClick r:id="rId2" tooltip="Célula"/>
              </a:rPr>
              <a:t>células</a:t>
            </a:r>
            <a:r>
              <a:rPr lang="es-CO" dirty="0" smtClean="0">
                <a:latin typeface="AR BLANCA" pitchFamily="2" charset="0"/>
              </a:rPr>
              <a:t> especializadas, localizadas en </a:t>
            </a:r>
            <a:r>
              <a:rPr lang="es-CO" dirty="0" smtClean="0">
                <a:latin typeface="AR BLANCA" pitchFamily="2" charset="0"/>
                <a:hlinkClick r:id="rId3" tooltip="Glándulas de secreción interna"/>
              </a:rPr>
              <a:t>glándulas de secreción interna</a:t>
            </a:r>
            <a:r>
              <a:rPr lang="es-CO" dirty="0" smtClean="0">
                <a:latin typeface="AR BLANCA" pitchFamily="2" charset="0"/>
              </a:rPr>
              <a:t> o </a:t>
            </a:r>
            <a:r>
              <a:rPr lang="es-CO" dirty="0" smtClean="0">
                <a:latin typeface="AR BLANCA" pitchFamily="2" charset="0"/>
                <a:hlinkClick r:id="rId4" tooltip="Glándula"/>
              </a:rPr>
              <a:t>glándulas</a:t>
            </a:r>
            <a:r>
              <a:rPr lang="es-CO" dirty="0" smtClean="0">
                <a:latin typeface="AR BLANCA" pitchFamily="2" charset="0"/>
              </a:rPr>
              <a:t> endócrinas (carentes de conductos), o también por </a:t>
            </a:r>
            <a:r>
              <a:rPr lang="es-CO" dirty="0" smtClean="0">
                <a:latin typeface="AR BLANCA" pitchFamily="2" charset="0"/>
                <a:hlinkClick r:id="rId5" tooltip="Célula epitelial"/>
              </a:rPr>
              <a:t>células epiteliales</a:t>
            </a:r>
            <a:r>
              <a:rPr lang="es-CO" dirty="0" smtClean="0">
                <a:latin typeface="AR BLANCA" pitchFamily="2" charset="0"/>
              </a:rPr>
              <a:t> e intersticiales con el fin de afectar la función de otras células. Hay hormonas animales y </a:t>
            </a:r>
            <a:r>
              <a:rPr lang="es-CO" dirty="0" smtClean="0">
                <a:latin typeface="AR BLANCA" pitchFamily="2" charset="0"/>
                <a:hlinkClick r:id="rId6" tooltip="Fitohormona"/>
              </a:rPr>
              <a:t>hormonas vegetales</a:t>
            </a:r>
            <a:r>
              <a:rPr lang="es-CO" dirty="0" smtClean="0">
                <a:latin typeface="AR BLANCA" pitchFamily="2" charset="0"/>
              </a:rPr>
              <a:t> como las </a:t>
            </a:r>
            <a:r>
              <a:rPr lang="es-CO" dirty="0" smtClean="0">
                <a:latin typeface="AR BLANCA" pitchFamily="2" charset="0"/>
                <a:hlinkClick r:id="rId7" tooltip="Auxina"/>
              </a:rPr>
              <a:t>auxinas</a:t>
            </a:r>
            <a:r>
              <a:rPr lang="es-CO" dirty="0" smtClean="0">
                <a:latin typeface="AR BLANCA" pitchFamily="2" charset="0"/>
              </a:rPr>
              <a:t>, </a:t>
            </a:r>
            <a:r>
              <a:rPr lang="es-CO" dirty="0" smtClean="0">
                <a:latin typeface="AR BLANCA" pitchFamily="2" charset="0"/>
                <a:hlinkClick r:id="rId8" tooltip="Ácido abscísico"/>
              </a:rPr>
              <a:t>ácido </a:t>
            </a:r>
            <a:r>
              <a:rPr lang="es-CO" dirty="0" err="1" smtClean="0">
                <a:latin typeface="AR BLANCA" pitchFamily="2" charset="0"/>
                <a:hlinkClick r:id="rId8" tooltip="Ácido abscísico"/>
              </a:rPr>
              <a:t>abscísico</a:t>
            </a:r>
            <a:r>
              <a:rPr lang="es-CO" dirty="0" smtClean="0">
                <a:latin typeface="AR BLANCA" pitchFamily="2" charset="0"/>
              </a:rPr>
              <a:t>, </a:t>
            </a:r>
            <a:r>
              <a:rPr lang="es-CO" dirty="0" err="1" smtClean="0">
                <a:latin typeface="AR BLANCA" pitchFamily="2" charset="0"/>
                <a:hlinkClick r:id="rId9" tooltip="Citoquinina"/>
              </a:rPr>
              <a:t>citoquinina</a:t>
            </a:r>
            <a:r>
              <a:rPr lang="es-CO" dirty="0" smtClean="0">
                <a:latin typeface="AR BLANCA" pitchFamily="2" charset="0"/>
              </a:rPr>
              <a:t>, </a:t>
            </a:r>
            <a:r>
              <a:rPr lang="es-CO" dirty="0" err="1" smtClean="0">
                <a:latin typeface="AR BLANCA" pitchFamily="2" charset="0"/>
                <a:hlinkClick r:id="rId10" tooltip="Giberelina"/>
              </a:rPr>
              <a:t>giberelina</a:t>
            </a:r>
            <a:r>
              <a:rPr lang="es-CO" dirty="0" smtClean="0">
                <a:latin typeface="AR BLANCA" pitchFamily="2" charset="0"/>
              </a:rPr>
              <a:t> y el </a:t>
            </a:r>
            <a:r>
              <a:rPr lang="es-CO" dirty="0" smtClean="0">
                <a:latin typeface="AR BLANCA" pitchFamily="2" charset="0"/>
                <a:hlinkClick r:id="rId11" tooltip="Etileno"/>
              </a:rPr>
              <a:t>etileno</a:t>
            </a:r>
            <a:r>
              <a:rPr lang="es-CO" dirty="0" smtClean="0">
                <a:latin typeface="AR BLANCA" pitchFamily="2" charset="0"/>
              </a:rPr>
              <a:t>.</a:t>
            </a:r>
          </a:p>
          <a:p>
            <a:endParaRPr lang="es-CO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28662" y="785794"/>
            <a:ext cx="6772300" cy="5286412"/>
          </a:xfrm>
        </p:spPr>
        <p:txBody>
          <a:bodyPr>
            <a:normAutofit fontScale="92500"/>
          </a:bodyPr>
          <a:lstStyle/>
          <a:p>
            <a:r>
              <a:rPr lang="es-CO" dirty="0" smtClean="0">
                <a:latin typeface="AR BLANCA" pitchFamily="2" charset="0"/>
              </a:rPr>
              <a:t>Son transportadas por </a:t>
            </a:r>
            <a:r>
              <a:rPr lang="es-CO" dirty="0" smtClean="0">
                <a:latin typeface="AR BLANCA" pitchFamily="2" charset="0"/>
                <a:hlinkClick r:id="rId2" tooltip="Sangre"/>
              </a:rPr>
              <a:t>vía sanguínea</a:t>
            </a:r>
            <a:r>
              <a:rPr lang="es-CO" dirty="0" smtClean="0">
                <a:latin typeface="AR BLANCA" pitchFamily="2" charset="0"/>
              </a:rPr>
              <a:t> o por el </a:t>
            </a:r>
            <a:r>
              <a:rPr lang="es-CO" dirty="0" smtClean="0">
                <a:latin typeface="AR BLANCA" pitchFamily="2" charset="0"/>
                <a:hlinkClick r:id="rId3" tooltip="Espacio intersticial"/>
              </a:rPr>
              <a:t>espacio intersticial</a:t>
            </a:r>
            <a:r>
              <a:rPr lang="es-CO" dirty="0" smtClean="0">
                <a:latin typeface="AR BLANCA" pitchFamily="2" charset="0"/>
              </a:rPr>
              <a:t>, solas (biodisponibles) o asociadas a ciertas </a:t>
            </a:r>
            <a:r>
              <a:rPr lang="es-CO" dirty="0" smtClean="0">
                <a:latin typeface="AR BLANCA" pitchFamily="2" charset="0"/>
                <a:hlinkClick r:id="rId4" tooltip="Proteínas"/>
              </a:rPr>
              <a:t>proteínas</a:t>
            </a:r>
            <a:r>
              <a:rPr lang="es-CO" dirty="0" smtClean="0">
                <a:latin typeface="AR BLANCA" pitchFamily="2" charset="0"/>
              </a:rPr>
              <a:t> (que extienden su vida media al protegerlas de la degradación) y hacen su efecto en determinados </a:t>
            </a:r>
            <a:r>
              <a:rPr lang="es-CO" dirty="0" smtClean="0">
                <a:latin typeface="AR BLANCA" pitchFamily="2" charset="0"/>
                <a:hlinkClick r:id="rId5" tooltip="Órgano (biología)"/>
              </a:rPr>
              <a:t>órganos</a:t>
            </a:r>
            <a:r>
              <a:rPr lang="es-CO" dirty="0" smtClean="0">
                <a:latin typeface="AR BLANCA" pitchFamily="2" charset="0"/>
              </a:rPr>
              <a:t> o </a:t>
            </a:r>
            <a:r>
              <a:rPr lang="es-CO" dirty="0" smtClean="0">
                <a:latin typeface="AR BLANCA" pitchFamily="2" charset="0"/>
                <a:hlinkClick r:id="rId6" tooltip="Tejido (biología)"/>
              </a:rPr>
              <a:t>tejidos</a:t>
            </a:r>
            <a:r>
              <a:rPr lang="es-CO" dirty="0" smtClean="0">
                <a:latin typeface="AR BLANCA" pitchFamily="2" charset="0"/>
              </a:rPr>
              <a:t> diana (o blanco) a distancia de donde se </a:t>
            </a:r>
            <a:r>
              <a:rPr lang="es-CO" dirty="0" smtClean="0">
                <a:latin typeface="AR BLANCA" pitchFamily="2" charset="0"/>
                <a:hlinkClick r:id="rId7" tooltip="Metabolismo"/>
              </a:rPr>
              <a:t>sintetizaron</a:t>
            </a:r>
            <a:r>
              <a:rPr lang="es-CO" dirty="0" smtClean="0">
                <a:latin typeface="AR BLANCA" pitchFamily="2" charset="0"/>
              </a:rPr>
              <a:t>, sobre la misma célula que la sintetiza (</a:t>
            </a:r>
            <a:r>
              <a:rPr lang="es-CO" dirty="0" smtClean="0">
                <a:latin typeface="AR BLANCA" pitchFamily="2" charset="0"/>
                <a:hlinkClick r:id="rId8" tooltip="Autocrino"/>
              </a:rPr>
              <a:t>acción </a:t>
            </a:r>
            <a:r>
              <a:rPr lang="es-CO" dirty="0" err="1" smtClean="0">
                <a:latin typeface="AR BLANCA" pitchFamily="2" charset="0"/>
                <a:hlinkClick r:id="rId8" tooltip="Autocrino"/>
              </a:rPr>
              <a:t>autócrina</a:t>
            </a:r>
            <a:r>
              <a:rPr lang="es-CO" dirty="0" smtClean="0">
                <a:latin typeface="AR BLANCA" pitchFamily="2" charset="0"/>
              </a:rPr>
              <a:t>) o sobre células contiguas (</a:t>
            </a:r>
            <a:r>
              <a:rPr lang="es-CO" dirty="0" smtClean="0">
                <a:latin typeface="AR BLANCA" pitchFamily="2" charset="0"/>
                <a:hlinkClick r:id="rId9" tooltip="Efecto paracrino"/>
              </a:rPr>
              <a:t>acción </a:t>
            </a:r>
            <a:r>
              <a:rPr lang="es-CO" dirty="0" err="1" smtClean="0">
                <a:latin typeface="AR BLANCA" pitchFamily="2" charset="0"/>
                <a:hlinkClick r:id="rId9" tooltip="Efecto paracrino"/>
              </a:rPr>
              <a:t>parácrina</a:t>
            </a:r>
            <a:r>
              <a:rPr lang="es-CO" dirty="0" smtClean="0">
                <a:latin typeface="AR BLANCA" pitchFamily="2" charset="0"/>
              </a:rPr>
              <a:t>) interviniendo en la </a:t>
            </a:r>
            <a:r>
              <a:rPr lang="es-CO" dirty="0" smtClean="0">
                <a:latin typeface="AR BLANCA" pitchFamily="2" charset="0"/>
                <a:hlinkClick r:id="rId10" tooltip="Comunicación celular"/>
              </a:rPr>
              <a:t>comunicación celular</a:t>
            </a:r>
            <a:r>
              <a:rPr lang="es-CO" dirty="0" smtClean="0">
                <a:latin typeface="AR BLANCA" pitchFamily="2" charset="0"/>
              </a:rPr>
              <a:t>. Existen hormonas naturales y hormonas sintéticas. Unas y otras se emplean como medicamentos en ciertos trastornos, por lo general, aunque no únicamente, cuando es necesario compensar su falta o aumentar sus niveles si son menores de lo normal.</a:t>
            </a:r>
          </a:p>
          <a:p>
            <a:endParaRPr lang="es-CO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32560" y="714356"/>
            <a:ext cx="7406640" cy="5572164"/>
          </a:xfrm>
        </p:spPr>
        <p:txBody>
          <a:bodyPr>
            <a:normAutofit/>
          </a:bodyPr>
          <a:lstStyle/>
          <a:p>
            <a:r>
              <a:rPr lang="es-CO" dirty="0" smtClean="0">
                <a:latin typeface="AR BLANCA" pitchFamily="2" charset="0"/>
              </a:rPr>
              <a:t>Las hormonas pertenecen al grupo de los </a:t>
            </a:r>
            <a:r>
              <a:rPr lang="es-CO" dirty="0" smtClean="0">
                <a:latin typeface="AR BLANCA" pitchFamily="2" charset="0"/>
                <a:hlinkClick r:id="rId2" tooltip="Mensajero químico"/>
              </a:rPr>
              <a:t>mensajeros químicos</a:t>
            </a:r>
            <a:r>
              <a:rPr lang="es-CO" dirty="0" smtClean="0">
                <a:latin typeface="AR BLANCA" pitchFamily="2" charset="0"/>
              </a:rPr>
              <a:t>, que incluye también a los </a:t>
            </a:r>
            <a:r>
              <a:rPr lang="es-CO" dirty="0" smtClean="0">
                <a:latin typeface="AR BLANCA" pitchFamily="2" charset="0"/>
                <a:hlinkClick r:id="rId3" tooltip="Neurotransmisor"/>
              </a:rPr>
              <a:t>neurotransmisores</a:t>
            </a:r>
            <a:r>
              <a:rPr lang="es-CO" dirty="0" smtClean="0">
                <a:latin typeface="AR BLANCA" pitchFamily="2" charset="0"/>
              </a:rPr>
              <a:t>. A veces es difícil clasificar a un mensajero químico como hormona o neurotransmisor. Todos los organismos multicelulares producen hormonas, incluyendo las </a:t>
            </a:r>
            <a:r>
              <a:rPr lang="es-CO" dirty="0" smtClean="0">
                <a:latin typeface="AR BLANCA" pitchFamily="2" charset="0"/>
                <a:hlinkClick r:id="rId4" tooltip="Plantas"/>
              </a:rPr>
              <a:t>plantas</a:t>
            </a:r>
            <a:r>
              <a:rPr lang="es-CO" dirty="0" smtClean="0">
                <a:latin typeface="AR BLANCA" pitchFamily="2" charset="0"/>
              </a:rPr>
              <a:t> (</a:t>
            </a:r>
            <a:r>
              <a:rPr lang="es-CO" dirty="0" smtClean="0">
                <a:latin typeface="AR BLANCA" pitchFamily="2" charset="0"/>
                <a:hlinkClick r:id="rId5" tooltip="Fitohormona"/>
              </a:rPr>
              <a:t>fitohormona</a:t>
            </a:r>
            <a:r>
              <a:rPr lang="es-CO" dirty="0" smtClean="0">
                <a:latin typeface="AR BLANCA" pitchFamily="2" charset="0"/>
              </a:rPr>
              <a:t>). Las hormonas más estudiadas en animales (y humanos) son las producidas por las glándulas endocrinas, pero también son producidas por casi todos los órganos humanos y animales.</a:t>
            </a:r>
          </a:p>
          <a:p>
            <a:endParaRPr lang="es-CO" dirty="0">
              <a:latin typeface="AR BLANCA" pitchFamily="2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85852" y="2285992"/>
            <a:ext cx="7406640" cy="1472184"/>
          </a:xfrm>
        </p:spPr>
        <p:txBody>
          <a:bodyPr/>
          <a:lstStyle/>
          <a:p>
            <a:r>
              <a:rPr lang="es-CO" dirty="0" smtClean="0">
                <a:solidFill>
                  <a:schemeClr val="bg2">
                    <a:lumMod val="75000"/>
                  </a:schemeClr>
                </a:solidFill>
                <a:latin typeface="AR CHRISTY" pitchFamily="2" charset="0"/>
              </a:rPr>
              <a:t>TIPOS DE HORMONAS</a:t>
            </a:r>
            <a:endParaRPr lang="es-CO" dirty="0">
              <a:solidFill>
                <a:schemeClr val="bg2">
                  <a:lumMod val="75000"/>
                </a:schemeClr>
              </a:solidFill>
              <a:latin typeface="AR CHRISTY" pitchFamily="2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subTitle" idx="1"/>
          </p:nvPr>
        </p:nvSpPr>
        <p:spPr>
          <a:xfrm>
            <a:off x="1214414" y="642918"/>
            <a:ext cx="7406640" cy="5786478"/>
          </a:xfrm>
        </p:spPr>
        <p:txBody>
          <a:bodyPr>
            <a:normAutofit fontScale="92500" lnSpcReduction="10000"/>
          </a:bodyPr>
          <a:lstStyle/>
          <a:p>
            <a:r>
              <a:rPr lang="es-CO" dirty="0" smtClean="0">
                <a:latin typeface="AR BLANCA" pitchFamily="2" charset="0"/>
              </a:rPr>
              <a:t>Según su naturaleza química, se reconocen dos grandes tipos de hormonas:</a:t>
            </a:r>
          </a:p>
          <a:p>
            <a:pPr>
              <a:buFont typeface="Wingdings" pitchFamily="2" charset="2"/>
              <a:buChar char="v"/>
            </a:pPr>
            <a:r>
              <a:rPr lang="es-CO" dirty="0" smtClean="0">
                <a:solidFill>
                  <a:schemeClr val="bg2">
                    <a:lumMod val="75000"/>
                  </a:schemeClr>
                </a:solidFill>
                <a:latin typeface="AR BLANCA" pitchFamily="2" charset="0"/>
                <a:hlinkClick r:id="rId2" tooltip="Hormonas peptídicas (aún no redactado)"/>
              </a:rPr>
              <a:t>Hormonaspeptídicas</a:t>
            </a:r>
            <a:r>
              <a:rPr lang="es-CO" dirty="0" smtClean="0">
                <a:solidFill>
                  <a:schemeClr val="bg2">
                    <a:lumMod val="75000"/>
                  </a:schemeClr>
                </a:solidFill>
                <a:latin typeface="AR BLANCA" pitchFamily="2" charset="0"/>
              </a:rPr>
              <a:t>. </a:t>
            </a:r>
            <a:r>
              <a:rPr lang="es-CO" dirty="0" smtClean="0">
                <a:latin typeface="AR BLANCA" pitchFamily="2" charset="0"/>
              </a:rPr>
              <a:t>Son derivados de </a:t>
            </a:r>
            <a:r>
              <a:rPr lang="es-CO" dirty="0" smtClean="0">
                <a:latin typeface="AR BLANCA" pitchFamily="2" charset="0"/>
                <a:hlinkClick r:id="rId3" tooltip="Aminoácido"/>
              </a:rPr>
              <a:t>aminoácidos</a:t>
            </a:r>
            <a:r>
              <a:rPr lang="es-CO" dirty="0" smtClean="0">
                <a:latin typeface="AR BLANCA" pitchFamily="2" charset="0"/>
              </a:rPr>
              <a:t> (como las </a:t>
            </a:r>
            <a:r>
              <a:rPr lang="es-CO" dirty="0" smtClean="0">
                <a:latin typeface="AR BLANCA" pitchFamily="2" charset="0"/>
                <a:hlinkClick r:id="rId4" tooltip="Hormonas tiroideas"/>
              </a:rPr>
              <a:t>hormonas tiroideas</a:t>
            </a:r>
            <a:r>
              <a:rPr lang="es-CO" dirty="0" smtClean="0">
                <a:latin typeface="AR BLANCA" pitchFamily="2" charset="0"/>
              </a:rPr>
              <a:t>), o bien </a:t>
            </a:r>
            <a:r>
              <a:rPr lang="es-CO" dirty="0" err="1" smtClean="0">
                <a:latin typeface="AR BLANCA" pitchFamily="2" charset="0"/>
                <a:hlinkClick r:id="rId5" tooltip="Oligopéptido"/>
              </a:rPr>
              <a:t>oligopéptidos</a:t>
            </a:r>
            <a:r>
              <a:rPr lang="es-CO" dirty="0" smtClean="0">
                <a:latin typeface="AR BLANCA" pitchFamily="2" charset="0"/>
              </a:rPr>
              <a:t> (como la </a:t>
            </a:r>
            <a:r>
              <a:rPr lang="es-CO" dirty="0" smtClean="0">
                <a:latin typeface="AR BLANCA" pitchFamily="2" charset="0"/>
                <a:hlinkClick r:id="rId6" tooltip="Vasopresina"/>
              </a:rPr>
              <a:t>vasopresina</a:t>
            </a:r>
            <a:r>
              <a:rPr lang="es-CO" dirty="0" smtClean="0">
                <a:latin typeface="AR BLANCA" pitchFamily="2" charset="0"/>
              </a:rPr>
              <a:t>) o </a:t>
            </a:r>
            <a:r>
              <a:rPr lang="es-CO" dirty="0" err="1" smtClean="0">
                <a:latin typeface="AR BLANCA" pitchFamily="2" charset="0"/>
                <a:hlinkClick r:id="rId7" tooltip="Polipéptido"/>
              </a:rPr>
              <a:t>polipéptidos</a:t>
            </a:r>
            <a:r>
              <a:rPr lang="es-CO" dirty="0" smtClean="0">
                <a:latin typeface="AR BLANCA" pitchFamily="2" charset="0"/>
              </a:rPr>
              <a:t> (como la </a:t>
            </a:r>
            <a:r>
              <a:rPr lang="es-CO" dirty="0" smtClean="0">
                <a:latin typeface="AR BLANCA" pitchFamily="2" charset="0"/>
                <a:hlinkClick r:id="rId8" tooltip="Hormona del crecimiento"/>
              </a:rPr>
              <a:t>hormona del crecimiento</a:t>
            </a:r>
            <a:r>
              <a:rPr lang="es-CO" dirty="0" smtClean="0">
                <a:latin typeface="AR BLANCA" pitchFamily="2" charset="0"/>
              </a:rPr>
              <a:t>). En general, este tipo de hormonas no pueden atravesar la </a:t>
            </a:r>
            <a:r>
              <a:rPr lang="es-CO" dirty="0" smtClean="0">
                <a:latin typeface="AR BLANCA" pitchFamily="2" charset="0"/>
                <a:hlinkClick r:id="rId9" tooltip="Membrana plasmática"/>
              </a:rPr>
              <a:t>membrana plasmática</a:t>
            </a:r>
            <a:r>
              <a:rPr lang="es-CO" dirty="0" smtClean="0">
                <a:latin typeface="AR BLANCA" pitchFamily="2" charset="0"/>
              </a:rPr>
              <a:t> de la célula diana, por lo cual los receptores para estas hormonas se hallan en la superficie celular. Las hormonas tiroideas son una excepción, ya que se unen a receptores específicos que se hallan en el </a:t>
            </a:r>
            <a:r>
              <a:rPr lang="es-CO" dirty="0" smtClean="0">
                <a:latin typeface="AR BLANCA" pitchFamily="2" charset="0"/>
                <a:hlinkClick r:id="rId10" tooltip="Núcleo (célula)"/>
              </a:rPr>
              <a:t>núcleo</a:t>
            </a:r>
            <a:r>
              <a:rPr lang="es-CO" dirty="0" smtClean="0">
                <a:latin typeface="AR BLANCA" pitchFamily="2" charset="0"/>
              </a:rPr>
              <a:t>. </a:t>
            </a:r>
          </a:p>
          <a:p>
            <a:pPr>
              <a:buFont typeface="Wingdings" pitchFamily="2" charset="2"/>
              <a:buChar char="v"/>
            </a:pPr>
            <a:r>
              <a:rPr lang="es-CO" dirty="0" smtClean="0">
                <a:latin typeface="AR BLANCA" pitchFamily="2" charset="0"/>
                <a:hlinkClick r:id="rId11" tooltip="Hormonas lipídicas"/>
              </a:rPr>
              <a:t>Hormonas </a:t>
            </a:r>
            <a:r>
              <a:rPr lang="es-CO" dirty="0" err="1" smtClean="0">
                <a:latin typeface="AR BLANCA" pitchFamily="2" charset="0"/>
                <a:hlinkClick r:id="rId11" tooltip="Hormonas lipídicas"/>
              </a:rPr>
              <a:t>lipídicas</a:t>
            </a:r>
            <a:r>
              <a:rPr lang="es-CO" dirty="0" smtClean="0">
                <a:latin typeface="AR BLANCA" pitchFamily="2" charset="0"/>
              </a:rPr>
              <a:t>. Son </a:t>
            </a:r>
            <a:r>
              <a:rPr lang="es-CO" dirty="0" smtClean="0">
                <a:latin typeface="AR BLANCA" pitchFamily="2" charset="0"/>
                <a:hlinkClick r:id="rId12" tooltip="Esteroide"/>
              </a:rPr>
              <a:t>esteroides</a:t>
            </a:r>
            <a:r>
              <a:rPr lang="es-CO" dirty="0" smtClean="0">
                <a:latin typeface="AR BLANCA" pitchFamily="2" charset="0"/>
              </a:rPr>
              <a:t> (como la </a:t>
            </a:r>
            <a:r>
              <a:rPr lang="es-CO" dirty="0" smtClean="0">
                <a:latin typeface="AR BLANCA" pitchFamily="2" charset="0"/>
                <a:hlinkClick r:id="rId13" tooltip="Testosterona"/>
              </a:rPr>
              <a:t>testosterona</a:t>
            </a:r>
            <a:r>
              <a:rPr lang="es-CO" dirty="0" smtClean="0">
                <a:latin typeface="AR BLANCA" pitchFamily="2" charset="0"/>
              </a:rPr>
              <a:t>) o </a:t>
            </a:r>
            <a:r>
              <a:rPr lang="es-CO" dirty="0" err="1" smtClean="0">
                <a:latin typeface="AR BLANCA" pitchFamily="2" charset="0"/>
                <a:hlinkClick r:id="rId14" tooltip="Eicosanoide"/>
              </a:rPr>
              <a:t>eicosanoides</a:t>
            </a:r>
            <a:r>
              <a:rPr lang="es-CO" dirty="0" smtClean="0">
                <a:latin typeface="AR BLANCA" pitchFamily="2" charset="0"/>
              </a:rPr>
              <a:t> (como las </a:t>
            </a:r>
            <a:r>
              <a:rPr lang="es-CO" dirty="0" smtClean="0">
                <a:latin typeface="AR BLANCA" pitchFamily="2" charset="0"/>
                <a:hlinkClick r:id="rId15" tooltip="Prostaglandina"/>
              </a:rPr>
              <a:t>prostaglandinas</a:t>
            </a:r>
            <a:r>
              <a:rPr lang="es-CO" dirty="0" smtClean="0">
                <a:latin typeface="AR BLANCA" pitchFamily="2" charset="0"/>
              </a:rPr>
              <a:t>). Dado su carácter </a:t>
            </a:r>
            <a:r>
              <a:rPr lang="es-CO" dirty="0" err="1" smtClean="0">
                <a:latin typeface="AR BLANCA" pitchFamily="2" charset="0"/>
                <a:hlinkClick r:id="rId16" tooltip="Lipófilo"/>
              </a:rPr>
              <a:t>lipófilo</a:t>
            </a:r>
            <a:r>
              <a:rPr lang="es-CO" dirty="0" smtClean="0">
                <a:latin typeface="AR BLANCA" pitchFamily="2" charset="0"/>
              </a:rPr>
              <a:t>, atraviesan sin problemas la </a:t>
            </a:r>
            <a:r>
              <a:rPr lang="es-CO" dirty="0" err="1" smtClean="0">
                <a:latin typeface="AR BLANCA" pitchFamily="2" charset="0"/>
                <a:hlinkClick r:id="rId17" tooltip="Bicapa lipídica"/>
              </a:rPr>
              <a:t>bicapa</a:t>
            </a:r>
            <a:r>
              <a:rPr lang="es-CO" dirty="0" smtClean="0">
                <a:latin typeface="AR BLANCA" pitchFamily="2" charset="0"/>
                <a:hlinkClick r:id="rId17" tooltip="Bicapa lipídica"/>
              </a:rPr>
              <a:t> </a:t>
            </a:r>
            <a:r>
              <a:rPr lang="es-CO" dirty="0" err="1" smtClean="0">
                <a:latin typeface="AR BLANCA" pitchFamily="2" charset="0"/>
                <a:hlinkClick r:id="rId17" tooltip="Bicapa lipídica"/>
              </a:rPr>
              <a:t>lipídica</a:t>
            </a:r>
            <a:r>
              <a:rPr lang="es-CO" dirty="0" smtClean="0">
                <a:latin typeface="AR BLANCA" pitchFamily="2" charset="0"/>
              </a:rPr>
              <a:t> de las membranas celulares y sus receptores específicos se hallan en el interior de la célula diana.</a:t>
            </a:r>
          </a:p>
          <a:p>
            <a:endParaRPr lang="es-CO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z="3200" b="1" dirty="0" smtClean="0">
                <a:solidFill>
                  <a:schemeClr val="bg2">
                    <a:lumMod val="75000"/>
                  </a:schemeClr>
                </a:solidFill>
                <a:latin typeface="AR BLANCA" pitchFamily="2" charset="0"/>
              </a:rPr>
              <a:t>Las siguientes hormonas tiene participación importante en la regulación del metabolismo y procesos de desarrollo:</a:t>
            </a:r>
            <a:endParaRPr lang="es-CO" sz="3200" i="1" dirty="0" smtClean="0">
              <a:solidFill>
                <a:schemeClr val="bg2">
                  <a:lumMod val="75000"/>
                </a:schemeClr>
              </a:solidFill>
              <a:latin typeface="AR BLANCA" pitchFamily="2" charset="0"/>
            </a:endParaRPr>
          </a:p>
          <a:p>
            <a:endParaRPr lang="es-CO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z="3200" b="1" dirty="0" smtClean="0">
                <a:solidFill>
                  <a:schemeClr val="bg2">
                    <a:lumMod val="75000"/>
                  </a:schemeClr>
                </a:solidFill>
                <a:latin typeface="AR BLANCA" pitchFamily="2" charset="0"/>
              </a:rPr>
              <a:t>glucocorticoides y </a:t>
            </a:r>
            <a:r>
              <a:rPr lang="es-ES" sz="3200" b="1" dirty="0" err="1" smtClean="0">
                <a:solidFill>
                  <a:schemeClr val="bg2">
                    <a:lumMod val="75000"/>
                  </a:schemeClr>
                </a:solidFill>
                <a:latin typeface="AR BLANCA" pitchFamily="2" charset="0"/>
              </a:rPr>
              <a:t>catecolaminas</a:t>
            </a:r>
            <a:r>
              <a:rPr lang="es-ES" sz="3200" b="1" dirty="0" smtClean="0">
                <a:solidFill>
                  <a:schemeClr val="bg2">
                    <a:lumMod val="75000"/>
                  </a:schemeClr>
                </a:solidFill>
                <a:latin typeface="AR BLANCA" pitchFamily="2" charset="0"/>
              </a:rPr>
              <a:t>, </a:t>
            </a:r>
            <a:endParaRPr lang="es-CO" sz="3200" i="1" dirty="0" smtClean="0">
              <a:solidFill>
                <a:schemeClr val="bg2">
                  <a:lumMod val="75000"/>
                </a:schemeClr>
              </a:solidFill>
              <a:latin typeface="AR BLANCA" pitchFamily="2" charset="0"/>
            </a:endParaRPr>
          </a:p>
          <a:p>
            <a:r>
              <a:rPr lang="es-ES" dirty="0" smtClean="0">
                <a:latin typeface="AR BLANCA" pitchFamily="2" charset="0"/>
              </a:rPr>
              <a:t>que se producen en las glándulas adrenales y afectan el metabolismo energético; </a:t>
            </a:r>
            <a:endParaRPr lang="es-CO" i="1" dirty="0" smtClean="0">
              <a:latin typeface="AR BLANCA" pitchFamily="2" charset="0"/>
            </a:endParaRPr>
          </a:p>
          <a:p>
            <a:endParaRPr lang="es-CO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42976" y="785794"/>
            <a:ext cx="7696224" cy="5857916"/>
          </a:xfrm>
        </p:spPr>
        <p:txBody>
          <a:bodyPr>
            <a:normAutofit/>
          </a:bodyPr>
          <a:lstStyle/>
          <a:p>
            <a:r>
              <a:rPr lang="es-ES" b="1" dirty="0" smtClean="0">
                <a:solidFill>
                  <a:schemeClr val="bg2">
                    <a:lumMod val="75000"/>
                  </a:schemeClr>
                </a:solidFill>
                <a:latin typeface="AR BLANCA" pitchFamily="2" charset="0"/>
              </a:rPr>
              <a:t>Las hormonas tiroideas </a:t>
            </a:r>
            <a:endParaRPr lang="es-CO" i="1" dirty="0" smtClean="0">
              <a:solidFill>
                <a:schemeClr val="bg2">
                  <a:lumMod val="75000"/>
                </a:schemeClr>
              </a:solidFill>
              <a:latin typeface="AR BLANCA" pitchFamily="2" charset="0"/>
            </a:endParaRPr>
          </a:p>
          <a:p>
            <a:r>
              <a:rPr lang="es-ES" dirty="0" smtClean="0">
                <a:latin typeface="AR BLANCA" pitchFamily="2" charset="0"/>
              </a:rPr>
              <a:t>que regulan la tasa metabólica; </a:t>
            </a:r>
            <a:endParaRPr lang="es-CO" i="1" dirty="0" smtClean="0">
              <a:latin typeface="AR BLANCA" pitchFamily="2" charset="0"/>
            </a:endParaRPr>
          </a:p>
          <a:p>
            <a:r>
              <a:rPr lang="es-ES" b="1" dirty="0" smtClean="0">
                <a:solidFill>
                  <a:schemeClr val="bg2">
                    <a:lumMod val="75000"/>
                  </a:schemeClr>
                </a:solidFill>
                <a:latin typeface="AR BLANCA" pitchFamily="2" charset="0"/>
              </a:rPr>
              <a:t>La insulina y el </a:t>
            </a:r>
            <a:r>
              <a:rPr lang="es-ES" b="1" dirty="0" err="1" smtClean="0">
                <a:solidFill>
                  <a:schemeClr val="bg2">
                    <a:lumMod val="75000"/>
                  </a:schemeClr>
                </a:solidFill>
                <a:latin typeface="AR BLANCA" pitchFamily="2" charset="0"/>
              </a:rPr>
              <a:t>glucagon</a:t>
            </a:r>
            <a:r>
              <a:rPr lang="es-ES" b="1" dirty="0" smtClean="0">
                <a:solidFill>
                  <a:schemeClr val="bg2">
                    <a:lumMod val="75000"/>
                  </a:schemeClr>
                </a:solidFill>
                <a:latin typeface="AR BLANCA" pitchFamily="2" charset="0"/>
              </a:rPr>
              <a:t>, </a:t>
            </a:r>
            <a:endParaRPr lang="es-CO" i="1" dirty="0" smtClean="0">
              <a:solidFill>
                <a:schemeClr val="bg2">
                  <a:lumMod val="75000"/>
                </a:schemeClr>
              </a:solidFill>
              <a:latin typeface="AR BLANCA" pitchFamily="2" charset="0"/>
            </a:endParaRPr>
          </a:p>
          <a:p>
            <a:r>
              <a:rPr lang="es-ES" dirty="0" smtClean="0">
                <a:latin typeface="AR BLANCA" pitchFamily="2" charset="0"/>
              </a:rPr>
              <a:t>que se producen en páncreas y tienen efectos contrarios en los niveles de glucosa en sangre; </a:t>
            </a:r>
            <a:endParaRPr lang="es-CO" i="1" dirty="0" smtClean="0">
              <a:latin typeface="AR BLANCA" pitchFamily="2" charset="0"/>
            </a:endParaRPr>
          </a:p>
          <a:p>
            <a:r>
              <a:rPr lang="es-ES" b="1" dirty="0" smtClean="0">
                <a:solidFill>
                  <a:schemeClr val="bg2">
                    <a:lumMod val="75000"/>
                  </a:schemeClr>
                </a:solidFill>
                <a:latin typeface="AR BLANCA" pitchFamily="2" charset="0"/>
              </a:rPr>
              <a:t>La hormona de crecimiento, </a:t>
            </a:r>
            <a:endParaRPr lang="es-CO" i="1" dirty="0" smtClean="0">
              <a:solidFill>
                <a:schemeClr val="bg2">
                  <a:lumMod val="75000"/>
                </a:schemeClr>
              </a:solidFill>
              <a:latin typeface="AR BLANCA" pitchFamily="2" charset="0"/>
            </a:endParaRPr>
          </a:p>
          <a:p>
            <a:r>
              <a:rPr lang="es-ES" dirty="0" smtClean="0">
                <a:latin typeface="AR BLANCA" pitchFamily="2" charset="0"/>
              </a:rPr>
              <a:t>que se produce en la </a:t>
            </a:r>
            <a:r>
              <a:rPr lang="es-ES" dirty="0" err="1" smtClean="0">
                <a:latin typeface="AR BLANCA" pitchFamily="2" charset="0"/>
              </a:rPr>
              <a:t>pitutiaria</a:t>
            </a:r>
            <a:r>
              <a:rPr lang="es-ES" dirty="0" smtClean="0">
                <a:latin typeface="AR BLANCA" pitchFamily="2" charset="0"/>
              </a:rPr>
              <a:t> anterior y trabaja </a:t>
            </a:r>
            <a:r>
              <a:rPr lang="es-ES" dirty="0" err="1" smtClean="0">
                <a:latin typeface="AR BLANCA" pitchFamily="2" charset="0"/>
              </a:rPr>
              <a:t>sinergísticamente</a:t>
            </a:r>
            <a:r>
              <a:rPr lang="es-ES" dirty="0" smtClean="0">
                <a:latin typeface="AR BLANCA" pitchFamily="2" charset="0"/>
              </a:rPr>
              <a:t> con la hormona tiroidea para promover el crecimiento y desarrollo.</a:t>
            </a:r>
            <a:endParaRPr lang="es-CO" i="1" dirty="0" smtClean="0">
              <a:latin typeface="AR BLANCA" pitchFamily="2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47</TotalTime>
  <Words>658</Words>
  <Application>Microsoft Office PowerPoint</Application>
  <PresentationFormat>Presentación en pantalla (4:3)</PresentationFormat>
  <Paragraphs>30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Solsticio</vt:lpstr>
      <vt:lpstr>HORMONAS</vt:lpstr>
      <vt:lpstr>Diapositiva 2</vt:lpstr>
      <vt:lpstr>Diapositiva 3</vt:lpstr>
      <vt:lpstr>Diapositiva 4</vt:lpstr>
      <vt:lpstr>TIPOS DE HORMONAS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Gracias…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HORMONAS</dc:title>
  <dc:creator>user</dc:creator>
  <cp:lastModifiedBy>user</cp:lastModifiedBy>
  <cp:revision>6</cp:revision>
  <dcterms:created xsi:type="dcterms:W3CDTF">2009-10-27T20:12:04Z</dcterms:created>
  <dcterms:modified xsi:type="dcterms:W3CDTF">2009-10-27T21:36:39Z</dcterms:modified>
</cp:coreProperties>
</file>