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61" r:id="rId5"/>
    <p:sldId id="262" r:id="rId6"/>
    <p:sldId id="270" r:id="rId7"/>
    <p:sldId id="259" r:id="rId8"/>
    <p:sldId id="263" r:id="rId9"/>
    <p:sldId id="264" r:id="rId10"/>
    <p:sldId id="271" r:id="rId11"/>
    <p:sldId id="265" r:id="rId12"/>
    <p:sldId id="266" r:id="rId13"/>
    <p:sldId id="267" r:id="rId14"/>
    <p:sldId id="268" r:id="rId15"/>
    <p:sldId id="269" r:id="rId16"/>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B768D1-1C85-4483-BB4A-6B23BB7476C7}" type="datetimeFigureOut">
              <a:rPr lang="es-SV" smtClean="0"/>
              <a:t>08/11/2009</a:t>
            </a:fld>
            <a:endParaRPr lang="es-SV" dirty="0"/>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SV" dirty="0"/>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8A087CE-E280-4A04-914D-075880B02220}" type="slidenum">
              <a:rPr lang="es-SV" smtClean="0"/>
              <a:t>‹Nº›</a:t>
            </a:fld>
            <a:endParaRPr lang="es-SV"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4B768D1-1C85-4483-BB4A-6B23BB7476C7}" type="datetimeFigureOut">
              <a:rPr lang="es-SV" smtClean="0"/>
              <a:t>08/11/2009</a:t>
            </a:fld>
            <a:endParaRPr lang="es-SV" dirty="0"/>
          </a:p>
        </p:txBody>
      </p:sp>
      <p:sp>
        <p:nvSpPr>
          <p:cNvPr id="5" name="4 Marcador de pie de página"/>
          <p:cNvSpPr>
            <a:spLocks noGrp="1"/>
          </p:cNvSpPr>
          <p:nvPr>
            <p:ph type="ftr" sz="quarter" idx="11"/>
          </p:nvPr>
        </p:nvSpPr>
        <p:spPr/>
        <p:txBody>
          <a:bodyPr/>
          <a:lstStyle>
            <a:extLst/>
          </a:lstStyle>
          <a:p>
            <a:endParaRPr lang="es-SV" dirty="0"/>
          </a:p>
        </p:txBody>
      </p:sp>
      <p:sp>
        <p:nvSpPr>
          <p:cNvPr id="6" name="5 Marcador de número de diapositiva"/>
          <p:cNvSpPr>
            <a:spLocks noGrp="1"/>
          </p:cNvSpPr>
          <p:nvPr>
            <p:ph type="sldNum" sz="quarter" idx="12"/>
          </p:nvPr>
        </p:nvSpPr>
        <p:spPr/>
        <p:txBody>
          <a:bodyPr/>
          <a:lstStyle>
            <a:extLst/>
          </a:lstStyle>
          <a:p>
            <a:fld id="{08A087CE-E280-4A04-914D-075880B02220}" type="slidenum">
              <a:rPr lang="es-SV" smtClean="0"/>
              <a:t>‹Nº›</a:t>
            </a:fld>
            <a:endParaRPr lang="es-SV"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B4B768D1-1C85-4483-BB4A-6B23BB7476C7}" type="datetimeFigureOut">
              <a:rPr lang="es-SV" smtClean="0"/>
              <a:t>08/11/2009</a:t>
            </a:fld>
            <a:endParaRPr lang="es-SV" dirty="0"/>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SV" dirty="0"/>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8A087CE-E280-4A04-914D-075880B02220}" type="slidenum">
              <a:rPr lang="es-SV" smtClean="0"/>
              <a:t>‹Nº›</a:t>
            </a:fld>
            <a:endParaRPr lang="es-SV"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4B768D1-1C85-4483-BB4A-6B23BB7476C7}" type="datetimeFigureOut">
              <a:rPr lang="es-SV" smtClean="0"/>
              <a:t>08/11/2009</a:t>
            </a:fld>
            <a:endParaRPr lang="es-SV" dirty="0"/>
          </a:p>
        </p:txBody>
      </p:sp>
      <p:sp>
        <p:nvSpPr>
          <p:cNvPr id="5" name="4 Marcador de pie de página"/>
          <p:cNvSpPr>
            <a:spLocks noGrp="1"/>
          </p:cNvSpPr>
          <p:nvPr>
            <p:ph type="ftr" sz="quarter" idx="11"/>
          </p:nvPr>
        </p:nvSpPr>
        <p:spPr/>
        <p:txBody>
          <a:bodyPr/>
          <a:lstStyle>
            <a:extLst/>
          </a:lstStyle>
          <a:p>
            <a:endParaRPr lang="es-SV" dirty="0"/>
          </a:p>
        </p:txBody>
      </p:sp>
      <p:sp>
        <p:nvSpPr>
          <p:cNvPr id="6" name="5 Marcador de número de diapositiva"/>
          <p:cNvSpPr>
            <a:spLocks noGrp="1"/>
          </p:cNvSpPr>
          <p:nvPr>
            <p:ph type="sldNum" sz="quarter" idx="12"/>
          </p:nvPr>
        </p:nvSpPr>
        <p:spPr/>
        <p:txBody>
          <a:bodyPr/>
          <a:lstStyle>
            <a:extLst/>
          </a:lstStyle>
          <a:p>
            <a:fld id="{08A087CE-E280-4A04-914D-075880B02220}" type="slidenum">
              <a:rPr lang="es-SV" smtClean="0"/>
              <a:t>‹Nº›</a:t>
            </a:fld>
            <a:endParaRPr lang="es-SV"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B768D1-1C85-4483-BB4A-6B23BB7476C7}" type="datetimeFigureOut">
              <a:rPr lang="es-SV" smtClean="0"/>
              <a:t>08/11/2009</a:t>
            </a:fld>
            <a:endParaRPr lang="es-SV" dirty="0"/>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SV" dirty="0"/>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08A087CE-E280-4A04-914D-075880B02220}" type="slidenum">
              <a:rPr lang="es-SV" smtClean="0"/>
              <a:t>‹Nº›</a:t>
            </a:fld>
            <a:endParaRPr lang="es-SV"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4B768D1-1C85-4483-BB4A-6B23BB7476C7}" type="datetimeFigureOut">
              <a:rPr lang="es-SV" smtClean="0"/>
              <a:t>08/11/2009</a:t>
            </a:fld>
            <a:endParaRPr lang="es-SV" dirty="0"/>
          </a:p>
        </p:txBody>
      </p:sp>
      <p:sp>
        <p:nvSpPr>
          <p:cNvPr id="6" name="5 Marcador de pie de página"/>
          <p:cNvSpPr>
            <a:spLocks noGrp="1"/>
          </p:cNvSpPr>
          <p:nvPr>
            <p:ph type="ftr" sz="quarter" idx="11"/>
          </p:nvPr>
        </p:nvSpPr>
        <p:spPr/>
        <p:txBody>
          <a:bodyPr/>
          <a:lstStyle>
            <a:extLst/>
          </a:lstStyle>
          <a:p>
            <a:endParaRPr lang="es-SV" dirty="0"/>
          </a:p>
        </p:txBody>
      </p:sp>
      <p:sp>
        <p:nvSpPr>
          <p:cNvPr id="7" name="6 Marcador de número de diapositiva"/>
          <p:cNvSpPr>
            <a:spLocks noGrp="1"/>
          </p:cNvSpPr>
          <p:nvPr>
            <p:ph type="sldNum" sz="quarter" idx="12"/>
          </p:nvPr>
        </p:nvSpPr>
        <p:spPr/>
        <p:txBody>
          <a:bodyPr/>
          <a:lstStyle>
            <a:extLst/>
          </a:lstStyle>
          <a:p>
            <a:fld id="{08A087CE-E280-4A04-914D-075880B02220}" type="slidenum">
              <a:rPr lang="es-SV" smtClean="0"/>
              <a:t>‹Nº›</a:t>
            </a:fld>
            <a:endParaRPr lang="es-SV"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B4B768D1-1C85-4483-BB4A-6B23BB7476C7}" type="datetimeFigureOut">
              <a:rPr lang="es-SV" smtClean="0"/>
              <a:t>08/11/2009</a:t>
            </a:fld>
            <a:endParaRPr lang="es-SV" dirty="0"/>
          </a:p>
        </p:txBody>
      </p:sp>
      <p:sp>
        <p:nvSpPr>
          <p:cNvPr id="8" name="7 Marcador de pie de página"/>
          <p:cNvSpPr>
            <a:spLocks noGrp="1"/>
          </p:cNvSpPr>
          <p:nvPr>
            <p:ph type="ftr" sz="quarter" idx="11"/>
          </p:nvPr>
        </p:nvSpPr>
        <p:spPr/>
        <p:txBody>
          <a:bodyPr/>
          <a:lstStyle>
            <a:extLst/>
          </a:lstStyle>
          <a:p>
            <a:endParaRPr lang="es-SV" dirty="0"/>
          </a:p>
        </p:txBody>
      </p:sp>
      <p:sp>
        <p:nvSpPr>
          <p:cNvPr id="9" name="8 Marcador de número de diapositiva"/>
          <p:cNvSpPr>
            <a:spLocks noGrp="1"/>
          </p:cNvSpPr>
          <p:nvPr>
            <p:ph type="sldNum" sz="quarter" idx="12"/>
          </p:nvPr>
        </p:nvSpPr>
        <p:spPr/>
        <p:txBody>
          <a:bodyPr/>
          <a:lstStyle>
            <a:extLst/>
          </a:lstStyle>
          <a:p>
            <a:fld id="{08A087CE-E280-4A04-914D-075880B02220}" type="slidenum">
              <a:rPr lang="es-SV" smtClean="0"/>
              <a:t>‹Nº›</a:t>
            </a:fld>
            <a:endParaRPr lang="es-SV"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B4B768D1-1C85-4483-BB4A-6B23BB7476C7}" type="datetimeFigureOut">
              <a:rPr lang="es-SV" smtClean="0"/>
              <a:t>08/11/2009</a:t>
            </a:fld>
            <a:endParaRPr lang="es-SV" dirty="0"/>
          </a:p>
        </p:txBody>
      </p:sp>
      <p:sp>
        <p:nvSpPr>
          <p:cNvPr id="4" name="3 Marcador de pie de página"/>
          <p:cNvSpPr>
            <a:spLocks noGrp="1"/>
          </p:cNvSpPr>
          <p:nvPr>
            <p:ph type="ftr" sz="quarter" idx="11"/>
          </p:nvPr>
        </p:nvSpPr>
        <p:spPr/>
        <p:txBody>
          <a:bodyPr/>
          <a:lstStyle>
            <a:extLst/>
          </a:lstStyle>
          <a:p>
            <a:endParaRPr lang="es-SV" dirty="0"/>
          </a:p>
        </p:txBody>
      </p:sp>
      <p:sp>
        <p:nvSpPr>
          <p:cNvPr id="5" name="4 Marcador de número de diapositiva"/>
          <p:cNvSpPr>
            <a:spLocks noGrp="1"/>
          </p:cNvSpPr>
          <p:nvPr>
            <p:ph type="sldNum" sz="quarter" idx="12"/>
          </p:nvPr>
        </p:nvSpPr>
        <p:spPr/>
        <p:txBody>
          <a:bodyPr/>
          <a:lstStyle>
            <a:extLst/>
          </a:lstStyle>
          <a:p>
            <a:fld id="{08A087CE-E280-4A04-914D-075880B02220}" type="slidenum">
              <a:rPr lang="es-SV" smtClean="0"/>
              <a:t>‹Nº›</a:t>
            </a:fld>
            <a:endParaRPr lang="es-SV"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B4B768D1-1C85-4483-BB4A-6B23BB7476C7}" type="datetimeFigureOut">
              <a:rPr lang="es-SV" smtClean="0"/>
              <a:t>08/11/2009</a:t>
            </a:fld>
            <a:endParaRPr lang="es-SV" dirty="0"/>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SV" dirty="0"/>
          </a:p>
        </p:txBody>
      </p:sp>
      <p:sp>
        <p:nvSpPr>
          <p:cNvPr id="4" name="3 Marcador de número de diapositiva"/>
          <p:cNvSpPr>
            <a:spLocks noGrp="1"/>
          </p:cNvSpPr>
          <p:nvPr>
            <p:ph type="sldNum" sz="quarter" idx="12"/>
          </p:nvPr>
        </p:nvSpPr>
        <p:spPr/>
        <p:txBody>
          <a:bodyPr/>
          <a:lstStyle>
            <a:extLst/>
          </a:lstStyle>
          <a:p>
            <a:fld id="{08A087CE-E280-4A04-914D-075880B02220}" type="slidenum">
              <a:rPr lang="es-SV" smtClean="0"/>
              <a:t>‹Nº›</a:t>
            </a:fld>
            <a:endParaRPr lang="es-SV"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4B768D1-1C85-4483-BB4A-6B23BB7476C7}" type="datetimeFigureOut">
              <a:rPr lang="es-SV" smtClean="0"/>
              <a:t>08/11/2009</a:t>
            </a:fld>
            <a:endParaRPr lang="es-SV" dirty="0"/>
          </a:p>
        </p:txBody>
      </p:sp>
      <p:sp>
        <p:nvSpPr>
          <p:cNvPr id="6" name="5 Marcador de pie de página"/>
          <p:cNvSpPr>
            <a:spLocks noGrp="1"/>
          </p:cNvSpPr>
          <p:nvPr>
            <p:ph type="ftr" sz="quarter" idx="11"/>
          </p:nvPr>
        </p:nvSpPr>
        <p:spPr/>
        <p:txBody>
          <a:bodyPr/>
          <a:lstStyle>
            <a:extLst/>
          </a:lstStyle>
          <a:p>
            <a:endParaRPr lang="es-SV" dirty="0"/>
          </a:p>
        </p:txBody>
      </p:sp>
      <p:sp>
        <p:nvSpPr>
          <p:cNvPr id="7" name="6 Marcador de número de diapositiva"/>
          <p:cNvSpPr>
            <a:spLocks noGrp="1"/>
          </p:cNvSpPr>
          <p:nvPr>
            <p:ph type="sldNum" sz="quarter" idx="12"/>
          </p:nvPr>
        </p:nvSpPr>
        <p:spPr/>
        <p:txBody>
          <a:bodyPr/>
          <a:lstStyle>
            <a:extLst/>
          </a:lstStyle>
          <a:p>
            <a:fld id="{08A087CE-E280-4A04-914D-075880B02220}" type="slidenum">
              <a:rPr lang="es-SV" smtClean="0"/>
              <a:t>‹Nº›</a:t>
            </a:fld>
            <a:endParaRPr lang="es-SV"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B4B768D1-1C85-4483-BB4A-6B23BB7476C7}" type="datetimeFigureOut">
              <a:rPr lang="es-SV" smtClean="0"/>
              <a:t>08/11/2009</a:t>
            </a:fld>
            <a:endParaRPr lang="es-SV" dirty="0"/>
          </a:p>
        </p:txBody>
      </p:sp>
      <p:sp>
        <p:nvSpPr>
          <p:cNvPr id="6" name="5 Marcador de pie de página"/>
          <p:cNvSpPr>
            <a:spLocks noGrp="1"/>
          </p:cNvSpPr>
          <p:nvPr>
            <p:ph type="ftr" sz="quarter" idx="11"/>
          </p:nvPr>
        </p:nvSpPr>
        <p:spPr/>
        <p:txBody>
          <a:bodyPr/>
          <a:lstStyle>
            <a:extLst/>
          </a:lstStyle>
          <a:p>
            <a:endParaRPr lang="es-SV" dirty="0"/>
          </a:p>
        </p:txBody>
      </p:sp>
      <p:sp>
        <p:nvSpPr>
          <p:cNvPr id="7" name="6 Marcador de número de diapositiva"/>
          <p:cNvSpPr>
            <a:spLocks noGrp="1"/>
          </p:cNvSpPr>
          <p:nvPr>
            <p:ph type="sldNum" sz="quarter" idx="12"/>
          </p:nvPr>
        </p:nvSpPr>
        <p:spPr/>
        <p:txBody>
          <a:bodyPr/>
          <a:lstStyle>
            <a:extLst/>
          </a:lstStyle>
          <a:p>
            <a:fld id="{08A087CE-E280-4A04-914D-075880B02220}" type="slidenum">
              <a:rPr lang="es-SV" smtClean="0"/>
              <a:t>‹Nº›</a:t>
            </a:fld>
            <a:endParaRPr lang="es-SV" dirty="0"/>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B768D1-1C85-4483-BB4A-6B23BB7476C7}" type="datetimeFigureOut">
              <a:rPr lang="es-SV" smtClean="0"/>
              <a:t>08/11/2009</a:t>
            </a:fld>
            <a:endParaRPr lang="es-SV" dirty="0"/>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SV" dirty="0"/>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8A087CE-E280-4A04-914D-075880B02220}" type="slidenum">
              <a:rPr lang="es-SV" smtClean="0"/>
              <a:t>‹Nº›</a:t>
            </a:fld>
            <a:endParaRPr lang="es-SV"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Terminal\Mis documentos\Mis imágenes\vita.gif"/>
          <p:cNvPicPr>
            <a:picLocks noChangeAspect="1" noChangeArrowheads="1"/>
          </p:cNvPicPr>
          <p:nvPr/>
        </p:nvPicPr>
        <p:blipFill>
          <a:blip r:embed="rId2"/>
          <a:srcRect/>
          <a:stretch>
            <a:fillRect/>
          </a:stretch>
        </p:blipFill>
        <p:spPr bwMode="auto">
          <a:xfrm>
            <a:off x="0" y="0"/>
            <a:ext cx="9143999" cy="6858000"/>
          </a:xfrm>
          <a:prstGeom prst="rect">
            <a:avLst/>
          </a:prstGeom>
          <a:noFill/>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Documents and Settings\Terminal\Mis documentos\Mis imágenes\hidro.jpg"/>
          <p:cNvPicPr>
            <a:picLocks noChangeAspect="1" noChangeArrowheads="1"/>
          </p:cNvPicPr>
          <p:nvPr/>
        </p:nvPicPr>
        <p:blipFill>
          <a:blip r:embed="rId2"/>
          <a:srcRect/>
          <a:stretch>
            <a:fillRect/>
          </a:stretch>
        </p:blipFill>
        <p:spPr bwMode="auto">
          <a:xfrm>
            <a:off x="0" y="0"/>
            <a:ext cx="9143999" cy="6858000"/>
          </a:xfrm>
          <a:prstGeom prst="rect">
            <a:avLst/>
          </a:prstGeom>
          <a:noFill/>
        </p:spPr>
      </p:pic>
    </p:spTree>
  </p:cSld>
  <p:clrMapOvr>
    <a:masterClrMapping/>
  </p:clrMapOvr>
  <p:transition>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14282" y="1000108"/>
            <a:ext cx="8715404" cy="4524315"/>
          </a:xfrm>
          <a:prstGeom prst="rect">
            <a:avLst/>
          </a:prstGeom>
          <a:noFill/>
        </p:spPr>
        <p:txBody>
          <a:bodyPr wrap="square" lIns="91440" tIns="45720" rIns="91440" bIns="45720">
            <a:spAutoFit/>
          </a:bodyPr>
          <a:lstStyle/>
          <a:p>
            <a:pPr algn="ctr"/>
            <a:r>
              <a:rPr lang="es-SV" sz="7200" b="1" cap="all" spc="0" dirty="0" smtClean="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RECOMENDACIONES PARA EVITAR </a:t>
            </a:r>
          </a:p>
          <a:p>
            <a:pPr algn="ctr"/>
            <a:r>
              <a:rPr lang="es-SV" sz="7200" b="1" cap="all" spc="0" dirty="0" smtClean="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DEFICIENCIAS DE VITAMINAS</a:t>
            </a:r>
            <a:endParaRPr lang="es-SV" sz="7200" b="1" cap="all" spc="0"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Tree>
  </p:cSld>
  <p:clrMapOvr>
    <a:masterClrMapping/>
  </p:clrMapOvr>
  <p:transition>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www.nexocorp.com.bo/UserFiles/Image/ntcs/VitaminaE(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71472" y="714356"/>
            <a:ext cx="8072494" cy="4031873"/>
          </a:xfrm>
          <a:prstGeom prst="rect">
            <a:avLst/>
          </a:prstGeom>
        </p:spPr>
        <p:txBody>
          <a:bodyPr wrap="square">
            <a:spAutoFit/>
          </a:bodyPr>
          <a:lstStyle/>
          <a:p>
            <a:pPr>
              <a:buFont typeface="Wingdings" pitchFamily="2" charset="2"/>
              <a:buChar char="v"/>
            </a:pPr>
            <a:r>
              <a:rPr lang="es-SV" sz="3200" dirty="0" smtClean="0">
                <a:solidFill>
                  <a:srgbClr val="7030A0"/>
                </a:solidFill>
              </a:rPr>
              <a:t>Hay que evitar cocinar los alimentos en exceso. A mucha temperatura o durante mucho tiempo. </a:t>
            </a:r>
          </a:p>
          <a:p>
            <a:endParaRPr lang="es-SV" sz="3200" dirty="0" smtClean="0">
              <a:solidFill>
                <a:srgbClr val="7030A0"/>
              </a:solidFill>
            </a:endParaRPr>
          </a:p>
          <a:p>
            <a:pPr>
              <a:buFont typeface="Wingdings" pitchFamily="2" charset="2"/>
              <a:buChar char="v"/>
            </a:pPr>
            <a:r>
              <a:rPr lang="es-SV" sz="3200" dirty="0" smtClean="0">
                <a:solidFill>
                  <a:srgbClr val="7030A0"/>
                </a:solidFill>
              </a:rPr>
              <a:t>Echar los alimentos que se vayan a cocer, en el agua ya hirviendo, en vez de llevar el agua a ebullición con ellos dentro. </a:t>
            </a:r>
          </a:p>
        </p:txBody>
      </p:sp>
    </p:spTree>
  </p:cSld>
  <p:clrMapOvr>
    <a:masterClrMapping/>
  </p:clrMapOvr>
  <p:transition>
    <p:strip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71472" y="642918"/>
            <a:ext cx="8001056" cy="6001643"/>
          </a:xfrm>
          <a:prstGeom prst="rect">
            <a:avLst/>
          </a:prstGeom>
        </p:spPr>
        <p:txBody>
          <a:bodyPr wrap="square">
            <a:spAutoFit/>
          </a:bodyPr>
          <a:lstStyle/>
          <a:p>
            <a:pPr>
              <a:buFont typeface="Wingdings" pitchFamily="2" charset="2"/>
              <a:buChar char="v"/>
            </a:pPr>
            <a:r>
              <a:rPr lang="es-SV" sz="3200" dirty="0" smtClean="0">
                <a:solidFill>
                  <a:srgbClr val="7030A0"/>
                </a:solidFill>
              </a:rPr>
              <a:t>Evitar que los alimentos estén preparados (cocinados, troceados o exprimidos), mucho tiempo antes de comerlos. </a:t>
            </a:r>
          </a:p>
          <a:p>
            <a:endParaRPr lang="es-SV" sz="3200" dirty="0" smtClean="0">
              <a:solidFill>
                <a:srgbClr val="7030A0"/>
              </a:solidFill>
            </a:endParaRPr>
          </a:p>
          <a:p>
            <a:pPr>
              <a:buFont typeface="Wingdings" pitchFamily="2" charset="2"/>
              <a:buChar char="v"/>
            </a:pPr>
            <a:r>
              <a:rPr lang="es-SV" sz="3200" dirty="0" smtClean="0">
                <a:solidFill>
                  <a:srgbClr val="7030A0"/>
                </a:solidFill>
              </a:rPr>
              <a:t>La piel de las frutas o la cáscara de los cereales contiene muchas vitaminas, por lo que no es conveniente quitarla. </a:t>
            </a:r>
          </a:p>
          <a:p>
            <a:endParaRPr lang="es-SV" sz="3200" dirty="0" smtClean="0">
              <a:solidFill>
                <a:srgbClr val="7030A0"/>
              </a:solidFill>
            </a:endParaRPr>
          </a:p>
          <a:p>
            <a:pPr>
              <a:buFont typeface="Wingdings" pitchFamily="2" charset="2"/>
              <a:buChar char="v"/>
            </a:pPr>
            <a:r>
              <a:rPr lang="es-SV" sz="3200" dirty="0" smtClean="0">
                <a:solidFill>
                  <a:srgbClr val="7030A0"/>
                </a:solidFill>
              </a:rPr>
              <a:t>Elegir bien los alimentos a la hora de comprarlos, una mejor calidad redunda en un mayor valor nutritivo. </a:t>
            </a:r>
            <a:endParaRPr lang="es-SV" sz="3200" dirty="0">
              <a:solidFill>
                <a:srgbClr val="7030A0"/>
              </a:solidFill>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www.pensarenmujer.com/wp-content/uploads/2009/06/vitamina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SV" dirty="0" smtClean="0">
                <a:solidFill>
                  <a:srgbClr val="7030A0"/>
                </a:solidFill>
              </a:rPr>
              <a:t>Las </a:t>
            </a:r>
            <a:r>
              <a:rPr lang="es-SV" b="1" dirty="0" smtClean="0">
                <a:solidFill>
                  <a:srgbClr val="7030A0"/>
                </a:solidFill>
              </a:rPr>
              <a:t>vitaminas</a:t>
            </a:r>
            <a:r>
              <a:rPr lang="es-SV" dirty="0" smtClean="0">
                <a:solidFill>
                  <a:srgbClr val="7030A0"/>
                </a:solidFill>
              </a:rPr>
              <a:t> (del latín </a:t>
            </a:r>
            <a:r>
              <a:rPr lang="es-SV" i="1" dirty="0" smtClean="0">
                <a:solidFill>
                  <a:srgbClr val="7030A0"/>
                </a:solidFill>
              </a:rPr>
              <a:t>vita</a:t>
            </a:r>
            <a:r>
              <a:rPr lang="es-SV" dirty="0" smtClean="0">
                <a:solidFill>
                  <a:srgbClr val="7030A0"/>
                </a:solidFill>
              </a:rPr>
              <a:t> (vida) + el griego αμμονιακός, </a:t>
            </a:r>
            <a:r>
              <a:rPr lang="es-SV" i="1" dirty="0" smtClean="0">
                <a:solidFill>
                  <a:srgbClr val="7030A0"/>
                </a:solidFill>
              </a:rPr>
              <a:t>ammoniakós</a:t>
            </a:r>
            <a:r>
              <a:rPr lang="es-SV" dirty="0" smtClean="0">
                <a:solidFill>
                  <a:srgbClr val="7030A0"/>
                </a:solidFill>
              </a:rPr>
              <a:t> "producto libio, amoníaco", con el sufijo latino </a:t>
            </a:r>
            <a:r>
              <a:rPr lang="es-SV" i="1" dirty="0" smtClean="0">
                <a:solidFill>
                  <a:srgbClr val="7030A0"/>
                </a:solidFill>
              </a:rPr>
              <a:t>ina</a:t>
            </a:r>
            <a:r>
              <a:rPr lang="es-SV" dirty="0" smtClean="0">
                <a:solidFill>
                  <a:srgbClr val="7030A0"/>
                </a:solidFill>
              </a:rPr>
              <a:t> "sustancia") son compuestos heterogéneos imprescindibles para la vida, que al ingerirlas de forma equilibrada y en dosis esenciales puede ser trascendental para promover el correcto funcionamiento fisiológico. </a:t>
            </a:r>
            <a:endParaRPr lang="es-SV" dirty="0">
              <a:solidFill>
                <a:srgbClr val="7030A0"/>
              </a:solidFill>
            </a:endParaRPr>
          </a:p>
        </p:txBody>
      </p:sp>
      <p:sp>
        <p:nvSpPr>
          <p:cNvPr id="4" name="3 Rectángulo"/>
          <p:cNvSpPr/>
          <p:nvPr/>
        </p:nvSpPr>
        <p:spPr>
          <a:xfrm>
            <a:off x="2714612" y="428604"/>
            <a:ext cx="3568734" cy="923330"/>
          </a:xfrm>
          <a:prstGeom prst="rect">
            <a:avLst/>
          </a:prstGeom>
          <a:noFill/>
        </p:spPr>
        <p:txBody>
          <a:bodyPr wrap="none" lIns="91440" tIns="45720" rIns="91440" bIns="45720">
            <a:spAutoFit/>
          </a:bodyPr>
          <a:lstStyle/>
          <a:p>
            <a:pPr algn="ctr"/>
            <a:r>
              <a:rPr lang="es-SV" sz="5400" b="1" cap="all" spc="0" dirty="0" smtClean="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Vitaminas</a:t>
            </a:r>
            <a:endParaRPr lang="es-SV" sz="5400" b="1" cap="all" spc="0"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Terminal\Mis documentos\Mis imágenes\grande.bmp"/>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strips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1857364"/>
            <a:ext cx="8871339" cy="2554545"/>
          </a:xfrm>
          <a:prstGeom prst="rect">
            <a:avLst/>
          </a:prstGeom>
          <a:noFill/>
        </p:spPr>
        <p:txBody>
          <a:bodyPr wrap="none" lIns="91440" tIns="45720" rIns="91440" bIns="45720">
            <a:spAutoFit/>
          </a:bodyPr>
          <a:lstStyle/>
          <a:p>
            <a:pPr algn="ctr"/>
            <a:r>
              <a:rPr lang="es-SV" sz="8000" b="1" cap="all" spc="0" dirty="0" smtClean="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Clasificación de</a:t>
            </a:r>
          </a:p>
          <a:p>
            <a:pPr algn="ctr"/>
            <a:r>
              <a:rPr lang="es-SV" sz="8000" b="1" cap="all" spc="0" dirty="0" smtClean="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las vitaminas</a:t>
            </a:r>
            <a:endParaRPr lang="es-SV" sz="8000" b="1" cap="all" spc="0"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Tree>
  </p:cSld>
  <p:clrMapOvr>
    <a:masterClrMapping/>
  </p:clrMapOvr>
  <p:transition>
    <p:wheel spokes="2"/>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28596" y="1285860"/>
            <a:ext cx="8215370" cy="3539430"/>
          </a:xfrm>
          <a:prstGeom prst="rect">
            <a:avLst/>
          </a:prstGeom>
        </p:spPr>
        <p:txBody>
          <a:bodyPr wrap="square">
            <a:spAutoFit/>
          </a:bodyPr>
          <a:lstStyle/>
          <a:p>
            <a:r>
              <a:rPr lang="es-SV" sz="3200" dirty="0" smtClean="0">
                <a:solidFill>
                  <a:srgbClr val="7030A0"/>
                </a:solidFill>
              </a:rPr>
              <a:t>Las vitaminas se suelen clasificar según su solubilidad: si lo son en agua </a:t>
            </a:r>
            <a:r>
              <a:rPr lang="es-SV" sz="3200" i="1" dirty="0" smtClean="0">
                <a:solidFill>
                  <a:srgbClr val="7030A0"/>
                </a:solidFill>
              </a:rPr>
              <a:t>hidrosolubles</a:t>
            </a:r>
            <a:r>
              <a:rPr lang="es-SV" sz="3200" dirty="0" smtClean="0">
                <a:solidFill>
                  <a:srgbClr val="7030A0"/>
                </a:solidFill>
              </a:rPr>
              <a:t> o si lo son en lípidos </a:t>
            </a:r>
            <a:r>
              <a:rPr lang="es-SV" sz="3200" i="1" dirty="0" smtClean="0">
                <a:solidFill>
                  <a:srgbClr val="7030A0"/>
                </a:solidFill>
              </a:rPr>
              <a:t>liposolubles</a:t>
            </a:r>
            <a:r>
              <a:rPr lang="es-SV" sz="3200" dirty="0" smtClean="0">
                <a:solidFill>
                  <a:srgbClr val="7030A0"/>
                </a:solidFill>
              </a:rPr>
              <a:t>. En los seres humanos hay 13 vitaminas, 9 hidrosolubles (8 del complejo B y la vitamina C) y 4 liposolubles (A, D, E y K) cchema 7c rock.</a:t>
            </a:r>
            <a:endParaRPr lang="es-SV" sz="3200" dirty="0">
              <a:solidFill>
                <a:srgbClr val="7030A0"/>
              </a:solidFill>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Terminal\Mis documentos\Mis imágenes\lipo.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357290" y="2500306"/>
            <a:ext cx="6675225" cy="1569660"/>
          </a:xfrm>
          <a:prstGeom prst="rect">
            <a:avLst/>
          </a:prstGeom>
          <a:noFill/>
        </p:spPr>
        <p:txBody>
          <a:bodyPr wrap="none" lIns="91440" tIns="45720" rIns="91440" bIns="45720">
            <a:spAutoFit/>
          </a:bodyPr>
          <a:lstStyle/>
          <a:p>
            <a:pPr algn="ctr"/>
            <a:r>
              <a:rPr lang="es-SV" sz="9600" b="1" cap="all" spc="0" dirty="0" smtClean="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FUNCIONES</a:t>
            </a:r>
            <a:endParaRPr lang="es-SV" sz="9600" b="1" cap="all" spc="0"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571481"/>
            <a:ext cx="8072494" cy="4524315"/>
          </a:xfrm>
          <a:prstGeom prst="rect">
            <a:avLst/>
          </a:prstGeom>
        </p:spPr>
        <p:txBody>
          <a:bodyPr wrap="square">
            <a:spAutoFit/>
          </a:bodyPr>
          <a:lstStyle/>
          <a:p>
            <a:pPr>
              <a:buFont typeface="Wingdings" pitchFamily="2" charset="2"/>
              <a:buChar char="v"/>
            </a:pPr>
            <a:r>
              <a:rPr lang="es-SV" sz="3200" dirty="0" smtClean="0">
                <a:solidFill>
                  <a:srgbClr val="7030A0"/>
                </a:solidFill>
              </a:rPr>
              <a:t> Las vitaminas son moléculas orgánicas cuya    ausencia provoca enfermedades llamadas avitaminosis, como el escorbuto. Puesto que el organismo no es capaz de sintetizarlas debe adquirirlas junto con los alimentos. Una dieta en la que falte alguna de ellas provocará trastornos metabólicos, enfermedades, e incluso la muerte.  </a:t>
            </a:r>
          </a:p>
        </p:txBody>
      </p:sp>
    </p:spTree>
  </p:cSld>
  <p:clrMapOvr>
    <a:masterClrMapping/>
  </p:clrMapOvr>
  <p:transition>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642919"/>
            <a:ext cx="8001056" cy="4031873"/>
          </a:xfrm>
          <a:prstGeom prst="rect">
            <a:avLst/>
          </a:prstGeom>
        </p:spPr>
        <p:txBody>
          <a:bodyPr wrap="square">
            <a:spAutoFit/>
          </a:bodyPr>
          <a:lstStyle/>
          <a:p>
            <a:pPr>
              <a:buFont typeface="Wingdings" pitchFamily="2" charset="2"/>
              <a:buChar char="v"/>
            </a:pPr>
            <a:r>
              <a:rPr lang="es-SV" sz="3200" dirty="0" smtClean="0">
                <a:solidFill>
                  <a:srgbClr val="7030A0"/>
                </a:solidFill>
              </a:rPr>
              <a:t>Las vitaminas son coenzimas. </a:t>
            </a:r>
          </a:p>
          <a:p>
            <a:endParaRPr lang="es-SV" sz="3200" dirty="0" smtClean="0">
              <a:solidFill>
                <a:srgbClr val="7030A0"/>
              </a:solidFill>
            </a:endParaRPr>
          </a:p>
          <a:p>
            <a:pPr>
              <a:buFont typeface="Wingdings" pitchFamily="2" charset="2"/>
              <a:buChar char="v"/>
            </a:pPr>
            <a:r>
              <a:rPr lang="es-SV" sz="3200" dirty="0" smtClean="0">
                <a:solidFill>
                  <a:srgbClr val="7030A0"/>
                </a:solidFill>
              </a:rPr>
              <a:t>Las vitaminas también actúan como sustancias antioxidantes, que previenen distintos tipos de cáncer. Así por ejemplo la vitamina E, parece que tomada en los alimentos que la contienen, previene del cáncer de próstata.</a:t>
            </a:r>
            <a:endParaRPr lang="es-SV" sz="3200" dirty="0">
              <a:solidFill>
                <a:srgbClr val="7030A0"/>
              </a:solidFill>
            </a:endParaRPr>
          </a:p>
        </p:txBody>
      </p:sp>
    </p:spTree>
  </p:cSld>
  <p:clrMapOvr>
    <a:masterClrMapping/>
  </p:clrMapOvr>
  <p:transition>
    <p:diamon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26</TotalTime>
  <Words>331</Words>
  <Application>Microsoft Office PowerPoint</Application>
  <PresentationFormat>Presentación en pantalla (4:3)</PresentationFormat>
  <Paragraphs>20</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Opulento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 </dc:creator>
  <cp:lastModifiedBy> </cp:lastModifiedBy>
  <cp:revision>3</cp:revision>
  <dcterms:created xsi:type="dcterms:W3CDTF">2009-11-08T19:22:57Z</dcterms:created>
  <dcterms:modified xsi:type="dcterms:W3CDTF">2009-11-08T19:49:20Z</dcterms:modified>
</cp:coreProperties>
</file>