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notesSlides/notesSlide3.xml" ContentType="application/vnd.openxmlformats-officedocument.presentationml.notesSlide+xml"/>
  <Override PartName="/ppt/slideMasters/slideMaster1.xml" ContentType="application/vnd.openxmlformats-officedocument.presentationml.slideMaster+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8"/>
  </p:notesMasterIdLst>
  <p:sldIdLst>
    <p:sldId id="256" r:id="rId2"/>
    <p:sldId id="259" r:id="rId3"/>
    <p:sldId id="257" r:id="rId4"/>
    <p:sldId id="258"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69352" autoAdjust="0"/>
  </p:normalViewPr>
  <p:slideViewPr>
    <p:cSldViewPr snapToGrid="0" snapToObjects="1">
      <p:cViewPr varScale="1">
        <p:scale>
          <a:sx n="68" d="100"/>
          <a:sy n="68" d="100"/>
        </p:scale>
        <p:origin x="-150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notesMaster" Target="notesMasters/notesMaster1.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5BF77-4556-724E-A18C-97A5251155E4}" type="datetimeFigureOut">
              <a:rPr lang="en-US" smtClean="0"/>
              <a:pPr/>
              <a:t>11/8/09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8C1629-E6C0-8144-BF5D-82A742A95D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Complex</a:t>
            </a:r>
            <a:r>
              <a:rPr lang="en-US" baseline="0" dirty="0" smtClean="0"/>
              <a:t> I NADH Dehydrogenase: electrons transferred from NADH through complex I to coenzyme Q result in proton pumping. Proton pumping means that the protons are transported across the inner membrane against both an electrical and a concentration gradient. </a:t>
            </a:r>
          </a:p>
          <a:p>
            <a:r>
              <a:rPr lang="en-US" baseline="0" dirty="0" smtClean="0"/>
              <a:t>Complex II </a:t>
            </a:r>
            <a:r>
              <a:rPr lang="en-US" baseline="0" dirty="0" err="1" smtClean="0"/>
              <a:t>Succinate</a:t>
            </a:r>
            <a:r>
              <a:rPr lang="en-US" baseline="0" dirty="0" smtClean="0"/>
              <a:t> Dehydrogenase: removes electrons from </a:t>
            </a:r>
            <a:r>
              <a:rPr lang="en-US" baseline="0" dirty="0" err="1" smtClean="0"/>
              <a:t>succinate</a:t>
            </a:r>
            <a:r>
              <a:rPr lang="en-US" baseline="0" dirty="0" smtClean="0"/>
              <a:t> and transfers them to </a:t>
            </a:r>
            <a:r>
              <a:rPr lang="en-US" baseline="0" dirty="0" err="1" smtClean="0"/>
              <a:t>ubiquinone</a:t>
            </a:r>
            <a:r>
              <a:rPr lang="en-US" baseline="0" dirty="0" smtClean="0"/>
              <a:t> via FAD. </a:t>
            </a:r>
          </a:p>
          <a:p>
            <a:r>
              <a:rPr lang="en-US" baseline="0" dirty="0" smtClean="0"/>
              <a:t>Complex III Q-</a:t>
            </a:r>
            <a:r>
              <a:rPr lang="en-US" baseline="0" dirty="0" err="1" smtClean="0"/>
              <a:t>Cytochrome</a:t>
            </a:r>
            <a:r>
              <a:rPr lang="en-US" baseline="0" dirty="0" smtClean="0"/>
              <a:t> </a:t>
            </a:r>
            <a:r>
              <a:rPr lang="en-US" baseline="0" dirty="0" err="1" smtClean="0"/>
              <a:t>c</a:t>
            </a:r>
            <a:r>
              <a:rPr lang="en-US" baseline="0" dirty="0" smtClean="0"/>
              <a:t> </a:t>
            </a:r>
            <a:r>
              <a:rPr lang="en-US" baseline="0" dirty="0" err="1" smtClean="0"/>
              <a:t>oxidoreductase</a:t>
            </a:r>
            <a:r>
              <a:rPr lang="en-US" baseline="0" dirty="0" smtClean="0"/>
              <a:t>: transfers electrons from reduced coenzyme Q (QH2) to </a:t>
            </a:r>
            <a:r>
              <a:rPr lang="en-US" baseline="0" dirty="0" err="1" smtClean="0"/>
              <a:t>cytochrome</a:t>
            </a:r>
            <a:r>
              <a:rPr lang="en-US" baseline="0" dirty="0" smtClean="0"/>
              <a:t> </a:t>
            </a:r>
            <a:r>
              <a:rPr lang="en-US" baseline="0" dirty="0" err="1" smtClean="0"/>
              <a:t>c</a:t>
            </a:r>
            <a:r>
              <a:rPr lang="en-US" baseline="0" dirty="0" smtClean="0"/>
              <a:t>. </a:t>
            </a:r>
          </a:p>
          <a:p>
            <a:r>
              <a:rPr lang="en-US" baseline="0" dirty="0" smtClean="0"/>
              <a:t>Complex IV </a:t>
            </a:r>
            <a:r>
              <a:rPr lang="en-US" baseline="0" dirty="0" err="1" smtClean="0"/>
              <a:t>Cytochrome</a:t>
            </a:r>
            <a:r>
              <a:rPr lang="en-US" baseline="0" dirty="0" smtClean="0"/>
              <a:t> </a:t>
            </a:r>
            <a:r>
              <a:rPr lang="en-US" baseline="0" dirty="0" err="1" smtClean="0"/>
              <a:t>c</a:t>
            </a:r>
            <a:r>
              <a:rPr lang="en-US" baseline="0" dirty="0" smtClean="0"/>
              <a:t> </a:t>
            </a:r>
            <a:r>
              <a:rPr lang="en-US" baseline="0" dirty="0" err="1" smtClean="0"/>
              <a:t>Oxidase</a:t>
            </a:r>
            <a:r>
              <a:rPr lang="en-US" baseline="0" dirty="0" smtClean="0"/>
              <a:t>: removes two electrons from the two molecules of </a:t>
            </a:r>
            <a:r>
              <a:rPr lang="en-US" baseline="0" dirty="0" err="1" smtClean="0"/>
              <a:t>cytochrome</a:t>
            </a:r>
            <a:r>
              <a:rPr lang="en-US" baseline="0" dirty="0" smtClean="0"/>
              <a:t> </a:t>
            </a:r>
            <a:r>
              <a:rPr lang="en-US" baseline="0" dirty="0" err="1" smtClean="0"/>
              <a:t>c</a:t>
            </a:r>
            <a:r>
              <a:rPr lang="en-US" baseline="0" dirty="0" smtClean="0"/>
              <a:t> and transfers them to molecular oxygen, producing water. </a:t>
            </a:r>
            <a:endParaRPr lang="en-US" dirty="0"/>
          </a:p>
        </p:txBody>
      </p:sp>
      <p:sp>
        <p:nvSpPr>
          <p:cNvPr id="4" name="Slide Number Placeholder 3"/>
          <p:cNvSpPr>
            <a:spLocks noGrp="1"/>
          </p:cNvSpPr>
          <p:nvPr>
            <p:ph type="sldNum" sz="quarter" idx="10"/>
          </p:nvPr>
        </p:nvSpPr>
        <p:spPr/>
        <p:txBody>
          <a:bodyPr/>
          <a:lstStyle/>
          <a:p>
            <a:fld id="{3E8C1629-E6C0-8144-BF5D-82A742A95D46}"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2 </a:t>
            </a:r>
            <a:r>
              <a:rPr lang="en-US" dirty="0" err="1" smtClean="0"/>
              <a:t>ATP</a:t>
            </a:r>
            <a:r>
              <a:rPr lang="en-US" baseline="0" dirty="0" err="1" smtClean="0"/>
              <a:t>’s</a:t>
            </a:r>
            <a:r>
              <a:rPr lang="en-US" baseline="0" dirty="0" smtClean="0"/>
              <a:t> go into glycolysis and 4 </a:t>
            </a:r>
            <a:r>
              <a:rPr lang="en-US" baseline="0" dirty="0" err="1" smtClean="0"/>
              <a:t>ATP’s</a:t>
            </a:r>
            <a:r>
              <a:rPr lang="en-US" baseline="0" dirty="0" smtClean="0"/>
              <a:t> are produced in glycolysis. (-2+4=2 total from glycolysis)</a:t>
            </a:r>
            <a:endParaRPr lang="en-US" dirty="0"/>
          </a:p>
        </p:txBody>
      </p:sp>
      <p:sp>
        <p:nvSpPr>
          <p:cNvPr id="4" name="Slide Number Placeholder 3"/>
          <p:cNvSpPr>
            <a:spLocks noGrp="1"/>
          </p:cNvSpPr>
          <p:nvPr>
            <p:ph type="sldNum" sz="quarter" idx="10"/>
          </p:nvPr>
        </p:nvSpPr>
        <p:spPr/>
        <p:txBody>
          <a:bodyPr/>
          <a:lstStyle/>
          <a:p>
            <a:fld id="{3E8C1629-E6C0-8144-BF5D-82A742A95D46}"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Pyruvate decarboxylation: pyruvate is actively transported from the cytosol into the mitochondrial matrix for decarboxylation.</a:t>
            </a:r>
            <a:r>
              <a:rPr lang="en-US" baseline="0" dirty="0" smtClean="0"/>
              <a:t> Pyruvate decarboxylation is catalyzed by the mitochondrial enzyme, Pyruvate dehydrogenase (PDH)</a:t>
            </a:r>
          </a:p>
          <a:p>
            <a:endParaRPr lang="en-US" baseline="0" dirty="0" smtClean="0"/>
          </a:p>
          <a:p>
            <a:r>
              <a:rPr lang="en-US" baseline="0" dirty="0" smtClean="0"/>
              <a:t>The Amount of energy from beta oxidation is dependent upon the fatty acid. For example, from the 16-carbon </a:t>
            </a:r>
            <a:r>
              <a:rPr lang="en-US" baseline="0" dirty="0" err="1" smtClean="0"/>
              <a:t>palmitic</a:t>
            </a:r>
            <a:r>
              <a:rPr lang="en-US" baseline="0" dirty="0" smtClean="0"/>
              <a:t> acid, the yield is 8 acetyl </a:t>
            </a:r>
            <a:r>
              <a:rPr lang="en-US" baseline="0" dirty="0" err="1" smtClean="0"/>
              <a:t>CoA</a:t>
            </a:r>
            <a:r>
              <a:rPr lang="en-US" baseline="0" dirty="0" smtClean="0"/>
              <a:t>, 7 </a:t>
            </a:r>
            <a:r>
              <a:rPr lang="en-US" baseline="0" dirty="0" err="1" smtClean="0"/>
              <a:t>FADHs</a:t>
            </a:r>
            <a:r>
              <a:rPr lang="en-US" baseline="0" dirty="0" smtClean="0"/>
              <a:t>, and 7 NADH. If you do an ATP yield  analysis from the oxidation of a fatty acid, remember to account for the fact that formation of fatty </a:t>
            </a:r>
            <a:r>
              <a:rPr lang="en-US" baseline="0" dirty="0" err="1" smtClean="0"/>
              <a:t>acyl</a:t>
            </a:r>
            <a:r>
              <a:rPr lang="en-US" baseline="0" dirty="0" smtClean="0"/>
              <a:t> </a:t>
            </a:r>
            <a:r>
              <a:rPr lang="en-US" baseline="0" dirty="0" err="1" smtClean="0"/>
              <a:t>CoA</a:t>
            </a:r>
            <a:r>
              <a:rPr lang="en-US" baseline="0" dirty="0" smtClean="0"/>
              <a:t> cost the equivalent of two ATP. </a:t>
            </a:r>
            <a:r>
              <a:rPr lang="en-US" baseline="0" dirty="0" err="1" smtClean="0"/>
              <a:t>Palmitic</a:t>
            </a:r>
            <a:r>
              <a:rPr lang="en-US" baseline="0" dirty="0" smtClean="0"/>
              <a:t> acid could produce up to 96 </a:t>
            </a:r>
            <a:r>
              <a:rPr lang="en-US" baseline="0" dirty="0" err="1" smtClean="0"/>
              <a:t>ATPs</a:t>
            </a:r>
            <a:r>
              <a:rPr lang="en-US" baseline="0" dirty="0" smtClean="0"/>
              <a:t>, a TG made from three </a:t>
            </a:r>
            <a:r>
              <a:rPr lang="en-US" baseline="0" dirty="0" err="1" smtClean="0"/>
              <a:t>palmitic</a:t>
            </a:r>
            <a:r>
              <a:rPr lang="en-US" baseline="0" dirty="0" smtClean="0"/>
              <a:t> acids could produce 3 times this many (not including the ATP yield from glycerol molecule.) (Professor Linton, 2008)</a:t>
            </a:r>
          </a:p>
          <a:p>
            <a:endParaRPr lang="en-US" baseline="0" dirty="0" smtClean="0"/>
          </a:p>
          <a:p>
            <a:endParaRPr lang="en-US" baseline="0" dirty="0" smtClean="0"/>
          </a:p>
          <a:p>
            <a:r>
              <a:rPr lang="en-US" baseline="0" dirty="0" smtClean="0"/>
              <a:t>How many ATP are produced is dependent upon the fatty acid, more energy in fat </a:t>
            </a:r>
            <a:r>
              <a:rPr lang="en-US" baseline="0" smtClean="0"/>
              <a:t>molecule than </a:t>
            </a:r>
            <a:r>
              <a:rPr lang="en-US" baseline="0" dirty="0" smtClean="0"/>
              <a:t>glucose. </a:t>
            </a:r>
            <a:endParaRPr lang="en-US" dirty="0"/>
          </a:p>
        </p:txBody>
      </p:sp>
      <p:sp>
        <p:nvSpPr>
          <p:cNvPr id="4" name="Slide Number Placeholder 3"/>
          <p:cNvSpPr>
            <a:spLocks noGrp="1"/>
          </p:cNvSpPr>
          <p:nvPr>
            <p:ph type="sldNum" sz="quarter" idx="10"/>
          </p:nvPr>
        </p:nvSpPr>
        <p:spPr/>
        <p:txBody>
          <a:bodyPr/>
          <a:lstStyle/>
          <a:p>
            <a:fld id="{3E8C1629-E6C0-8144-BF5D-82A742A95D4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63704DB-D908-7546-A7A9-5A08885DEB77}" type="datetimeFigureOut">
              <a:rPr lang="en-US" smtClean="0"/>
              <a:pPr/>
              <a:t>11/8/09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BD1F33E-B384-4B49-B0C7-97E68751A0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3704DB-D908-7546-A7A9-5A08885DEB77}" type="datetimeFigureOut">
              <a:rPr lang="en-US" smtClean="0"/>
              <a:pPr/>
              <a:t>11/8/09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1F33E-B384-4B49-B0C7-97E68751A0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3704DB-D908-7546-A7A9-5A08885DEB77}" type="datetimeFigureOut">
              <a:rPr lang="en-US" smtClean="0"/>
              <a:pPr/>
              <a:t>11/8/09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1F33E-B384-4B49-B0C7-97E68751A0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63704DB-D908-7546-A7A9-5A08885DEB77}" type="datetimeFigureOut">
              <a:rPr lang="en-US" smtClean="0"/>
              <a:pPr/>
              <a:t>11/8/09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BD1F33E-B384-4B49-B0C7-97E68751A0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63704DB-D908-7546-A7A9-5A08885DEB77}" type="datetimeFigureOut">
              <a:rPr lang="en-US" smtClean="0"/>
              <a:pPr/>
              <a:t>11/8/09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BD1F33E-B384-4B49-B0C7-97E68751A06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63704DB-D908-7546-A7A9-5A08885DEB77}" type="datetimeFigureOut">
              <a:rPr lang="en-US" smtClean="0"/>
              <a:pPr/>
              <a:t>11/8/09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BD1F33E-B384-4B49-B0C7-97E68751A0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63704DB-D908-7546-A7A9-5A08885DEB77}" type="datetimeFigureOut">
              <a:rPr lang="en-US" smtClean="0"/>
              <a:pPr/>
              <a:t>11/8/09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BD1F33E-B384-4B49-B0C7-97E68751A0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3704DB-D908-7546-A7A9-5A08885DEB77}" type="datetimeFigureOut">
              <a:rPr lang="en-US" smtClean="0"/>
              <a:pPr/>
              <a:t>11/8/09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D1F33E-B384-4B49-B0C7-97E68751A0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63704DB-D908-7546-A7A9-5A08885DEB77}" type="datetimeFigureOut">
              <a:rPr lang="en-US" smtClean="0"/>
              <a:pPr/>
              <a:t>11/8/09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BD1F33E-B384-4B49-B0C7-97E68751A0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63704DB-D908-7546-A7A9-5A08885DEB77}" type="datetimeFigureOut">
              <a:rPr lang="en-US" smtClean="0"/>
              <a:pPr/>
              <a:t>11/8/09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BD1F33E-B384-4B49-B0C7-97E68751A0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63704DB-D908-7546-A7A9-5A08885DEB77}" type="datetimeFigureOut">
              <a:rPr lang="en-US" smtClean="0"/>
              <a:pPr/>
              <a:t>11/8/09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BD1F33E-B384-4B49-B0C7-97E68751A0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63704DB-D908-7546-A7A9-5A08885DEB77}" type="datetimeFigureOut">
              <a:rPr lang="en-US" smtClean="0"/>
              <a:pPr/>
              <a:t>11/8/09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BD1F33E-B384-4B49-B0C7-97E68751A06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 Transport Chain</a:t>
            </a:r>
            <a:endParaRPr lang="en-US" dirty="0"/>
          </a:p>
        </p:txBody>
      </p:sp>
      <p:sp>
        <p:nvSpPr>
          <p:cNvPr id="3" name="Subtitle 2"/>
          <p:cNvSpPr>
            <a:spLocks noGrp="1"/>
          </p:cNvSpPr>
          <p:nvPr>
            <p:ph type="subTitle" idx="1"/>
          </p:nvPr>
        </p:nvSpPr>
        <p:spPr/>
        <p:txBody>
          <a:bodyPr/>
          <a:lstStyle/>
          <a:p>
            <a:r>
              <a:rPr lang="en-US" dirty="0" smtClean="0"/>
              <a:t>ETC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endParaRPr lang="en-US" dirty="0"/>
          </a:p>
        </p:txBody>
      </p:sp>
      <p:sp>
        <p:nvSpPr>
          <p:cNvPr id="3" name="Content Placeholder 2"/>
          <p:cNvSpPr>
            <a:spLocks noGrp="1"/>
          </p:cNvSpPr>
          <p:nvPr>
            <p:ph idx="1"/>
          </p:nvPr>
        </p:nvSpPr>
        <p:spPr/>
        <p:txBody>
          <a:bodyPr/>
          <a:lstStyle/>
          <a:p>
            <a:r>
              <a:rPr lang="en-US" dirty="0" smtClean="0"/>
              <a:t>Consists of four protein-lipid complexes located in the inner membrane of the mitochondrion. </a:t>
            </a:r>
          </a:p>
          <a:p>
            <a:pPr lvl="1"/>
            <a:r>
              <a:rPr lang="en-US" dirty="0" smtClean="0"/>
              <a:t>These complexes aid in the transfer of electrons to oxygen. </a:t>
            </a:r>
          </a:p>
          <a:p>
            <a:pPr lvl="1"/>
            <a:r>
              <a:rPr lang="en-US" dirty="0" smtClean="0"/>
              <a:t>Electrons are most commonly transferred in association with hydrogen atoms or hydride  (H-) ions.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the ETC</a:t>
            </a:r>
            <a:endParaRPr lang="en-US" dirty="0"/>
          </a:p>
        </p:txBody>
      </p:sp>
      <p:sp>
        <p:nvSpPr>
          <p:cNvPr id="3" name="Content Placeholder 2"/>
          <p:cNvSpPr>
            <a:spLocks noGrp="1"/>
          </p:cNvSpPr>
          <p:nvPr>
            <p:ph idx="1"/>
          </p:nvPr>
        </p:nvSpPr>
        <p:spPr/>
        <p:txBody>
          <a:bodyPr/>
          <a:lstStyle/>
          <a:p>
            <a:r>
              <a:rPr lang="en-US" dirty="0" smtClean="0"/>
              <a:t>Reducing equivalents containing a high-energy hydrogen and electron pair gain entry to the beginning of the chain. </a:t>
            </a:r>
          </a:p>
          <a:p>
            <a:r>
              <a:rPr lang="en-US" dirty="0" smtClean="0"/>
              <a:t>The hydrogen and electron then move from areas of </a:t>
            </a:r>
            <a:r>
              <a:rPr lang="en-US" dirty="0" err="1" smtClean="0"/>
              <a:t>electronegativity</a:t>
            </a:r>
            <a:r>
              <a:rPr lang="en-US" dirty="0" smtClean="0"/>
              <a:t> (NAD+) towards areas of </a:t>
            </a:r>
            <a:r>
              <a:rPr lang="en-US" dirty="0" err="1" smtClean="0"/>
              <a:t>electropositivity</a:t>
            </a:r>
            <a:r>
              <a:rPr lang="en-US" dirty="0" smtClean="0"/>
              <a:t> (atomic oxygen). </a:t>
            </a:r>
          </a:p>
          <a:p>
            <a:r>
              <a:rPr lang="en-US" dirty="0" smtClean="0"/>
              <a:t>Produce ATP</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endParaRPr lang="en-US" dirty="0"/>
          </a:p>
        </p:txBody>
      </p:sp>
      <p:pic>
        <p:nvPicPr>
          <p:cNvPr id="6" name="Content Placeholder 5" descr="Picture 8.png"/>
          <p:cNvPicPr>
            <a:picLocks noGrp="1" noChangeAspect="1"/>
          </p:cNvPicPr>
          <p:nvPr>
            <p:ph idx="1"/>
          </p:nvPr>
        </p:nvPicPr>
        <p:blipFill>
          <a:blip r:embed="rId3"/>
          <a:srcRect l="-17706" r="-17706"/>
          <a:stretch>
            <a:fillRect/>
          </a:stretch>
        </p:blipFill>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ATP and the ETC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2 ATP are produced per glucose molecule in the cytoplasm. </a:t>
            </a:r>
          </a:p>
          <a:p>
            <a:r>
              <a:rPr lang="en-US" dirty="0" smtClean="0"/>
              <a:t>For every molecule of NADH, 3 ATP are produced. For every molecule of FADH, 2 ATP are produced. </a:t>
            </a:r>
          </a:p>
          <a:p>
            <a:r>
              <a:rPr lang="en-US" dirty="0" smtClean="0"/>
              <a:t>Glycolysis yields 4-6 </a:t>
            </a:r>
            <a:r>
              <a:rPr lang="en-US" dirty="0" err="1" smtClean="0"/>
              <a:t>ATP’s</a:t>
            </a:r>
            <a:r>
              <a:rPr lang="en-US" dirty="0" smtClean="0"/>
              <a:t> in the mitochondria in addition to the two formed in the cytoplasm.</a:t>
            </a:r>
          </a:p>
          <a:p>
            <a:r>
              <a:rPr lang="en-US" dirty="0" smtClean="0"/>
              <a:t>Together with the ATP formed in the TCA cycle and the ATP produced as the result of reducing equivalents donated from the TCA cycle to the ETC, the ATP yield per glucose is 36 to 38 molecules of ATP.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15370"/>
          </a:xfrm>
        </p:spPr>
        <p:txBody>
          <a:bodyPr>
            <a:normAutofit fontScale="90000"/>
          </a:bodyPr>
          <a:lstStyle/>
          <a:p>
            <a:r>
              <a:rPr lang="en-US" dirty="0" smtClean="0"/>
              <a:t>Summary of Cellular Respiration</a:t>
            </a:r>
            <a:endParaRPr lang="en-US" dirty="0"/>
          </a:p>
        </p:txBody>
      </p:sp>
      <p:graphicFrame>
        <p:nvGraphicFramePr>
          <p:cNvPr id="4" name="Content Placeholder 3"/>
          <p:cNvGraphicFramePr>
            <a:graphicFrameLocks noGrp="1"/>
          </p:cNvGraphicFramePr>
          <p:nvPr>
            <p:ph idx="1"/>
          </p:nvPr>
        </p:nvGraphicFramePr>
        <p:xfrm>
          <a:off x="457200" y="1336040"/>
          <a:ext cx="8229602" cy="5521960"/>
        </p:xfrm>
        <a:graphic>
          <a:graphicData uri="http://schemas.openxmlformats.org/drawingml/2006/table">
            <a:tbl>
              <a:tblPr firstRow="1" bandRow="1">
                <a:tableStyleId>{3B4B98B0-60AC-42C2-AFA5-B58CD77FA1E5}</a:tableStyleId>
              </a:tblPr>
              <a:tblGrid>
                <a:gridCol w="1177391"/>
                <a:gridCol w="1177391"/>
                <a:gridCol w="1165257"/>
                <a:gridCol w="1165257"/>
                <a:gridCol w="1189524"/>
                <a:gridCol w="1177391"/>
                <a:gridCol w="1177391"/>
              </a:tblGrid>
              <a:tr h="370840">
                <a:tc>
                  <a:txBody>
                    <a:bodyPr/>
                    <a:lstStyle/>
                    <a:p>
                      <a:r>
                        <a:rPr lang="en-US" dirty="0" smtClean="0"/>
                        <a:t>Net number produced</a:t>
                      </a:r>
                      <a:r>
                        <a:rPr lang="en-US" baseline="0" dirty="0" smtClean="0"/>
                        <a:t> (+) or consumed (-) by each reaction</a:t>
                      </a:r>
                      <a:endParaRPr lang="en-US" dirty="0"/>
                    </a:p>
                  </a:txBody>
                  <a:tcPr/>
                </a:tc>
                <a:tc>
                  <a:txBody>
                    <a:bodyPr/>
                    <a:lstStyle/>
                    <a:p>
                      <a:r>
                        <a:rPr lang="en-US" dirty="0" smtClean="0"/>
                        <a:t>Glycolysis</a:t>
                      </a:r>
                      <a:endParaRPr lang="en-US" dirty="0"/>
                    </a:p>
                  </a:txBody>
                  <a:tcPr/>
                </a:tc>
                <a:tc>
                  <a:txBody>
                    <a:bodyPr/>
                    <a:lstStyle/>
                    <a:p>
                      <a:r>
                        <a:rPr lang="en-US" dirty="0" smtClean="0"/>
                        <a:t>Pyruvate </a:t>
                      </a:r>
                      <a:r>
                        <a:rPr lang="en-US" dirty="0" err="1" smtClean="0"/>
                        <a:t>decarb-oxylation</a:t>
                      </a:r>
                      <a:endParaRPr lang="en-US" dirty="0"/>
                    </a:p>
                  </a:txBody>
                  <a:tcPr/>
                </a:tc>
                <a:tc>
                  <a:txBody>
                    <a:bodyPr/>
                    <a:lstStyle/>
                    <a:p>
                      <a:r>
                        <a:rPr lang="en-US" b="1" i="0" dirty="0" smtClean="0">
                          <a:solidFill>
                            <a:schemeClr val="accent2">
                              <a:lumMod val="60000"/>
                              <a:lumOff val="40000"/>
                            </a:schemeClr>
                          </a:solidFill>
                        </a:rPr>
                        <a:t>Beta</a:t>
                      </a:r>
                      <a:r>
                        <a:rPr lang="en-US" b="1" i="0" baseline="0" dirty="0" smtClean="0">
                          <a:solidFill>
                            <a:schemeClr val="accent2">
                              <a:lumMod val="60000"/>
                              <a:lumOff val="40000"/>
                            </a:schemeClr>
                          </a:solidFill>
                        </a:rPr>
                        <a:t>-oxidation (ex: 16-C </a:t>
                      </a:r>
                      <a:r>
                        <a:rPr lang="en-US" b="1" i="0" baseline="0" dirty="0" err="1" smtClean="0">
                          <a:solidFill>
                            <a:schemeClr val="accent2">
                              <a:lumMod val="60000"/>
                              <a:lumOff val="40000"/>
                            </a:schemeClr>
                          </a:solidFill>
                        </a:rPr>
                        <a:t>Palmitic</a:t>
                      </a:r>
                      <a:r>
                        <a:rPr lang="en-US" b="1" i="0" baseline="0" dirty="0" smtClean="0">
                          <a:solidFill>
                            <a:schemeClr val="accent2">
                              <a:lumMod val="60000"/>
                              <a:lumOff val="40000"/>
                            </a:schemeClr>
                          </a:solidFill>
                        </a:rPr>
                        <a:t> Acid)</a:t>
                      </a:r>
                      <a:endParaRPr lang="en-US" b="1" i="0" dirty="0">
                        <a:solidFill>
                          <a:schemeClr val="accent2">
                            <a:lumMod val="60000"/>
                            <a:lumOff val="40000"/>
                          </a:schemeClr>
                        </a:solidFill>
                      </a:endParaRPr>
                    </a:p>
                  </a:txBody>
                  <a:tcPr/>
                </a:tc>
                <a:tc>
                  <a:txBody>
                    <a:bodyPr/>
                    <a:lstStyle/>
                    <a:p>
                      <a:r>
                        <a:rPr lang="en-US" dirty="0" smtClean="0"/>
                        <a:t>TCA</a:t>
                      </a:r>
                      <a:r>
                        <a:rPr lang="en-US" baseline="0" dirty="0" smtClean="0"/>
                        <a:t> cycle</a:t>
                      </a:r>
                      <a:endParaRPr lang="en-US" dirty="0"/>
                    </a:p>
                  </a:txBody>
                  <a:tcPr/>
                </a:tc>
                <a:tc>
                  <a:txBody>
                    <a:bodyPr/>
                    <a:lstStyle/>
                    <a:p>
                      <a:r>
                        <a:rPr lang="en-US" dirty="0" smtClean="0"/>
                        <a:t>Electron </a:t>
                      </a:r>
                    </a:p>
                    <a:p>
                      <a:r>
                        <a:rPr lang="en-US" dirty="0" smtClean="0"/>
                        <a:t>Transport</a:t>
                      </a:r>
                    </a:p>
                    <a:p>
                      <a:r>
                        <a:rPr lang="en-US" dirty="0" smtClean="0"/>
                        <a:t>Chain</a:t>
                      </a:r>
                      <a:endParaRPr lang="en-US" dirty="0"/>
                    </a:p>
                  </a:txBody>
                  <a:tcPr/>
                </a:tc>
                <a:tc>
                  <a:txBody>
                    <a:bodyPr/>
                    <a:lstStyle/>
                    <a:p>
                      <a:r>
                        <a:rPr lang="en-US" dirty="0" smtClean="0"/>
                        <a:t>Total</a:t>
                      </a:r>
                      <a:endParaRPr lang="en-US" dirty="0"/>
                    </a:p>
                  </a:txBody>
                  <a:tcPr/>
                </a:tc>
              </a:tr>
              <a:tr h="370840">
                <a:tc>
                  <a:txBody>
                    <a:bodyPr/>
                    <a:lstStyle/>
                    <a:p>
                      <a:r>
                        <a:rPr lang="en-US" dirty="0" smtClean="0"/>
                        <a:t>ATP</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b="1" i="0" dirty="0" smtClean="0">
                          <a:solidFill>
                            <a:schemeClr val="accent2">
                              <a:lumMod val="60000"/>
                              <a:lumOff val="40000"/>
                            </a:schemeClr>
                          </a:solidFill>
                        </a:rPr>
                        <a:t>-2</a:t>
                      </a:r>
                      <a:endParaRPr lang="en-US" b="1" i="0" dirty="0">
                        <a:solidFill>
                          <a:schemeClr val="accent2">
                            <a:lumMod val="60000"/>
                            <a:lumOff val="40000"/>
                          </a:schemeClr>
                        </a:solidFill>
                      </a:endParaRPr>
                    </a:p>
                  </a:txBody>
                  <a:tcPr/>
                </a:tc>
                <a:tc>
                  <a:txBody>
                    <a:bodyPr/>
                    <a:lstStyle/>
                    <a:p>
                      <a:r>
                        <a:rPr lang="en-US" dirty="0" smtClean="0"/>
                        <a:t>+2</a:t>
                      </a:r>
                      <a:endParaRPr lang="en-US" dirty="0"/>
                    </a:p>
                  </a:txBody>
                  <a:tcPr/>
                </a:tc>
                <a:tc>
                  <a:txBody>
                    <a:bodyPr/>
                    <a:lstStyle/>
                    <a:p>
                      <a:r>
                        <a:rPr lang="en-US" dirty="0" smtClean="0"/>
                        <a:t>+34</a:t>
                      </a:r>
                      <a:endParaRPr lang="en-US" dirty="0"/>
                    </a:p>
                  </a:txBody>
                  <a:tcPr/>
                </a:tc>
                <a:tc>
                  <a:txBody>
                    <a:bodyPr/>
                    <a:lstStyle/>
                    <a:p>
                      <a:r>
                        <a:rPr lang="en-US" b="1" dirty="0" smtClean="0">
                          <a:solidFill>
                            <a:schemeClr val="accent5">
                              <a:lumMod val="60000"/>
                              <a:lumOff val="40000"/>
                            </a:schemeClr>
                          </a:solidFill>
                        </a:rPr>
                        <a:t>+38/ 96</a:t>
                      </a:r>
                      <a:endParaRPr lang="en-US" b="1" dirty="0">
                        <a:solidFill>
                          <a:schemeClr val="accent5">
                            <a:lumMod val="60000"/>
                            <a:lumOff val="40000"/>
                          </a:schemeClr>
                        </a:solidFill>
                      </a:endParaRPr>
                    </a:p>
                  </a:txBody>
                  <a:tcPr/>
                </a:tc>
              </a:tr>
              <a:tr h="370840">
                <a:tc>
                  <a:txBody>
                    <a:bodyPr/>
                    <a:lstStyle/>
                    <a:p>
                      <a:r>
                        <a:rPr lang="en-US" dirty="0" smtClean="0"/>
                        <a:t>Glucose</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b="1" i="0" dirty="0" smtClean="0">
                          <a:solidFill>
                            <a:schemeClr val="accent2">
                              <a:lumMod val="60000"/>
                              <a:lumOff val="40000"/>
                            </a:schemeClr>
                          </a:solidFill>
                        </a:rPr>
                        <a:t>0</a:t>
                      </a:r>
                      <a:endParaRPr lang="en-US" b="1" i="0" dirty="0">
                        <a:solidFill>
                          <a:schemeClr val="accent2">
                            <a:lumMod val="60000"/>
                            <a:lumOff val="40000"/>
                          </a:schemeClr>
                        </a:solidFill>
                      </a:endParaRPr>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b="1" dirty="0" smtClean="0">
                          <a:solidFill>
                            <a:schemeClr val="accent5">
                              <a:lumMod val="60000"/>
                              <a:lumOff val="40000"/>
                            </a:schemeClr>
                          </a:solidFill>
                        </a:rPr>
                        <a:t>-1</a:t>
                      </a:r>
                      <a:endParaRPr lang="en-US" b="1" dirty="0">
                        <a:solidFill>
                          <a:schemeClr val="accent5">
                            <a:lumMod val="60000"/>
                            <a:lumOff val="40000"/>
                          </a:schemeClr>
                        </a:solidFill>
                      </a:endParaRPr>
                    </a:p>
                  </a:txBody>
                  <a:tcPr/>
                </a:tc>
              </a:tr>
              <a:tr h="370840">
                <a:tc>
                  <a:txBody>
                    <a:bodyPr/>
                    <a:lstStyle/>
                    <a:p>
                      <a:r>
                        <a:rPr lang="en-US" dirty="0" smtClean="0"/>
                        <a:t>NADH</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b="1" i="0" dirty="0" smtClean="0">
                          <a:solidFill>
                            <a:schemeClr val="accent2">
                              <a:lumMod val="60000"/>
                              <a:lumOff val="40000"/>
                            </a:schemeClr>
                          </a:solidFill>
                        </a:rPr>
                        <a:t>+7</a:t>
                      </a:r>
                      <a:endParaRPr lang="en-US" b="1" i="0" dirty="0">
                        <a:solidFill>
                          <a:schemeClr val="accent2">
                            <a:lumMod val="60000"/>
                            <a:lumOff val="40000"/>
                          </a:schemeClr>
                        </a:solidFill>
                      </a:endParaRPr>
                    </a:p>
                  </a:txBody>
                  <a:tcPr/>
                </a:tc>
                <a:tc>
                  <a:txBody>
                    <a:bodyPr/>
                    <a:lstStyle/>
                    <a:p>
                      <a:r>
                        <a:rPr lang="en-US" dirty="0" smtClean="0"/>
                        <a:t>+6</a:t>
                      </a:r>
                      <a:endParaRPr lang="en-US" dirty="0"/>
                    </a:p>
                  </a:txBody>
                  <a:tcPr/>
                </a:tc>
                <a:tc>
                  <a:txBody>
                    <a:bodyPr/>
                    <a:lstStyle/>
                    <a:p>
                      <a:r>
                        <a:rPr lang="en-US" dirty="0" smtClean="0"/>
                        <a:t>-10/-17</a:t>
                      </a:r>
                      <a:endParaRPr lang="en-US" dirty="0"/>
                    </a:p>
                  </a:txBody>
                  <a:tcPr/>
                </a:tc>
                <a:tc>
                  <a:txBody>
                    <a:bodyPr/>
                    <a:lstStyle/>
                    <a:p>
                      <a:r>
                        <a:rPr lang="en-US" b="1" dirty="0" smtClean="0">
                          <a:solidFill>
                            <a:schemeClr val="accent5">
                              <a:lumMod val="60000"/>
                              <a:lumOff val="40000"/>
                            </a:schemeClr>
                          </a:solidFill>
                        </a:rPr>
                        <a:t>0</a:t>
                      </a:r>
                      <a:endParaRPr lang="en-US" b="1" dirty="0">
                        <a:solidFill>
                          <a:schemeClr val="accent5">
                            <a:lumMod val="60000"/>
                            <a:lumOff val="40000"/>
                          </a:schemeClr>
                        </a:solidFill>
                      </a:endParaRPr>
                    </a:p>
                  </a:txBody>
                  <a:tcPr/>
                </a:tc>
              </a:tr>
              <a:tr h="370840">
                <a:tc>
                  <a:txBody>
                    <a:bodyPr/>
                    <a:lstStyle/>
                    <a:p>
                      <a:r>
                        <a:rPr lang="en-US" dirty="0" err="1" smtClean="0"/>
                        <a:t>Acetyle</a:t>
                      </a:r>
                      <a:r>
                        <a:rPr lang="en-US" dirty="0" smtClean="0"/>
                        <a:t>-</a:t>
                      </a:r>
                    </a:p>
                    <a:p>
                      <a:r>
                        <a:rPr lang="en-US" dirty="0" err="1" smtClean="0"/>
                        <a:t>CoA</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b="1" i="0" dirty="0" smtClean="0">
                          <a:solidFill>
                            <a:schemeClr val="accent2">
                              <a:lumMod val="60000"/>
                              <a:lumOff val="40000"/>
                            </a:schemeClr>
                          </a:solidFill>
                        </a:rPr>
                        <a:t>+8</a:t>
                      </a:r>
                      <a:endParaRPr lang="en-US" b="1" i="0" dirty="0">
                        <a:solidFill>
                          <a:schemeClr val="accent2">
                            <a:lumMod val="60000"/>
                            <a:lumOff val="40000"/>
                          </a:schemeClr>
                        </a:solidFill>
                      </a:endParaRPr>
                    </a:p>
                  </a:txBody>
                  <a:tcPr/>
                </a:tc>
                <a:tc>
                  <a:txBody>
                    <a:bodyPr/>
                    <a:lstStyle/>
                    <a:p>
                      <a:r>
                        <a:rPr lang="en-US" dirty="0" smtClean="0"/>
                        <a:t>-2/-10</a:t>
                      </a:r>
                      <a:endParaRPr lang="en-US" dirty="0"/>
                    </a:p>
                  </a:txBody>
                  <a:tcPr/>
                </a:tc>
                <a:tc>
                  <a:txBody>
                    <a:bodyPr/>
                    <a:lstStyle/>
                    <a:p>
                      <a:r>
                        <a:rPr lang="en-US" dirty="0" smtClean="0"/>
                        <a:t>0</a:t>
                      </a:r>
                      <a:endParaRPr lang="en-US" dirty="0"/>
                    </a:p>
                  </a:txBody>
                  <a:tcPr/>
                </a:tc>
                <a:tc>
                  <a:txBody>
                    <a:bodyPr/>
                    <a:lstStyle/>
                    <a:p>
                      <a:r>
                        <a:rPr lang="en-US" b="1" dirty="0" smtClean="0">
                          <a:solidFill>
                            <a:schemeClr val="accent5">
                              <a:lumMod val="60000"/>
                              <a:lumOff val="40000"/>
                            </a:schemeClr>
                          </a:solidFill>
                        </a:rPr>
                        <a:t>0</a:t>
                      </a:r>
                      <a:endParaRPr lang="en-US" b="1" dirty="0">
                        <a:solidFill>
                          <a:schemeClr val="accent5">
                            <a:lumMod val="60000"/>
                            <a:lumOff val="40000"/>
                          </a:schemeClr>
                        </a:solidFill>
                      </a:endParaRPr>
                    </a:p>
                  </a:txBody>
                  <a:tcPr/>
                </a:tc>
              </a:tr>
              <a:tr h="370840">
                <a:tc>
                  <a:txBody>
                    <a:bodyPr/>
                    <a:lstStyle/>
                    <a:p>
                      <a:r>
                        <a:rPr lang="en-US" dirty="0" smtClean="0"/>
                        <a:t>CO</a:t>
                      </a:r>
                      <a:r>
                        <a:rPr lang="en-US" baseline="-25000" dirty="0" smtClean="0"/>
                        <a:t>2</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b="1" i="0" dirty="0" smtClean="0">
                          <a:solidFill>
                            <a:schemeClr val="accent2">
                              <a:lumMod val="60000"/>
                              <a:lumOff val="40000"/>
                            </a:schemeClr>
                          </a:solidFill>
                        </a:rPr>
                        <a:t>+2</a:t>
                      </a:r>
                      <a:endParaRPr lang="en-US" b="1" i="0" dirty="0">
                        <a:solidFill>
                          <a:schemeClr val="accent2">
                            <a:lumMod val="60000"/>
                            <a:lumOff val="40000"/>
                          </a:schemeClr>
                        </a:solidFill>
                      </a:endParaRPr>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b="1" dirty="0" smtClean="0">
                          <a:solidFill>
                            <a:schemeClr val="accent5">
                              <a:lumMod val="60000"/>
                              <a:lumOff val="40000"/>
                            </a:schemeClr>
                          </a:solidFill>
                        </a:rPr>
                        <a:t>+6</a:t>
                      </a:r>
                      <a:endParaRPr lang="en-US" b="1" dirty="0">
                        <a:solidFill>
                          <a:schemeClr val="accent5">
                            <a:lumMod val="60000"/>
                            <a:lumOff val="40000"/>
                          </a:schemeClr>
                        </a:solidFill>
                      </a:endParaRPr>
                    </a:p>
                  </a:txBody>
                  <a:tcPr/>
                </a:tc>
              </a:tr>
              <a:tr h="370840">
                <a:tc>
                  <a:txBody>
                    <a:bodyPr/>
                    <a:lstStyle/>
                    <a:p>
                      <a:r>
                        <a:rPr lang="en-US" dirty="0" smtClean="0"/>
                        <a:t>Pyruvate</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b="1" i="0" dirty="0" smtClean="0">
                          <a:solidFill>
                            <a:schemeClr val="accent2">
                              <a:lumMod val="60000"/>
                              <a:lumOff val="40000"/>
                            </a:schemeClr>
                          </a:solidFill>
                        </a:rPr>
                        <a:t>0</a:t>
                      </a:r>
                      <a:endParaRPr lang="en-US" b="1" i="0" dirty="0">
                        <a:solidFill>
                          <a:schemeClr val="accent2">
                            <a:lumMod val="60000"/>
                            <a:lumOff val="40000"/>
                          </a:schemeClr>
                        </a:solidFill>
                      </a:endParaRPr>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b="1" dirty="0" smtClean="0">
                          <a:solidFill>
                            <a:schemeClr val="accent5">
                              <a:lumMod val="60000"/>
                              <a:lumOff val="40000"/>
                            </a:schemeClr>
                          </a:solidFill>
                        </a:rPr>
                        <a:t>0</a:t>
                      </a:r>
                      <a:endParaRPr lang="en-US" b="1" dirty="0">
                        <a:solidFill>
                          <a:schemeClr val="accent5">
                            <a:lumMod val="60000"/>
                            <a:lumOff val="40000"/>
                          </a:schemeClr>
                        </a:solidFill>
                      </a:endParaRPr>
                    </a:p>
                  </a:txBody>
                  <a:tcPr/>
                </a:tc>
              </a:tr>
              <a:tr h="370840">
                <a:tc>
                  <a:txBody>
                    <a:bodyPr/>
                    <a:lstStyle/>
                    <a:p>
                      <a:r>
                        <a:rPr lang="en-US" dirty="0" smtClean="0"/>
                        <a:t>FADH</a:t>
                      </a:r>
                      <a:r>
                        <a:rPr lang="en-US" baseline="-25000"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b="1" i="0" dirty="0" smtClean="0">
                          <a:solidFill>
                            <a:schemeClr val="accent2">
                              <a:lumMod val="60000"/>
                              <a:lumOff val="40000"/>
                            </a:schemeClr>
                          </a:solidFill>
                        </a:rPr>
                        <a:t>+7</a:t>
                      </a:r>
                      <a:endParaRPr lang="en-US" b="1" i="0" dirty="0">
                        <a:solidFill>
                          <a:schemeClr val="accent2">
                            <a:lumMod val="60000"/>
                            <a:lumOff val="40000"/>
                          </a:schemeClr>
                        </a:solidFill>
                      </a:endParaRPr>
                    </a:p>
                  </a:txBody>
                  <a:tcPr/>
                </a:tc>
                <a:tc>
                  <a:txBody>
                    <a:bodyPr/>
                    <a:lstStyle/>
                    <a:p>
                      <a:r>
                        <a:rPr lang="en-US" dirty="0" smtClean="0"/>
                        <a:t>+2</a:t>
                      </a:r>
                      <a:endParaRPr lang="en-US" dirty="0"/>
                    </a:p>
                  </a:txBody>
                  <a:tcPr/>
                </a:tc>
                <a:tc>
                  <a:txBody>
                    <a:bodyPr/>
                    <a:lstStyle/>
                    <a:p>
                      <a:r>
                        <a:rPr lang="en-US" dirty="0" smtClean="0"/>
                        <a:t>-2/-9</a:t>
                      </a:r>
                      <a:endParaRPr lang="en-US" dirty="0"/>
                    </a:p>
                  </a:txBody>
                  <a:tcPr/>
                </a:tc>
                <a:tc>
                  <a:txBody>
                    <a:bodyPr/>
                    <a:lstStyle/>
                    <a:p>
                      <a:r>
                        <a:rPr lang="en-US" b="1" dirty="0" smtClean="0">
                          <a:solidFill>
                            <a:schemeClr val="accent5">
                              <a:lumMod val="60000"/>
                              <a:lumOff val="40000"/>
                            </a:schemeClr>
                          </a:solidFill>
                        </a:rPr>
                        <a:t>0</a:t>
                      </a:r>
                      <a:endParaRPr lang="en-US" b="1" dirty="0">
                        <a:solidFill>
                          <a:schemeClr val="accent5">
                            <a:lumMod val="60000"/>
                            <a:lumOff val="40000"/>
                          </a:schemeClr>
                        </a:solidFill>
                      </a:endParaRPr>
                    </a:p>
                  </a:txBody>
                  <a:tcPr/>
                </a:tc>
              </a:tr>
              <a:tr h="370840">
                <a:tc>
                  <a:txBody>
                    <a:bodyPr/>
                    <a:lstStyle/>
                    <a:p>
                      <a:r>
                        <a:rPr lang="en-US" dirty="0" smtClean="0"/>
                        <a:t>O</a:t>
                      </a:r>
                      <a:r>
                        <a:rPr lang="en-US" baseline="-25000"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b="1" i="0" dirty="0" smtClean="0">
                          <a:solidFill>
                            <a:schemeClr val="accent2">
                              <a:lumMod val="60000"/>
                              <a:lumOff val="40000"/>
                            </a:schemeClr>
                          </a:solidFill>
                        </a:rPr>
                        <a:t>0</a:t>
                      </a:r>
                      <a:endParaRPr lang="en-US" b="1" i="0" dirty="0">
                        <a:solidFill>
                          <a:schemeClr val="accent2">
                            <a:lumMod val="60000"/>
                            <a:lumOff val="40000"/>
                          </a:schemeClr>
                        </a:solidFill>
                      </a:endParaRPr>
                    </a:p>
                  </a:txBody>
                  <a:tcPr/>
                </a:tc>
                <a:tc>
                  <a:txBody>
                    <a:bodyPr/>
                    <a:lstStyle/>
                    <a:p>
                      <a:r>
                        <a:rPr lang="en-US" dirty="0" smtClean="0"/>
                        <a:t>0</a:t>
                      </a:r>
                      <a:endParaRPr lang="en-US" dirty="0"/>
                    </a:p>
                  </a:txBody>
                  <a:tcPr/>
                </a:tc>
                <a:tc>
                  <a:txBody>
                    <a:bodyPr/>
                    <a:lstStyle/>
                    <a:p>
                      <a:r>
                        <a:rPr lang="en-US" dirty="0" smtClean="0"/>
                        <a:t>-6</a:t>
                      </a:r>
                      <a:endParaRPr lang="en-US" dirty="0"/>
                    </a:p>
                  </a:txBody>
                  <a:tcPr/>
                </a:tc>
                <a:tc>
                  <a:txBody>
                    <a:bodyPr/>
                    <a:lstStyle/>
                    <a:p>
                      <a:r>
                        <a:rPr lang="en-US" b="1" dirty="0" smtClean="0">
                          <a:solidFill>
                            <a:schemeClr val="accent5">
                              <a:lumMod val="60000"/>
                              <a:lumOff val="40000"/>
                            </a:schemeClr>
                          </a:solidFill>
                        </a:rPr>
                        <a:t>-6</a:t>
                      </a:r>
                      <a:endParaRPr lang="en-US" b="1" dirty="0">
                        <a:solidFill>
                          <a:schemeClr val="accent5">
                            <a:lumMod val="60000"/>
                            <a:lumOff val="40000"/>
                          </a:schemeClr>
                        </a:solidFill>
                      </a:endParaRPr>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Verve.thmx</Template>
  <TotalTime>371</TotalTime>
  <Words>629</Words>
  <Application>Microsoft Macintosh PowerPoint</Application>
  <PresentationFormat>On-screen Show (4:3)</PresentationFormat>
  <Paragraphs>97</Paragraphs>
  <Slides>6</Slides>
  <Notes>3</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Verve</vt:lpstr>
      <vt:lpstr>Electron Transport Chain</vt:lpstr>
      <vt:lpstr>ETC</vt:lpstr>
      <vt:lpstr>Goal of the ETC</vt:lpstr>
      <vt:lpstr>ETC</vt:lpstr>
      <vt:lpstr>ATP and the ETC</vt:lpstr>
      <vt:lpstr>Summary of Cellular Respiration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 Transport Chain</dc:title>
  <dc:creator>Kenzie Rowland</dc:creator>
  <cp:lastModifiedBy>Kenzie Rowland</cp:lastModifiedBy>
  <cp:revision>9</cp:revision>
  <dcterms:created xsi:type="dcterms:W3CDTF">2009-11-08T23:03:46Z</dcterms:created>
  <dcterms:modified xsi:type="dcterms:W3CDTF">2009-11-08T23:04:30Z</dcterms:modified>
</cp:coreProperties>
</file>