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5" d="100"/>
          <a:sy n="65" d="100"/>
        </p:scale>
        <p:origin x="-108" y="-20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24014897-18E1-49BE-A329-40B4E0C9E037}" type="datetimeFigureOut">
              <a:rPr lang="es-ES" smtClean="0"/>
              <a:t>11/11/2009</a:t>
            </a:fld>
            <a:endParaRPr lang="es-ES" dirty="0"/>
          </a:p>
        </p:txBody>
      </p:sp>
      <p:sp>
        <p:nvSpPr>
          <p:cNvPr id="19" name="18 Marcador de pie de página"/>
          <p:cNvSpPr>
            <a:spLocks noGrp="1"/>
          </p:cNvSpPr>
          <p:nvPr>
            <p:ph type="ftr" sz="quarter" idx="11"/>
          </p:nvPr>
        </p:nvSpPr>
        <p:spPr/>
        <p:txBody>
          <a:bodyPr/>
          <a:lstStyle/>
          <a:p>
            <a:endParaRPr lang="es-ES" dirty="0"/>
          </a:p>
        </p:txBody>
      </p:sp>
      <p:sp>
        <p:nvSpPr>
          <p:cNvPr id="27" name="26 Marcador de número de diapositiva"/>
          <p:cNvSpPr>
            <a:spLocks noGrp="1"/>
          </p:cNvSpPr>
          <p:nvPr>
            <p:ph type="sldNum" sz="quarter" idx="12"/>
          </p:nvPr>
        </p:nvSpPr>
        <p:spPr/>
        <p:txBody>
          <a:bodyPr/>
          <a:lstStyle/>
          <a:p>
            <a:fld id="{43C2FC8E-1DFE-4494-9D98-B1915FC062FC}" type="slidenum">
              <a:rPr lang="es-ES" smtClean="0"/>
              <a:t>‹Nº›</a:t>
            </a:fld>
            <a:endParaRPr lang="es-E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24014897-18E1-49BE-A329-40B4E0C9E037}" type="datetimeFigureOut">
              <a:rPr lang="es-ES" smtClean="0"/>
              <a:t>11/11/2009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43C2FC8E-1DFE-4494-9D98-B1915FC062FC}" type="slidenum">
              <a:rPr lang="es-ES" smtClean="0"/>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24014897-18E1-49BE-A329-40B4E0C9E037}" type="datetimeFigureOut">
              <a:rPr lang="es-ES" smtClean="0"/>
              <a:t>11/11/2009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43C2FC8E-1DFE-4494-9D98-B1915FC062FC}" type="slidenum">
              <a:rPr lang="es-ES" smtClean="0"/>
              <a:t>‹Nº›</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24014897-18E1-49BE-A329-40B4E0C9E037}" type="datetimeFigureOut">
              <a:rPr lang="es-ES" smtClean="0"/>
              <a:t>11/11/2009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43C2FC8E-1DFE-4494-9D98-B1915FC062FC}" type="slidenum">
              <a:rPr lang="es-ES" smtClean="0"/>
              <a:t>‹Nº›</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24014897-18E1-49BE-A329-40B4E0C9E037}" type="datetimeFigureOut">
              <a:rPr lang="es-ES" smtClean="0"/>
              <a:t>11/11/2009</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43C2FC8E-1DFE-4494-9D98-B1915FC062FC}" type="slidenum">
              <a:rPr lang="es-ES" smtClean="0"/>
              <a:t>‹Nº›</a:t>
            </a:fld>
            <a:endParaRPr lang="es-E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24014897-18E1-49BE-A329-40B4E0C9E037}" type="datetimeFigureOut">
              <a:rPr lang="es-ES" smtClean="0"/>
              <a:t>11/11/2009</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43C2FC8E-1DFE-4494-9D98-B1915FC062FC}" type="slidenum">
              <a:rPr lang="es-ES" smtClean="0"/>
              <a:t>‹Nº›</a:t>
            </a:fld>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24014897-18E1-49BE-A329-40B4E0C9E037}" type="datetimeFigureOut">
              <a:rPr lang="es-ES" smtClean="0"/>
              <a:t>11/11/2009</a:t>
            </a:fld>
            <a:endParaRPr lang="es-ES" dirty="0"/>
          </a:p>
        </p:txBody>
      </p:sp>
      <p:sp>
        <p:nvSpPr>
          <p:cNvPr id="8" name="7 Marcador de pie de página"/>
          <p:cNvSpPr>
            <a:spLocks noGrp="1"/>
          </p:cNvSpPr>
          <p:nvPr>
            <p:ph type="ftr" sz="quarter" idx="11"/>
          </p:nvPr>
        </p:nvSpPr>
        <p:spPr/>
        <p:txBody>
          <a:bodyPr/>
          <a:lstStyle/>
          <a:p>
            <a:endParaRPr lang="es-ES" dirty="0"/>
          </a:p>
        </p:txBody>
      </p:sp>
      <p:sp>
        <p:nvSpPr>
          <p:cNvPr id="9" name="8 Marcador de número de diapositiva"/>
          <p:cNvSpPr>
            <a:spLocks noGrp="1"/>
          </p:cNvSpPr>
          <p:nvPr>
            <p:ph type="sldNum" sz="quarter" idx="12"/>
          </p:nvPr>
        </p:nvSpPr>
        <p:spPr/>
        <p:txBody>
          <a:bodyPr/>
          <a:lstStyle/>
          <a:p>
            <a:fld id="{43C2FC8E-1DFE-4494-9D98-B1915FC062FC}" type="slidenum">
              <a:rPr lang="es-ES" smtClean="0"/>
              <a:t>‹Nº›</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24014897-18E1-49BE-A329-40B4E0C9E037}" type="datetimeFigureOut">
              <a:rPr lang="es-ES" smtClean="0"/>
              <a:t>11/11/2009</a:t>
            </a:fld>
            <a:endParaRPr lang="es-ES" dirty="0"/>
          </a:p>
        </p:txBody>
      </p:sp>
      <p:sp>
        <p:nvSpPr>
          <p:cNvPr id="4" name="3 Marcador de pie de página"/>
          <p:cNvSpPr>
            <a:spLocks noGrp="1"/>
          </p:cNvSpPr>
          <p:nvPr>
            <p:ph type="ftr" sz="quarter" idx="11"/>
          </p:nvPr>
        </p:nvSpPr>
        <p:spPr/>
        <p:txBody>
          <a:bodyPr/>
          <a:lstStyle/>
          <a:p>
            <a:endParaRPr lang="es-ES" dirty="0"/>
          </a:p>
        </p:txBody>
      </p:sp>
      <p:sp>
        <p:nvSpPr>
          <p:cNvPr id="5" name="4 Marcador de número de diapositiva"/>
          <p:cNvSpPr>
            <a:spLocks noGrp="1"/>
          </p:cNvSpPr>
          <p:nvPr>
            <p:ph type="sldNum" sz="quarter" idx="12"/>
          </p:nvPr>
        </p:nvSpPr>
        <p:spPr/>
        <p:txBody>
          <a:bodyPr/>
          <a:lstStyle/>
          <a:p>
            <a:fld id="{43C2FC8E-1DFE-4494-9D98-B1915FC062FC}" type="slidenum">
              <a:rPr lang="es-ES" smtClean="0"/>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4014897-18E1-49BE-A329-40B4E0C9E037}" type="datetimeFigureOut">
              <a:rPr lang="es-ES" smtClean="0"/>
              <a:t>11/11/2009</a:t>
            </a:fld>
            <a:endParaRPr lang="es-ES" dirty="0"/>
          </a:p>
        </p:txBody>
      </p:sp>
      <p:sp>
        <p:nvSpPr>
          <p:cNvPr id="3" name="2 Marcador de pie de página"/>
          <p:cNvSpPr>
            <a:spLocks noGrp="1"/>
          </p:cNvSpPr>
          <p:nvPr>
            <p:ph type="ftr" sz="quarter" idx="11"/>
          </p:nvPr>
        </p:nvSpPr>
        <p:spPr/>
        <p:txBody>
          <a:bodyPr/>
          <a:lstStyle/>
          <a:p>
            <a:endParaRPr lang="es-ES" dirty="0"/>
          </a:p>
        </p:txBody>
      </p:sp>
      <p:sp>
        <p:nvSpPr>
          <p:cNvPr id="4" name="3 Marcador de número de diapositiva"/>
          <p:cNvSpPr>
            <a:spLocks noGrp="1"/>
          </p:cNvSpPr>
          <p:nvPr>
            <p:ph type="sldNum" sz="quarter" idx="12"/>
          </p:nvPr>
        </p:nvSpPr>
        <p:spPr/>
        <p:txBody>
          <a:bodyPr/>
          <a:lstStyle/>
          <a:p>
            <a:fld id="{43C2FC8E-1DFE-4494-9D98-B1915FC062FC}" type="slidenum">
              <a:rPr lang="es-ES" smtClean="0"/>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24014897-18E1-49BE-A329-40B4E0C9E037}" type="datetimeFigureOut">
              <a:rPr lang="es-ES" smtClean="0"/>
              <a:t>11/11/2009</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43C2FC8E-1DFE-4494-9D98-B1915FC062FC}" type="slidenum">
              <a:rPr lang="es-ES" smtClean="0"/>
              <a:t>‹Nº›</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24014897-18E1-49BE-A329-40B4E0C9E037}" type="datetimeFigureOut">
              <a:rPr lang="es-ES" smtClean="0"/>
              <a:t>11/11/2009</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a:xfrm>
            <a:off x="8077200" y="6356350"/>
            <a:ext cx="609600" cy="365125"/>
          </a:xfrm>
        </p:spPr>
        <p:txBody>
          <a:bodyPr/>
          <a:lstStyle/>
          <a:p>
            <a:fld id="{43C2FC8E-1DFE-4494-9D98-B1915FC062FC}" type="slidenum">
              <a:rPr lang="es-ES" smtClean="0"/>
              <a:t>‹Nº›</a:t>
            </a:fld>
            <a:endParaRPr lang="es-ES" dirty="0"/>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dirty="0"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4014897-18E1-49BE-A329-40B4E0C9E037}" type="datetimeFigureOut">
              <a:rPr lang="es-ES" smtClean="0"/>
              <a:t>11/11/2009</a:t>
            </a:fld>
            <a:endParaRPr lang="es-ES" dirty="0"/>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dirty="0"/>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3C2FC8E-1DFE-4494-9D98-B1915FC062FC}" type="slidenum">
              <a:rPr lang="es-ES" smtClean="0"/>
              <a:t>‹Nº›</a:t>
            </a:fld>
            <a:endParaRPr lang="es-ES" dirty="0"/>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normAutofit/>
          </a:bodyPr>
          <a:lstStyle/>
          <a:p>
            <a:r>
              <a:rPr lang="es-ES" sz="4400" dirty="0" smtClean="0">
                <a:ln>
                  <a:solidFill>
                    <a:sysClr val="windowText" lastClr="000000"/>
                  </a:solidFill>
                </a:ln>
                <a:solidFill>
                  <a:schemeClr val="bg2">
                    <a:lumMod val="50000"/>
                  </a:schemeClr>
                </a:solidFill>
                <a:latin typeface="Snap ITC" pitchFamily="82" charset="0"/>
              </a:rPr>
              <a:t>PROTEINA</a:t>
            </a:r>
            <a:endParaRPr lang="es-ES" sz="4400" dirty="0">
              <a:ln>
                <a:solidFill>
                  <a:sysClr val="windowText" lastClr="000000"/>
                </a:solidFill>
              </a:ln>
              <a:solidFill>
                <a:schemeClr val="bg2">
                  <a:lumMod val="50000"/>
                </a:schemeClr>
              </a:solidFill>
              <a:latin typeface="Snap ITC" pitchFamily="82" charset="0"/>
            </a:endParaRPr>
          </a:p>
        </p:txBody>
      </p:sp>
      <p:sp>
        <p:nvSpPr>
          <p:cNvPr id="7" name="6 Marcador de contenido"/>
          <p:cNvSpPr>
            <a:spLocks noGrp="1"/>
          </p:cNvSpPr>
          <p:nvPr>
            <p:ph idx="1"/>
          </p:nvPr>
        </p:nvSpPr>
        <p:spPr/>
        <p:txBody>
          <a:bodyPr>
            <a:normAutofit lnSpcReduction="10000"/>
          </a:bodyPr>
          <a:lstStyle/>
          <a:p>
            <a:pPr algn="ctr">
              <a:buNone/>
            </a:pPr>
            <a:r>
              <a:rPr lang="es-ES" dirty="0" smtClean="0"/>
              <a:t> </a:t>
            </a:r>
            <a:r>
              <a:rPr lang="es-ES" dirty="0" smtClean="0">
                <a:latin typeface="Kristen ITC" pitchFamily="66" charset="0"/>
              </a:rPr>
              <a:t>cualquiera de los numerosos compuestos orgánicos constituidos por aminoácidos unidos por enlaces </a:t>
            </a:r>
            <a:r>
              <a:rPr lang="es-ES" dirty="0" smtClean="0">
                <a:latin typeface="Kristen ITC" pitchFamily="66" charset="0"/>
              </a:rPr>
              <a:t>peptídicos</a:t>
            </a:r>
            <a:r>
              <a:rPr lang="es-ES" dirty="0" smtClean="0">
                <a:latin typeface="Kristen ITC" pitchFamily="66" charset="0"/>
              </a:rPr>
              <a:t> que intervienen en diversas funciones vitales esenciales, como el metabolismo, la contracción muscular o la respuesta inmunológica. Se descubrieron en 1838 y hoy se sabe que son los componentes principales de las células y que suponen más del 50% del peso seco de los animales. El término proteína deriva del griego </a:t>
            </a:r>
            <a:r>
              <a:rPr lang="es-ES" i="1" dirty="0" smtClean="0">
                <a:latin typeface="Kristen ITC" pitchFamily="66" charset="0"/>
              </a:rPr>
              <a:t>proteios</a:t>
            </a:r>
            <a:r>
              <a:rPr lang="es-ES" i="1" dirty="0" smtClean="0">
                <a:latin typeface="Kristen ITC" pitchFamily="66" charset="0"/>
              </a:rPr>
              <a:t>,</a:t>
            </a:r>
            <a:r>
              <a:rPr lang="es-ES" dirty="0" smtClean="0">
                <a:latin typeface="Kristen ITC" pitchFamily="66" charset="0"/>
              </a:rPr>
              <a:t> que significa primero.</a:t>
            </a:r>
            <a:endParaRPr lang="es-ES" dirty="0">
              <a:latin typeface="Kristen ITC" pitchFamily="66" charset="0"/>
            </a:endParaRPr>
          </a:p>
        </p:txBody>
      </p:sp>
    </p:spTree>
  </p:cSld>
  <p:clrMapOvr>
    <a:masterClrMapping/>
  </p:clrMapOvr>
  <p:transition spd="slow">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z="4000" dirty="0" smtClean="0">
                <a:ln>
                  <a:solidFill>
                    <a:sysClr val="windowText" lastClr="000000"/>
                  </a:solidFill>
                </a:ln>
                <a:solidFill>
                  <a:schemeClr val="bg2">
                    <a:lumMod val="50000"/>
                  </a:schemeClr>
                </a:solidFill>
                <a:latin typeface="Snap ITC" pitchFamily="82" charset="0"/>
              </a:rPr>
              <a:t>NUTRICION</a:t>
            </a:r>
            <a:endParaRPr lang="es-ES" sz="4000" dirty="0">
              <a:ln>
                <a:solidFill>
                  <a:sysClr val="windowText" lastClr="000000"/>
                </a:solidFill>
              </a:ln>
              <a:solidFill>
                <a:schemeClr val="bg2">
                  <a:lumMod val="50000"/>
                </a:schemeClr>
              </a:solidFill>
              <a:latin typeface="Snap ITC" pitchFamily="82" charset="0"/>
            </a:endParaRPr>
          </a:p>
        </p:txBody>
      </p:sp>
      <p:sp>
        <p:nvSpPr>
          <p:cNvPr id="3" name="2 Marcador de contenido"/>
          <p:cNvSpPr>
            <a:spLocks noGrp="1"/>
          </p:cNvSpPr>
          <p:nvPr>
            <p:ph idx="1"/>
          </p:nvPr>
        </p:nvSpPr>
        <p:spPr/>
        <p:txBody>
          <a:bodyPr>
            <a:normAutofit/>
          </a:bodyPr>
          <a:lstStyle/>
          <a:p>
            <a:pPr algn="ctr">
              <a:buNone/>
            </a:pPr>
            <a:r>
              <a:rPr lang="es-ES" dirty="0" smtClean="0">
                <a:latin typeface="Kristen ITC" pitchFamily="66" charset="0"/>
              </a:rPr>
              <a:t>Las proteínas, desde las humanas hasta las que forman las bacterias unicelulares, son el resultado de las distintas combinaciones entre veinte aminoácidos distintos, compuestos a su vez por carbono, hidrógeno, oxígeno, nitrógeno y, a veces, azufre. En la molécula proteica, estos aminoácidos se unen en largas hileras (cadenas </a:t>
            </a:r>
            <a:r>
              <a:rPr lang="es-ES" dirty="0" smtClean="0">
                <a:latin typeface="Kristen ITC" pitchFamily="66" charset="0"/>
              </a:rPr>
              <a:t>polipeptídicas</a:t>
            </a:r>
            <a:r>
              <a:rPr lang="es-ES" dirty="0" smtClean="0">
                <a:latin typeface="Kristen ITC" pitchFamily="66" charset="0"/>
              </a:rPr>
              <a:t>) mantenidas por enlaces </a:t>
            </a:r>
            <a:r>
              <a:rPr lang="es-ES" dirty="0" smtClean="0">
                <a:latin typeface="Kristen ITC" pitchFamily="66" charset="0"/>
              </a:rPr>
              <a:t>peptídicos</a:t>
            </a:r>
            <a:r>
              <a:rPr lang="es-ES" dirty="0" smtClean="0">
                <a:latin typeface="Kristen ITC" pitchFamily="66" charset="0"/>
              </a:rPr>
              <a:t>, que son enlaces entre grupos amino (NH</a:t>
            </a:r>
            <a:r>
              <a:rPr lang="es-ES" baseline="-25000" dirty="0" smtClean="0">
                <a:latin typeface="Kristen ITC" pitchFamily="66" charset="0"/>
              </a:rPr>
              <a:t>2</a:t>
            </a:r>
            <a:r>
              <a:rPr lang="es-ES" dirty="0" smtClean="0">
                <a:latin typeface="Kristen ITC" pitchFamily="66" charset="0"/>
              </a:rPr>
              <a:t>) y carboxilo (COOH).</a:t>
            </a:r>
          </a:p>
          <a:p>
            <a:endParaRPr lang="es-ES" dirty="0"/>
          </a:p>
        </p:txBody>
      </p:sp>
    </p:spTree>
  </p:cSld>
  <p:clrMapOvr>
    <a:masterClrMapping/>
  </p:clrMapOvr>
  <p:transition spd="slow">
    <p:wheel spokes="3"/>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 sz="4000" dirty="0" smtClean="0">
                <a:ln>
                  <a:solidFill>
                    <a:sysClr val="windowText" lastClr="000000"/>
                  </a:solidFill>
                </a:ln>
                <a:solidFill>
                  <a:schemeClr val="bg2">
                    <a:lumMod val="50000"/>
                  </a:schemeClr>
                </a:solidFill>
                <a:latin typeface="Snap ITC" pitchFamily="82" charset="0"/>
              </a:rPr>
              <a:t>ESTRUCTURA DE LA PROTEINA</a:t>
            </a:r>
            <a:endParaRPr lang="es-ES" sz="4000" dirty="0">
              <a:ln>
                <a:solidFill>
                  <a:sysClr val="windowText" lastClr="000000"/>
                </a:solidFill>
              </a:ln>
              <a:solidFill>
                <a:schemeClr val="bg2">
                  <a:lumMod val="50000"/>
                </a:schemeClr>
              </a:solidFill>
              <a:latin typeface="Snap ITC" pitchFamily="82" charset="0"/>
            </a:endParaRPr>
          </a:p>
        </p:txBody>
      </p:sp>
      <p:sp>
        <p:nvSpPr>
          <p:cNvPr id="3" name="2 Marcador de contenido"/>
          <p:cNvSpPr>
            <a:spLocks noGrp="1"/>
          </p:cNvSpPr>
          <p:nvPr>
            <p:ph idx="1"/>
          </p:nvPr>
        </p:nvSpPr>
        <p:spPr/>
        <p:txBody>
          <a:bodyPr>
            <a:normAutofit fontScale="92500" lnSpcReduction="20000"/>
          </a:bodyPr>
          <a:lstStyle/>
          <a:p>
            <a:pPr algn="ctr">
              <a:buNone/>
            </a:pPr>
            <a:r>
              <a:rPr lang="es-ES" dirty="0" smtClean="0">
                <a:latin typeface="Kristen ITC" pitchFamily="66" charset="0"/>
              </a:rPr>
              <a:t>El nivel más básico de estructura proteica, llamado estructura primaria, es la secuencia lineal de aminoácidos que está determinada, a su vez, por el orden de los nucleótidos en el ADN o en el ARN. Las diferentes secuencias de aminoácidos a lo largo de la cadena afectan de distintas formas a la estructura de la molécula de proteína. Fuerzas como los enlaces de hidrógeno, los puentes </a:t>
            </a:r>
            <a:r>
              <a:rPr lang="es-ES" dirty="0" smtClean="0">
                <a:latin typeface="Kristen ITC" pitchFamily="66" charset="0"/>
              </a:rPr>
              <a:t>disulfuro</a:t>
            </a:r>
            <a:r>
              <a:rPr lang="es-ES" dirty="0" smtClean="0">
                <a:latin typeface="Kristen ITC" pitchFamily="66" charset="0"/>
              </a:rPr>
              <a:t>, la atracción entre cargas positivas y negativas, y los enlaces hidrófobos (repelentes del agua) e hidrófilos (afines al agua) hacen que la molécula se arrolle o pliegue y adopte una estructura secundaria; un ejemplo es la llamada hélice α</a:t>
            </a:r>
            <a:endParaRPr lang="es-ES" dirty="0">
              <a:latin typeface="Kristen ITC" pitchFamily="66" charset="0"/>
            </a:endParaRPr>
          </a:p>
        </p:txBody>
      </p:sp>
    </p:spTree>
  </p:cSld>
  <p:clrMapOvr>
    <a:masterClrMapping/>
  </p:clrMapOvr>
  <p:transition spd="slow">
    <p:diamon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42918"/>
            <a:ext cx="8229600" cy="5483245"/>
          </a:xfrm>
        </p:spPr>
        <p:txBody>
          <a:bodyPr>
            <a:normAutofit/>
          </a:bodyPr>
          <a:lstStyle/>
          <a:p>
            <a:pPr algn="ctr">
              <a:buNone/>
            </a:pPr>
            <a:r>
              <a:rPr lang="es-ES" dirty="0" smtClean="0">
                <a:latin typeface="Kristen ITC" pitchFamily="66" charset="0"/>
              </a:rPr>
              <a:t>Cuando las fuerzas provocan que la molécula se vuelva todavía más compacta, como ocurre en las proteínas globulares, se constituye una estructura terciaria donde la secuencia de aminoácidos adquiere una conformación tridimensional. Se dice que la molécula tiene estructura cuaternaria cuando está formada por más de una cadena </a:t>
            </a:r>
            <a:r>
              <a:rPr lang="es-ES" dirty="0" smtClean="0">
                <a:latin typeface="Kristen ITC" pitchFamily="66" charset="0"/>
              </a:rPr>
              <a:t>polipeptídica</a:t>
            </a:r>
            <a:r>
              <a:rPr lang="es-ES" dirty="0" smtClean="0">
                <a:latin typeface="Kristen ITC" pitchFamily="66" charset="0"/>
              </a:rPr>
              <a:t>, como ocurre en la hemoglobina y en algunas enzimas.</a:t>
            </a:r>
            <a:endParaRPr lang="es-ES" dirty="0">
              <a:latin typeface="Kristen ITC" pitchFamily="66" charset="0"/>
            </a:endParaRPr>
          </a:p>
        </p:txBody>
      </p:sp>
    </p:spTree>
  </p:cSld>
  <p:clrMapOvr>
    <a:masterClrMapping/>
  </p:clrMapOvr>
  <p:transition spd="slow">
    <p:strips dir="l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r="2823" b="6000"/>
          <a:stretch>
            <a:fillRect/>
          </a:stretch>
        </p:blipFill>
        <p:spPr bwMode="auto">
          <a:xfrm>
            <a:off x="1643042" y="2000240"/>
            <a:ext cx="5572164" cy="3357586"/>
          </a:xfrm>
          <a:prstGeom prst="rect">
            <a:avLst/>
          </a:prstGeom>
          <a:noFill/>
          <a:ln w="9525">
            <a:noFill/>
            <a:miter lim="800000"/>
            <a:headEnd/>
            <a:tailEnd/>
          </a:ln>
          <a:effectLst/>
        </p:spPr>
      </p:pic>
      <p:sp>
        <p:nvSpPr>
          <p:cNvPr id="5" name="4 Rectángulo"/>
          <p:cNvSpPr/>
          <p:nvPr/>
        </p:nvSpPr>
        <p:spPr>
          <a:xfrm>
            <a:off x="1571604" y="357166"/>
            <a:ext cx="6587894" cy="1446550"/>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s-ES" sz="4400" b="1" cap="none" spc="0" dirty="0" smtClean="0">
                <a:ln>
                  <a:solidFill>
                    <a:sysClr val="windowText" lastClr="000000"/>
                  </a:solidFill>
                  <a:prstDash val="solid"/>
                </a:ln>
                <a:solidFill>
                  <a:schemeClr val="bg2">
                    <a:lumMod val="50000"/>
                  </a:schemeClr>
                </a:solidFill>
                <a:latin typeface="Snap ITC" pitchFamily="82" charset="0"/>
              </a:rPr>
              <a:t>ESTRUCTURAS DE </a:t>
            </a:r>
          </a:p>
          <a:p>
            <a:pPr algn="ctr"/>
            <a:r>
              <a:rPr lang="es-ES" sz="4400" b="1" cap="none" spc="0" dirty="0" smtClean="0">
                <a:ln>
                  <a:solidFill>
                    <a:sysClr val="windowText" lastClr="000000"/>
                  </a:solidFill>
                  <a:prstDash val="solid"/>
                </a:ln>
                <a:solidFill>
                  <a:schemeClr val="bg2">
                    <a:lumMod val="50000"/>
                  </a:schemeClr>
                </a:solidFill>
                <a:latin typeface="Snap ITC" pitchFamily="82" charset="0"/>
              </a:rPr>
              <a:t>LA PROTEINA</a:t>
            </a:r>
            <a:endParaRPr lang="es-ES" sz="4400" b="1" cap="none" spc="0" dirty="0">
              <a:ln>
                <a:solidFill>
                  <a:sysClr val="windowText" lastClr="000000"/>
                </a:solidFill>
                <a:prstDash val="solid"/>
              </a:ln>
              <a:solidFill>
                <a:schemeClr val="bg2">
                  <a:lumMod val="50000"/>
                </a:schemeClr>
              </a:solidFill>
              <a:latin typeface="Snap ITC" pitchFamily="82" charset="0"/>
            </a:endParaRPr>
          </a:p>
        </p:txBody>
      </p:sp>
    </p:spTree>
  </p:cSld>
  <p:clrMapOvr>
    <a:masterClrMapping/>
  </p:clrMapOvr>
  <p:transition spd="slow">
    <p:plus/>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TotalTime>
  <Words>75</Words>
  <Application>Microsoft Office PowerPoint</Application>
  <PresentationFormat>Presentación en pantalla (4:3)</PresentationFormat>
  <Paragraphs>9</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Flujo</vt:lpstr>
      <vt:lpstr>PROTEINA</vt:lpstr>
      <vt:lpstr>NUTRICION</vt:lpstr>
      <vt:lpstr>ESTRUCTURA DE LA PROTEINA</vt:lpstr>
      <vt:lpstr>Diapositiva 4</vt:lpstr>
      <vt:lpstr>Diapositiva 5</vt:lpstr>
    </vt:vector>
  </TitlesOfParts>
  <Company>Windows XP Titan Ultimate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PROTEINA</dc:title>
  <dc:creator>Javier</dc:creator>
  <cp:lastModifiedBy>Javier</cp:lastModifiedBy>
  <cp:revision>2</cp:revision>
  <dcterms:created xsi:type="dcterms:W3CDTF">2009-11-11T18:13:33Z</dcterms:created>
  <dcterms:modified xsi:type="dcterms:W3CDTF">2009-11-11T18:29:21Z</dcterms:modified>
</cp:coreProperties>
</file>