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7" r:id="rId3"/>
    <p:sldId id="278" r:id="rId4"/>
    <p:sldId id="279" r:id="rId5"/>
    <p:sldId id="268" r:id="rId6"/>
    <p:sldId id="257" r:id="rId7"/>
    <p:sldId id="258" r:id="rId8"/>
    <p:sldId id="281" r:id="rId9"/>
    <p:sldId id="260" r:id="rId10"/>
    <p:sldId id="282" r:id="rId11"/>
    <p:sldId id="262" r:id="rId12"/>
    <p:sldId id="265" r:id="rId13"/>
    <p:sldId id="283" r:id="rId14"/>
    <p:sldId id="263" r:id="rId15"/>
    <p:sldId id="264" r:id="rId16"/>
    <p:sldId id="270" r:id="rId17"/>
    <p:sldId id="259" r:id="rId18"/>
    <p:sldId id="261" r:id="rId19"/>
    <p:sldId id="285" r:id="rId20"/>
    <p:sldId id="269" r:id="rId21"/>
    <p:sldId id="284" r:id="rId22"/>
    <p:sldId id="276" r:id="rId23"/>
    <p:sldId id="277" r:id="rId24"/>
    <p:sldId id="286" r:id="rId25"/>
    <p:sldId id="288" r:id="rId26"/>
    <p:sldId id="289" r:id="rId27"/>
    <p:sldId id="287" r:id="rId28"/>
    <p:sldId id="271" r:id="rId29"/>
    <p:sldId id="275" r:id="rId30"/>
    <p:sldId id="272"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CC9900"/>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67" autoAdjust="0"/>
    <p:restoredTop sz="94667" autoAdjust="0"/>
  </p:normalViewPr>
  <p:slideViewPr>
    <p:cSldViewPr>
      <p:cViewPr varScale="1">
        <p:scale>
          <a:sx n="75" d="100"/>
          <a:sy n="75" d="100"/>
        </p:scale>
        <p:origin x="-4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3A24FF4-2439-47EC-9E2A-C3FE4B2FCBB2}" type="datetimeFigureOut">
              <a:rPr lang="en-US"/>
              <a:pPr>
                <a:defRPr/>
              </a:pPr>
              <a:t>4/22/2010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789C536-CCA8-4E4A-80D4-E293FA233F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CED947-3319-4DD6-B9D2-175B96A38EC5}" type="slidenum">
              <a:rPr lang="en-US"/>
              <a:pPr fontAlgn="base">
                <a:spcBef>
                  <a:spcPct val="0"/>
                </a:spcBef>
                <a:spcAft>
                  <a:spcPct val="0"/>
                </a:spcAft>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solidFill>
                  <a:schemeClr val="bg1"/>
                </a:solidFill>
              </a:rPr>
              <a:t>.   </a:t>
            </a:r>
          </a:p>
          <a:p>
            <a:endParaRPr lang="en-US" smtClean="0"/>
          </a:p>
        </p:txBody>
      </p:sp>
      <p:sp>
        <p:nvSpPr>
          <p:cNvPr id="4" name="Slide Number Placeholder 3"/>
          <p:cNvSpPr>
            <a:spLocks noGrp="1"/>
          </p:cNvSpPr>
          <p:nvPr>
            <p:ph type="sldNum" sz="quarter" idx="5"/>
          </p:nvPr>
        </p:nvSpPr>
        <p:spPr/>
        <p:txBody>
          <a:bodyPr/>
          <a:lstStyle/>
          <a:p>
            <a:pPr>
              <a:defRPr/>
            </a:pPr>
            <a:fld id="{784BC626-CD4A-4342-8B33-F02090D17F05}"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916BD6-8CAE-47E3-9995-6505635CACCB}" type="slidenum">
              <a:rPr lang="en-US"/>
              <a:pPr fontAlgn="base">
                <a:spcBef>
                  <a:spcPct val="0"/>
                </a:spcBef>
                <a:spcAft>
                  <a:spcPct val="0"/>
                </a:spcAft>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C02BC-4501-4F73-9C6B-F6487B54BE95}"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F466C6-A62F-45B0-89F4-D9909244A09F}" type="slidenum">
              <a:rPr lang="en-US"/>
              <a:pPr fontAlgn="base">
                <a:spcBef>
                  <a:spcPct val="0"/>
                </a:spcBef>
                <a:spcAft>
                  <a:spcPct val="0"/>
                </a:spcAft>
                <a:defRPr/>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25BB406-BCF4-4B2A-95C0-7148D8F9C446}" type="slidenum">
              <a:rPr lang="en-US" smtClean="0"/>
              <a:pPr>
                <a:defRPr/>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745DC2-D06A-4322-8A7A-364B736B01D2}"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2265E6-F81D-46FB-A67A-97B0DF2AC120}" type="slidenum">
              <a:rPr lang="en-US"/>
              <a:pPr>
                <a:defRPr/>
              </a:pPr>
              <a:t>‹#›</a:t>
            </a:fld>
            <a:endParaRPr lang="en-US"/>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5FC051-D390-4AB2-83AE-FBD8153429D9}"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FBC801-F071-4D89-97AB-BA098A42E857}" type="slidenum">
              <a:rPr lang="en-US"/>
              <a:pPr>
                <a:defRPr/>
              </a:pPr>
              <a:t>‹#›</a:t>
            </a:fld>
            <a:endParaRPr lang="en-US"/>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8EC6CC-81F4-4747-9FA8-38756B875563}"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3A0DF1-5B06-48F8-9533-FC82A4DF9D4D}" type="slidenum">
              <a:rPr lang="en-US"/>
              <a:pPr>
                <a:defRPr/>
              </a:pPr>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FABA23-4260-426E-A822-CD8EE41B425A}"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3B421-71AA-4765-AB31-BAE658EF1D76}" type="slidenum">
              <a:rPr lang="en-US"/>
              <a:pPr>
                <a:defRPr/>
              </a:pPr>
              <a:t>‹#›</a:t>
            </a:fld>
            <a:endParaRPr lang="en-US"/>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CFD9AF-990F-4422-9FE5-E955CDFFCC01}" type="datetimeFigureOut">
              <a:rPr lang="en-US"/>
              <a:pPr>
                <a:defRPr/>
              </a:pPr>
              <a:t>4/22/2010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DE03-FA94-4B17-BF1F-D9D9848BA350}" type="slidenum">
              <a:rPr lang="en-US"/>
              <a:pPr>
                <a:defRPr/>
              </a:pPr>
              <a:t>‹#›</a:t>
            </a:fld>
            <a:endParaRPr lang="en-US"/>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6496023-37D4-4257-AD10-1D09815FA89C}"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61E110-F136-4F66-868B-7CFDECB25409}" type="slidenum">
              <a:rPr lang="en-US"/>
              <a:pPr>
                <a:defRPr/>
              </a:pPr>
              <a:t>‹#›</a:t>
            </a:fld>
            <a:endParaRPr lang="en-US"/>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468F7F-8D3A-4A82-8A1B-5DCD99628C19}" type="datetimeFigureOut">
              <a:rPr lang="en-US"/>
              <a:pPr>
                <a:defRPr/>
              </a:pPr>
              <a:t>4/22/2010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E1A3094-B077-446D-9FD1-623CE2179372}" type="slidenum">
              <a:rPr lang="en-US"/>
              <a:pPr>
                <a:defRPr/>
              </a:pPr>
              <a:t>‹#›</a:t>
            </a:fld>
            <a:endParaRPr lang="en-US"/>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C4E58A-8651-4A6D-8785-5DA2A08AB2B7}" type="datetimeFigureOut">
              <a:rPr lang="en-US"/>
              <a:pPr>
                <a:defRPr/>
              </a:pPr>
              <a:t>4/22/2010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D7ABAF6-BBF7-46AB-907D-904179BC7926}" type="slidenum">
              <a:rPr lang="en-US"/>
              <a:pPr>
                <a:defRPr/>
              </a:pPr>
              <a:t>‹#›</a:t>
            </a:fld>
            <a:endParaRPr lang="en-US"/>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CB3FAA-1754-42C5-940F-2E156EEE17D4}" type="datetimeFigureOut">
              <a:rPr lang="en-US"/>
              <a:pPr>
                <a:defRPr/>
              </a:pPr>
              <a:t>4/22/2010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362D8E-1C7F-4C52-97FC-1281321F7D7D}" type="slidenum">
              <a:rPr lang="en-US"/>
              <a:pPr>
                <a:defRPr/>
              </a:pPr>
              <a:t>‹#›</a:t>
            </a:fld>
            <a:endParaRPr lang="en-US"/>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0AC0A-B5DF-40A9-AF4C-70D8A86018AE}"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FE03B7-72D3-492F-B550-4E8E074340E9}" type="slidenum">
              <a:rPr lang="en-US"/>
              <a:pPr>
                <a:defRPr/>
              </a:pPr>
              <a:t>‹#›</a:t>
            </a:fld>
            <a:endParaRPr lang="en-US"/>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875E65-6691-4A1D-8F02-A1EB2568A489}" type="datetimeFigureOut">
              <a:rPr lang="en-US"/>
              <a:pPr>
                <a:defRPr/>
              </a:pPr>
              <a:t>4/22/2010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D7BD6-3F15-47D8-9A2E-C22A26584E22}" type="slidenum">
              <a:rPr lang="en-US"/>
              <a:pPr>
                <a:defRPr/>
              </a:pPr>
              <a:t>‹#›</a:t>
            </a:fld>
            <a:endParaRPr lang="en-US"/>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C4A1BDF-BB17-4A38-8498-71495B4EF909}" type="datetimeFigureOut">
              <a:rPr lang="en-US"/>
              <a:pPr>
                <a:defRPr/>
              </a:pPr>
              <a:t>4/22/2010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22E023B-4EAA-4255-9722-C79A84DA02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rds.yahoo.com/_ylt=A0WTefiRH75LAyMAjtKJzbkF;_ylu=X3oDMTBpc2VvdmQ2BHBvcwM3BHNlYwNzcgR2dGlkAw--/SIG=1geppl7ik/EXP=1270837521/**http:/images.search.yahoo.com/images/view?back=http://images.search.yahoo.com/search/images?p=cartoon+cow&amp;ei=utf-8&amp;w=528&amp;h=598&amp;imgurl=www.clker.com/cliparts/a/0/e/1/1216139760278927551lemmling_Cartoon_cow.svg.hi.png&amp;rurl=http://www.clker.com/clipart-23284.html&amp;size=70k&amp;name=1216139760278927...&amp;p=cartoon+cow&amp;oid=b793370af917bb0c&amp;fr2=&amp;no=7&amp;tt=16504&amp;sigr=117i0tj43&amp;sigi=12hqrm51k&amp;sigb=1235b17v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sciencebuzz.org/" TargetMode="External"/><Relationship Id="rId2" Type="http://schemas.openxmlformats.org/officeDocument/2006/relationships/hyperlink" Target="http://www.rootsweb.ancestry.com/~wvberkel/cemetery.html" TargetMode="External"/><Relationship Id="rId1" Type="http://schemas.openxmlformats.org/officeDocument/2006/relationships/slideLayout" Target="../slideLayouts/slideLayout2.xml"/><Relationship Id="rId5" Type="http://schemas.openxmlformats.org/officeDocument/2006/relationships/hyperlink" Target="http://northmoutain.org/pictures" TargetMode="External"/><Relationship Id="rId4" Type="http://schemas.openxmlformats.org/officeDocument/2006/relationships/hyperlink" Target="http://www.extension.umn.edu/yardandgarden/ygbriefs/p443wooddecay.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rds.yahoo.com/_ylt=A0WTefgZHr5LaCQAhzWJzbkF;_ylu=X3oDMTBpaWhqZmNtBHBvcwMzBHNlYwNzcgR2dGlkAw--/SIG=1hqlucbah/EXP=1270837145/**http:/images.search.yahoo.com/images/view?back=http://images.search.yahoo.com/search/images?p=cute+cartoon+cow+image&amp;ei=utf-8&amp;fr=yfp-t-916&amp;w=534&amp;h=600&amp;imgurl=www.clker.com/cliparts/7/f/d/4/12065690261720511830bsantos_Cow.svg.hi.png&amp;rurl=http://www.clker.com/clipart-cow1.html&amp;size=73k&amp;name=1206569026172051...&amp;p=cute+cartoon+cow+image&amp;oid=ce201ff81c7bf830&amp;fr2=&amp;no=3&amp;tt=789&amp;sigr=116q4p63r&amp;sigi=129f1b7re&amp;sigb=12rj8dgt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16000" r="-16000"/>
          </a:stretch>
        </a:blipFill>
        <a:effectLst/>
      </p:bgPr>
    </p:bg>
    <p:spTree>
      <p:nvGrpSpPr>
        <p:cNvPr id="1" name=""/>
        <p:cNvGrpSpPr/>
        <p:nvPr/>
      </p:nvGrpSpPr>
      <p:grpSpPr>
        <a:xfrm>
          <a:off x="0" y="0"/>
          <a:ext cx="0" cy="0"/>
          <a:chOff x="0" y="0"/>
          <a:chExt cx="0" cy="0"/>
        </a:xfrm>
      </p:grpSpPr>
      <p:sp>
        <p:nvSpPr>
          <p:cNvPr id="14337" name="Title 1"/>
          <p:cNvSpPr>
            <a:spLocks noGrp="1"/>
          </p:cNvSpPr>
          <p:nvPr>
            <p:ph type="ctrTitle"/>
          </p:nvPr>
        </p:nvSpPr>
        <p:spPr>
          <a:xfrm>
            <a:off x="609600" y="1066800"/>
            <a:ext cx="7772400" cy="1470025"/>
          </a:xfrm>
        </p:spPr>
        <p:txBody>
          <a:bodyPr/>
          <a:lstStyle/>
          <a:p>
            <a:pPr eaLnBrk="1" hangingPunct="1">
              <a:defRPr/>
            </a:pPr>
            <a:r>
              <a:rPr lang="en-US" sz="4800" b="1" dirty="0" smtClean="0">
                <a:ln w="12700">
                  <a:solidFill>
                    <a:srgbClr val="800080"/>
                  </a:solidFill>
                  <a:prstDash val="solid"/>
                </a:ln>
                <a:solidFill>
                  <a:schemeClr val="bg2">
                    <a:tint val="85000"/>
                    <a:satMod val="155000"/>
                  </a:schemeClr>
                </a:solidFill>
                <a:effectLst>
                  <a:outerShdw blurRad="41275" dist="20320" dir="1800000" algn="tl" rotWithShape="0">
                    <a:srgbClr val="000000">
                      <a:alpha val="40000"/>
                    </a:srgbClr>
                  </a:outerShdw>
                </a:effectLst>
              </a:rPr>
              <a:t>Agricultural Affect on Our Streams </a:t>
            </a:r>
          </a:p>
        </p:txBody>
      </p:sp>
      <p:sp>
        <p:nvSpPr>
          <p:cNvPr id="14338" name="Subtitle 2"/>
          <p:cNvSpPr>
            <a:spLocks noGrp="1"/>
          </p:cNvSpPr>
          <p:nvPr>
            <p:ph type="subTitle" idx="1"/>
          </p:nvPr>
        </p:nvSpPr>
        <p:spPr/>
        <p:txBody>
          <a:bodyPr/>
          <a:lstStyle/>
          <a:p>
            <a:pPr algn="r" eaLnBrk="1" hangingPunct="1"/>
            <a:r>
              <a:rPr lang="en-US" sz="4000" dirty="0" smtClean="0">
                <a:ln>
                  <a:solidFill>
                    <a:srgbClr val="7030A0"/>
                  </a:solidFill>
                </a:ln>
                <a:solidFill>
                  <a:schemeClr val="bg1"/>
                </a:solidFill>
              </a:rPr>
              <a:t>Liz Lauer</a:t>
            </a:r>
          </a:p>
          <a:p>
            <a:pPr algn="r" eaLnBrk="1" hangingPunct="1"/>
            <a:r>
              <a:rPr lang="en-US" sz="4000" dirty="0" smtClean="0">
                <a:ln>
                  <a:solidFill>
                    <a:srgbClr val="7030A0"/>
                  </a:solidFill>
                </a:ln>
                <a:solidFill>
                  <a:schemeClr val="bg1"/>
                </a:solidFill>
              </a:rPr>
              <a:t>Devon Fore</a:t>
            </a:r>
          </a:p>
          <a:p>
            <a:pPr algn="r" eaLnBrk="1" hangingPunct="1"/>
            <a:r>
              <a:rPr lang="en-US" sz="4000" dirty="0" smtClean="0">
                <a:ln>
                  <a:solidFill>
                    <a:srgbClr val="7030A0"/>
                  </a:solidFill>
                </a:ln>
                <a:solidFill>
                  <a:schemeClr val="bg1"/>
                </a:solidFill>
              </a:rPr>
              <a:t>Melanie Bias</a:t>
            </a:r>
          </a:p>
        </p:txBody>
      </p:sp>
      <p:pic>
        <p:nvPicPr>
          <p:cNvPr id="14340" name="Picture 6" descr="Go to fullsize image">
            <a:hlinkClick r:id="rId4"/>
          </p:cNvPr>
          <p:cNvPicPr>
            <a:picLocks noChangeAspect="1" noChangeArrowheads="1"/>
          </p:cNvPicPr>
          <p:nvPr/>
        </p:nvPicPr>
        <p:blipFill>
          <a:blip r:embed="rId5" cstate="print"/>
          <a:srcRect/>
          <a:stretch>
            <a:fillRect/>
          </a:stretch>
        </p:blipFill>
        <p:spPr bwMode="auto">
          <a:xfrm>
            <a:off x="1097806" y="3048000"/>
            <a:ext cx="2026394" cy="229552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337"/>
                                        </p:tgtEl>
                                        <p:attrNameLst>
                                          <p:attrName>style.visibility</p:attrName>
                                        </p:attrNameLst>
                                      </p:cBhvr>
                                      <p:to>
                                        <p:strVal val="visible"/>
                                      </p:to>
                                    </p:set>
                                    <p:animEffect transition="in" filter="diamond(in)">
                                      <p:cBhvr>
                                        <p:cTn id="7" dur="2000"/>
                                        <p:tgtEl>
                                          <p:spTgt spid="14337"/>
                                        </p:tgtEl>
                                      </p:cBhvr>
                                    </p:animEffect>
                                  </p:childTnLst>
                                </p:cTn>
                              </p:par>
                              <p:par>
                                <p:cTn id="8" presetID="3" presetClass="entr" presetSubtype="1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blinds(horizontal)">
                                      <p:cBhvr>
                                        <p:cTn id="10" dur="500"/>
                                        <p:tgtEl>
                                          <p:spTgt spid="14340"/>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4338">
                                            <p:txEl>
                                              <p:pRg st="0" end="0"/>
                                            </p:txEl>
                                          </p:spTgt>
                                        </p:tgtEl>
                                        <p:attrNameLst>
                                          <p:attrName>style.visibility</p:attrName>
                                        </p:attrNameLst>
                                      </p:cBhvr>
                                      <p:to>
                                        <p:strVal val="visible"/>
                                      </p:to>
                                    </p:set>
                                    <p:animEffect transition="in" filter="diamond(in)">
                                      <p:cBhvr>
                                        <p:cTn id="13" dur="2000"/>
                                        <p:tgtEl>
                                          <p:spTgt spid="14338">
                                            <p:txEl>
                                              <p:pRg st="0" end="0"/>
                                            </p:txEl>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14338">
                                            <p:txEl>
                                              <p:pRg st="1" end="1"/>
                                            </p:txEl>
                                          </p:spTgt>
                                        </p:tgtEl>
                                        <p:attrNameLst>
                                          <p:attrName>style.visibility</p:attrName>
                                        </p:attrNameLst>
                                      </p:cBhvr>
                                      <p:to>
                                        <p:strVal val="visible"/>
                                      </p:to>
                                    </p:set>
                                    <p:animEffect transition="in" filter="diamond(in)">
                                      <p:cBhvr>
                                        <p:cTn id="16" dur="2000"/>
                                        <p:tgtEl>
                                          <p:spTgt spid="14338">
                                            <p:txEl>
                                              <p:pRg st="1" end="1"/>
                                            </p:txEl>
                                          </p:spTgt>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4338">
                                            <p:txEl>
                                              <p:pRg st="2" end="2"/>
                                            </p:txEl>
                                          </p:spTgt>
                                        </p:tgtEl>
                                        <p:attrNameLst>
                                          <p:attrName>style.visibility</p:attrName>
                                        </p:attrNameLst>
                                      </p:cBhvr>
                                      <p:to>
                                        <p:strVal val="visible"/>
                                      </p:to>
                                    </p:set>
                                    <p:animEffect transition="in" filter="diamond(in)">
                                      <p:cBhvr>
                                        <p:cTn id="19" dur="20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 grpId="0"/>
      <p:bldP spid="1433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Pollution</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74" name="Content Placeholder 2"/>
          <p:cNvSpPr>
            <a:spLocks noGrp="1"/>
          </p:cNvSpPr>
          <p:nvPr>
            <p:ph idx="1"/>
          </p:nvPr>
        </p:nvSpPr>
        <p:spPr/>
        <p:txBody>
          <a:bodyPr/>
          <a:lstStyle/>
          <a:p>
            <a:r>
              <a:rPr lang="en-US" dirty="0" smtClean="0">
                <a:ln>
                  <a:solidFill>
                    <a:srgbClr val="0070C0"/>
                  </a:solidFill>
                </a:ln>
                <a:solidFill>
                  <a:schemeClr val="bg1"/>
                </a:solidFill>
              </a:rPr>
              <a:t>The biological balance of the watershed can be negatively affected by these pollutants. It can cause cloudy water, weed growth, and increases in algae. </a:t>
            </a:r>
          </a:p>
          <a:p>
            <a:endParaRPr lang="en-US"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8674">
                                            <p:txEl>
                                              <p:pRg st="0" end="0"/>
                                            </p:txEl>
                                          </p:spTgt>
                                        </p:tgtEl>
                                        <p:attrNameLst>
                                          <p:attrName>style.visibility</p:attrName>
                                        </p:attrNameLst>
                                      </p:cBhvr>
                                      <p:to>
                                        <p:strVal val="visible"/>
                                      </p:to>
                                    </p:set>
                                    <p:anim to="" calcmode="lin" valueType="num">
                                      <p:cBhvr>
                                        <p:cTn id="10" dur="1" fill="hold"/>
                                        <p:tgtEl>
                                          <p:spTgt spid="2867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67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a:defRPr/>
            </a:pP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to help solve this pollutant problem.</a:t>
            </a:r>
          </a:p>
        </p:txBody>
      </p:sp>
      <p:sp>
        <p:nvSpPr>
          <p:cNvPr id="29698" name="Rectangle 3"/>
          <p:cNvSpPr>
            <a:spLocks noGrp="1"/>
          </p:cNvSpPr>
          <p:nvPr>
            <p:ph type="body" idx="1"/>
          </p:nvPr>
        </p:nvSpPr>
        <p:spPr/>
        <p:txBody>
          <a:bodyPr/>
          <a:lstStyle/>
          <a:p>
            <a:r>
              <a:rPr lang="en-US" dirty="0" smtClean="0">
                <a:ln>
                  <a:solidFill>
                    <a:srgbClr val="0070C0"/>
                  </a:solidFill>
                </a:ln>
                <a:solidFill>
                  <a:schemeClr val="bg1"/>
                </a:solidFill>
              </a:rPr>
              <a:t>The term Riparian Buffer is used to describe lands adjacent to streams where vegetation is strongly influenced by the presence of water. </a:t>
            </a:r>
          </a:p>
          <a:p>
            <a:r>
              <a:rPr lang="en-US" dirty="0" smtClean="0">
                <a:ln>
                  <a:solidFill>
                    <a:srgbClr val="0070C0"/>
                  </a:solidFill>
                </a:ln>
                <a:solidFill>
                  <a:schemeClr val="bg1"/>
                </a:solidFill>
              </a:rPr>
              <a:t>Agriculture can lead to a large amount of run off, which is why a riparian buffer can help keep a stream healthy. </a:t>
            </a:r>
          </a:p>
          <a:p>
            <a:r>
              <a:rPr lang="en-US" dirty="0" smtClean="0">
                <a:ln>
                  <a:solidFill>
                    <a:srgbClr val="0070C0"/>
                  </a:solidFill>
                </a:ln>
                <a:solidFill>
                  <a:schemeClr val="bg1"/>
                </a:solidFill>
              </a:rPr>
              <a:t>They help prevent harmful sediments from manure ( E Coli) that the cows can produce</a:t>
            </a:r>
            <a:r>
              <a:rPr lang="en-US" dirty="0" smtClean="0">
                <a:ln>
                  <a:solidFill>
                    <a:srgbClr val="0070C0"/>
                  </a:solidFill>
                </a:ln>
                <a:solidFill>
                  <a:srgbClr val="FF0000"/>
                </a:solidFill>
              </a:rPr>
              <a:t>.  </a:t>
            </a:r>
          </a:p>
          <a:p>
            <a:endParaRPr lang="en-US" dirty="0" smtClean="0">
              <a:solidFill>
                <a:srgbClr val="FF00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to="" calcmode="lin" valueType="num">
                                      <p:cBhvr>
                                        <p:cTn id="7" dur="1" fill="hold"/>
                                        <p:tgtEl>
                                          <p:spTgt spid="2457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9698">
                                            <p:txEl>
                                              <p:pRg st="0" end="0"/>
                                            </p:txEl>
                                          </p:spTgt>
                                        </p:tgtEl>
                                        <p:attrNameLst>
                                          <p:attrName>style.visibility</p:attrName>
                                        </p:attrNameLst>
                                      </p:cBhvr>
                                      <p:to>
                                        <p:strVal val="visible"/>
                                      </p:to>
                                    </p:set>
                                    <p:anim to="" calcmode="lin" valueType="num">
                                      <p:cBhvr>
                                        <p:cTn id="10" dur="1" fill="hold"/>
                                        <p:tgtEl>
                                          <p:spTgt spid="29698">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to="" calcmode="lin" valueType="num">
                                      <p:cBhvr>
                                        <p:cTn id="13" dur="1" fill="hold"/>
                                        <p:tgtEl>
                                          <p:spTgt spid="29698">
                                            <p:txEl>
                                              <p:pRg st="1" end="1"/>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9698">
                                            <p:txEl>
                                              <p:pRg st="2" end="2"/>
                                            </p:txEl>
                                          </p:spTgt>
                                        </p:tgtEl>
                                        <p:attrNameLst>
                                          <p:attrName>style.visibility</p:attrName>
                                        </p:attrNameLst>
                                      </p:cBhvr>
                                      <p:to>
                                        <p:strVal val="visible"/>
                                      </p:to>
                                    </p:set>
                                    <p:anim to="" calcmode="lin" valueType="num">
                                      <p:cBhvr>
                                        <p:cTn id="16" dur="1" fill="hold"/>
                                        <p:tgtEl>
                                          <p:spTgt spid="2969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96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152400" y="2133600"/>
            <a:ext cx="8458200" cy="3902075"/>
          </a:xfrm>
        </p:spPr>
        <p:txBody>
          <a:bodyPr/>
          <a:lstStyle/>
          <a:p>
            <a:r>
              <a:rPr lang="en-US" dirty="0" smtClean="0">
                <a:ln>
                  <a:solidFill>
                    <a:srgbClr val="0070C0"/>
                  </a:solidFill>
                </a:ln>
                <a:solidFill>
                  <a:schemeClr val="bg1"/>
                </a:solidFill>
              </a:rPr>
              <a:t>Besides the cow’s fertilizers, and the run off being a problem for our watersheds there is also a problem with farms destroying things that keep the rivers safe. </a:t>
            </a:r>
          </a:p>
          <a:p>
            <a:r>
              <a:rPr lang="en-US" dirty="0" smtClean="0">
                <a:ln>
                  <a:solidFill>
                    <a:srgbClr val="0070C0"/>
                  </a:solidFill>
                </a:ln>
                <a:solidFill>
                  <a:schemeClr val="bg1"/>
                </a:solidFill>
              </a:rPr>
              <a:t>When farmers expand land the can take away natural buffers that are very important to the farm.</a:t>
            </a:r>
          </a:p>
        </p:txBody>
      </p:sp>
      <p:sp>
        <p:nvSpPr>
          <p:cNvPr id="5" name="TextBox 4"/>
          <p:cNvSpPr txBox="1"/>
          <p:nvPr/>
        </p:nvSpPr>
        <p:spPr>
          <a:xfrm>
            <a:off x="533400" y="685800"/>
            <a:ext cx="7239000" cy="1077218"/>
          </a:xfrm>
          <a:prstGeom prst="rect">
            <a:avLst/>
          </a:prstGeom>
          <a:noFill/>
        </p:spPr>
        <p:txBody>
          <a:bodyPr>
            <a:spAutoFit/>
          </a:bodyPr>
          <a:lstStyle/>
          <a:p>
            <a:pPr algn="ctr">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to help solve this pollution problem cont</a:t>
            </a:r>
            <a:r>
              <a:rPr lang="en-US" dirty="0"/>
              <a: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0721">
                                            <p:txEl>
                                              <p:pRg st="0" end="0"/>
                                            </p:txEl>
                                          </p:spTgt>
                                        </p:tgtEl>
                                        <p:attrNameLst>
                                          <p:attrName>style.visibility</p:attrName>
                                        </p:attrNameLst>
                                      </p:cBhvr>
                                      <p:to>
                                        <p:strVal val="visible"/>
                                      </p:to>
                                    </p:set>
                                    <p:anim to="" calcmode="lin" valueType="num">
                                      <p:cBhvr>
                                        <p:cTn id="10" dur="1" fill="hold"/>
                                        <p:tgtEl>
                                          <p:spTgt spid="30721">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0721">
                                            <p:txEl>
                                              <p:pRg st="1" end="1"/>
                                            </p:txEl>
                                          </p:spTgt>
                                        </p:tgtEl>
                                        <p:attrNameLst>
                                          <p:attrName>style.visibility</p:attrName>
                                        </p:attrNameLst>
                                      </p:cBhvr>
                                      <p:to>
                                        <p:strVal val="visible"/>
                                      </p:to>
                                    </p:set>
                                    <p:anim to="" calcmode="lin" valueType="num">
                                      <p:cBhvr>
                                        <p:cTn id="13" dur="1" fill="hold"/>
                                        <p:tgtEl>
                                          <p:spTgt spid="3072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to solve the pollution problem cont.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46" name="Content Placeholder 2"/>
          <p:cNvSpPr>
            <a:spLocks noGrp="1"/>
          </p:cNvSpPr>
          <p:nvPr>
            <p:ph idx="1"/>
          </p:nvPr>
        </p:nvSpPr>
        <p:spPr/>
        <p:txBody>
          <a:bodyPr/>
          <a:lstStyle/>
          <a:p>
            <a:r>
              <a:rPr lang="en-US" dirty="0" smtClean="0">
                <a:ln>
                  <a:solidFill>
                    <a:srgbClr val="0070C0"/>
                  </a:solidFill>
                </a:ln>
                <a:solidFill>
                  <a:schemeClr val="bg1"/>
                </a:solidFill>
              </a:rPr>
              <a:t>Farming can use up a good part of the watersheds and the areas around its nutrients. The soil </a:t>
            </a:r>
            <a:r>
              <a:rPr lang="en-US" dirty="0" smtClean="0">
                <a:ln>
                  <a:solidFill>
                    <a:srgbClr val="0070C0"/>
                  </a:solidFill>
                </a:ln>
                <a:solidFill>
                  <a:schemeClr val="bg1"/>
                </a:solidFill>
              </a:rPr>
              <a:t>is </a:t>
            </a:r>
            <a:r>
              <a:rPr lang="en-US" dirty="0" smtClean="0">
                <a:ln>
                  <a:solidFill>
                    <a:srgbClr val="0070C0"/>
                  </a:solidFill>
                </a:ln>
                <a:solidFill>
                  <a:schemeClr val="bg1"/>
                </a:solidFill>
              </a:rPr>
              <a:t>important and over faming can be harmful to the land and streams.</a:t>
            </a:r>
          </a:p>
          <a:p>
            <a:endParaRPr lang="en-US" dirty="0" smtClean="0">
              <a:ln>
                <a:solidFill>
                  <a:srgbClr val="0070C0"/>
                </a:solidFill>
              </a:ln>
              <a:solidFill>
                <a:schemeClr val="bg1"/>
              </a:solidFill>
            </a:endParaRPr>
          </a:p>
          <a:p>
            <a:r>
              <a:rPr lang="en-US" dirty="0" smtClean="0">
                <a:ln>
                  <a:solidFill>
                    <a:srgbClr val="0070C0"/>
                  </a:solidFill>
                </a:ln>
                <a:solidFill>
                  <a:schemeClr val="bg1"/>
                </a:solidFill>
              </a:rPr>
              <a:t>Another way to help maintain healthy streams are contour farming.</a:t>
            </a:r>
          </a:p>
          <a:p>
            <a:endParaRPr lang="en-US"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1746">
                                            <p:txEl>
                                              <p:pRg st="0" end="0"/>
                                            </p:txEl>
                                          </p:spTgt>
                                        </p:tgtEl>
                                        <p:attrNameLst>
                                          <p:attrName>style.visibility</p:attrName>
                                        </p:attrNameLst>
                                      </p:cBhvr>
                                      <p:to>
                                        <p:strVal val="visible"/>
                                      </p:to>
                                    </p:set>
                                    <p:anim to="" calcmode="lin" valueType="num">
                                      <p:cBhvr>
                                        <p:cTn id="10" dur="1" fill="hold"/>
                                        <p:tgtEl>
                                          <p:spTgt spid="31746">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1746">
                                            <p:txEl>
                                              <p:pRg st="2" end="2"/>
                                            </p:txEl>
                                          </p:spTgt>
                                        </p:tgtEl>
                                        <p:attrNameLst>
                                          <p:attrName>style.visibility</p:attrName>
                                        </p:attrNameLst>
                                      </p:cBhvr>
                                      <p:to>
                                        <p:strVal val="visible"/>
                                      </p:to>
                                    </p:set>
                                    <p:anim to="" calcmode="lin" valueType="num">
                                      <p:cBhvr>
                                        <p:cTn id="13" dur="1" fill="hold"/>
                                        <p:tgtEl>
                                          <p:spTgt spid="31746">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4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228600" y="2133600"/>
            <a:ext cx="8382000" cy="4419600"/>
          </a:xfrm>
        </p:spPr>
        <p:txBody>
          <a:bodyPr/>
          <a:lstStyle/>
          <a:p>
            <a:r>
              <a:rPr lang="en-US" dirty="0" smtClean="0">
                <a:ln>
                  <a:solidFill>
                    <a:srgbClr val="0070C0"/>
                  </a:solidFill>
                </a:ln>
                <a:solidFill>
                  <a:schemeClr val="bg1"/>
                </a:solidFill>
              </a:rPr>
              <a:t>Contour farming is the practice of preparing land, planting crops, and cultivating them on a level or nearly level contour around a slope. </a:t>
            </a:r>
          </a:p>
          <a:p>
            <a:r>
              <a:rPr lang="en-US" dirty="0" smtClean="0">
                <a:ln>
                  <a:solidFill>
                    <a:srgbClr val="0070C0"/>
                  </a:solidFill>
                </a:ln>
                <a:solidFill>
                  <a:schemeClr val="bg1"/>
                </a:solidFill>
              </a:rPr>
              <a:t>By practicing this type of farming you can cut run of harmful chemicals by 50 %.</a:t>
            </a:r>
          </a:p>
          <a:p>
            <a:r>
              <a:rPr lang="en-US" dirty="0" smtClean="0">
                <a:ln>
                  <a:solidFill>
                    <a:srgbClr val="0070C0"/>
                  </a:solidFill>
                </a:ln>
                <a:solidFill>
                  <a:schemeClr val="bg1"/>
                </a:solidFill>
              </a:rPr>
              <a:t>Agriculture is a big part of West Virginia, it affects everything from watershed to development. </a:t>
            </a:r>
          </a:p>
        </p:txBody>
      </p:sp>
      <p:sp>
        <p:nvSpPr>
          <p:cNvPr id="4" name="TextBox 3"/>
          <p:cNvSpPr txBox="1"/>
          <p:nvPr/>
        </p:nvSpPr>
        <p:spPr>
          <a:xfrm>
            <a:off x="685800" y="685800"/>
            <a:ext cx="6781800" cy="1200329"/>
          </a:xfrm>
          <a:prstGeom prst="rect">
            <a:avLst/>
          </a:prstGeom>
          <a:noFill/>
        </p:spPr>
        <p:txBody>
          <a:bodyPr>
            <a:spAutoFit/>
          </a:bodyPr>
          <a:lstStyle/>
          <a:p>
            <a:pPr algn="ct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to solve the pollution problem cont.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2769">
                                            <p:txEl>
                                              <p:pRg st="0" end="0"/>
                                            </p:txEl>
                                          </p:spTgt>
                                        </p:tgtEl>
                                        <p:attrNameLst>
                                          <p:attrName>style.visibility</p:attrName>
                                        </p:attrNameLst>
                                      </p:cBhvr>
                                      <p:to>
                                        <p:strVal val="visible"/>
                                      </p:to>
                                    </p:set>
                                    <p:anim to="" calcmode="lin" valueType="num">
                                      <p:cBhvr>
                                        <p:cTn id="10" dur="1" fill="hold"/>
                                        <p:tgtEl>
                                          <p:spTgt spid="32769">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2769">
                                            <p:txEl>
                                              <p:pRg st="1" end="1"/>
                                            </p:txEl>
                                          </p:spTgt>
                                        </p:tgtEl>
                                        <p:attrNameLst>
                                          <p:attrName>style.visibility</p:attrName>
                                        </p:attrNameLst>
                                      </p:cBhvr>
                                      <p:to>
                                        <p:strVal val="visible"/>
                                      </p:to>
                                    </p:set>
                                    <p:anim to="" calcmode="lin" valueType="num">
                                      <p:cBhvr>
                                        <p:cTn id="13" dur="1" fill="hold"/>
                                        <p:tgtEl>
                                          <p:spTgt spid="32769">
                                            <p:txEl>
                                              <p:pRg st="1" end="1"/>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2769">
                                            <p:txEl>
                                              <p:pRg st="2" end="2"/>
                                            </p:txEl>
                                          </p:spTgt>
                                        </p:tgtEl>
                                        <p:attrNameLst>
                                          <p:attrName>style.visibility</p:attrName>
                                        </p:attrNameLst>
                                      </p:cBhvr>
                                      <p:to>
                                        <p:strVal val="visible"/>
                                      </p:to>
                                    </p:set>
                                    <p:anim to="" calcmode="lin" valueType="num">
                                      <p:cBhvr>
                                        <p:cTn id="16" dur="1" fill="hold"/>
                                        <p:tgtEl>
                                          <p:spTgt spid="3276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382000" cy="6400800"/>
          </a:xfrm>
        </p:spPr>
        <p:txBody>
          <a:bodyPr/>
          <a:lstStyle/>
          <a:p>
            <a:pPr>
              <a:buFont typeface="Arial" charset="0"/>
              <a:buNone/>
              <a:defRPr/>
            </a:pPr>
            <a:r>
              <a:rPr lang="en-US" dirty="0" smtClean="0">
                <a:solidFill>
                  <a:schemeClr val="bg1"/>
                </a:solidFill>
              </a:rPr>
              <a:t>				</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Mill Creek Data </a:t>
            </a:r>
            <a:endParaRPr lang="en-US" sz="3600" dirty="0" smtClean="0">
              <a:solidFill>
                <a:schemeClr val="bg1"/>
              </a:solidFill>
            </a:endParaRPr>
          </a:p>
          <a:p>
            <a:pPr>
              <a:buFont typeface="Arial" charset="0"/>
              <a:buNone/>
              <a:defRPr/>
            </a:pPr>
            <a:r>
              <a:rPr lang="en-US" sz="2800" dirty="0" smtClean="0">
                <a:ln>
                  <a:solidFill>
                    <a:srgbClr val="0070C0"/>
                  </a:solidFill>
                </a:ln>
                <a:solidFill>
                  <a:schemeClr val="bg1"/>
                </a:solidFill>
              </a:rPr>
              <a:t>Temperature: 5.5 Celsius </a:t>
            </a:r>
          </a:p>
          <a:p>
            <a:pPr>
              <a:buFont typeface="Arial" charset="0"/>
              <a:buNone/>
              <a:defRPr/>
            </a:pPr>
            <a:r>
              <a:rPr lang="en-US" sz="2800" dirty="0" smtClean="0">
                <a:ln>
                  <a:solidFill>
                    <a:srgbClr val="0070C0"/>
                  </a:solidFill>
                </a:ln>
                <a:solidFill>
                  <a:schemeClr val="bg1"/>
                </a:solidFill>
              </a:rPr>
              <a:t>pH: 7.5 </a:t>
            </a:r>
          </a:p>
          <a:p>
            <a:pPr>
              <a:buFont typeface="Arial" charset="0"/>
              <a:buNone/>
              <a:defRPr/>
            </a:pPr>
            <a:r>
              <a:rPr lang="en-US" sz="2800" dirty="0" smtClean="0">
                <a:ln>
                  <a:solidFill>
                    <a:srgbClr val="0070C0"/>
                  </a:solidFill>
                </a:ln>
                <a:solidFill>
                  <a:schemeClr val="bg1"/>
                </a:solidFill>
              </a:rPr>
              <a:t>Conductivity: 680 us </a:t>
            </a:r>
          </a:p>
          <a:p>
            <a:pPr>
              <a:buFont typeface="Arial" charset="0"/>
              <a:buNone/>
              <a:defRPr/>
            </a:pPr>
            <a:r>
              <a:rPr lang="en-US" sz="2800" dirty="0" smtClean="0">
                <a:ln>
                  <a:solidFill>
                    <a:srgbClr val="0070C0"/>
                  </a:solidFill>
                </a:ln>
                <a:solidFill>
                  <a:schemeClr val="bg1"/>
                </a:solidFill>
              </a:rPr>
              <a:t>Dissolved Oxygen: 10 </a:t>
            </a:r>
            <a:r>
              <a:rPr lang="en-US" sz="2800" dirty="0" err="1" smtClean="0">
                <a:ln>
                  <a:solidFill>
                    <a:srgbClr val="0070C0"/>
                  </a:solidFill>
                </a:ln>
                <a:solidFill>
                  <a:schemeClr val="bg1"/>
                </a:solidFill>
              </a:rPr>
              <a:t>ppm</a:t>
            </a:r>
            <a:r>
              <a:rPr lang="en-US" sz="2800" dirty="0" smtClean="0">
                <a:ln>
                  <a:solidFill>
                    <a:srgbClr val="0070C0"/>
                  </a:solidFill>
                </a:ln>
                <a:solidFill>
                  <a:schemeClr val="bg1"/>
                </a:solidFill>
              </a:rPr>
              <a:t> </a:t>
            </a:r>
          </a:p>
          <a:p>
            <a:pPr>
              <a:buFont typeface="Arial" charset="0"/>
              <a:buNone/>
              <a:defRPr/>
            </a:pPr>
            <a:r>
              <a:rPr lang="en-US" sz="2800" dirty="0" smtClean="0">
                <a:ln>
                  <a:solidFill>
                    <a:srgbClr val="0070C0"/>
                  </a:solidFill>
                </a:ln>
                <a:solidFill>
                  <a:schemeClr val="bg1"/>
                </a:solidFill>
              </a:rPr>
              <a:t>Nitrate/Nitrite: 0 </a:t>
            </a:r>
            <a:r>
              <a:rPr lang="en-US" sz="2800" dirty="0" err="1" smtClean="0">
                <a:ln>
                  <a:solidFill>
                    <a:srgbClr val="0070C0"/>
                  </a:solidFill>
                </a:ln>
                <a:solidFill>
                  <a:schemeClr val="bg1"/>
                </a:solidFill>
              </a:rPr>
              <a:t>ppm</a:t>
            </a:r>
            <a:r>
              <a:rPr lang="en-US" sz="2800" dirty="0" smtClean="0">
                <a:ln>
                  <a:solidFill>
                    <a:srgbClr val="0070C0"/>
                  </a:solidFill>
                </a:ln>
                <a:solidFill>
                  <a:schemeClr val="bg1"/>
                </a:solidFill>
              </a:rPr>
              <a:t> </a:t>
            </a:r>
          </a:p>
          <a:p>
            <a:pPr>
              <a:buFont typeface="Arial" charset="0"/>
              <a:buNone/>
              <a:defRPr/>
            </a:pPr>
            <a:r>
              <a:rPr lang="en-US" sz="2800" dirty="0" smtClean="0">
                <a:ln>
                  <a:solidFill>
                    <a:srgbClr val="0070C0"/>
                  </a:solidFill>
                </a:ln>
                <a:solidFill>
                  <a:schemeClr val="bg1"/>
                </a:solidFill>
              </a:rPr>
              <a:t>Alkalinity: 275 </a:t>
            </a:r>
            <a:r>
              <a:rPr lang="en-US" sz="2800" dirty="0" err="1" smtClean="0">
                <a:ln>
                  <a:solidFill>
                    <a:srgbClr val="0070C0"/>
                  </a:solidFill>
                </a:ln>
                <a:solidFill>
                  <a:schemeClr val="bg1"/>
                </a:solidFill>
              </a:rPr>
              <a:t>ppm</a:t>
            </a:r>
            <a:r>
              <a:rPr lang="en-US" sz="2800" dirty="0" smtClean="0">
                <a:ln>
                  <a:solidFill>
                    <a:srgbClr val="0070C0"/>
                  </a:solidFill>
                </a:ln>
                <a:solidFill>
                  <a:schemeClr val="bg1"/>
                </a:solidFill>
              </a:rPr>
              <a:t> </a:t>
            </a:r>
          </a:p>
          <a:p>
            <a:pPr>
              <a:buFont typeface="Arial" charset="0"/>
              <a:buNone/>
              <a:defRPr/>
            </a:pPr>
            <a:r>
              <a:rPr lang="en-US" sz="2800" dirty="0" smtClean="0">
                <a:ln>
                  <a:solidFill>
                    <a:srgbClr val="0070C0"/>
                  </a:solidFill>
                </a:ln>
                <a:solidFill>
                  <a:schemeClr val="bg1"/>
                </a:solidFill>
              </a:rPr>
              <a:t>Turbidity: 0 JTU</a:t>
            </a:r>
          </a:p>
          <a:p>
            <a:pPr>
              <a:buFont typeface="Arial" charset="0"/>
              <a:buNone/>
              <a:defRPr/>
            </a:pPr>
            <a:r>
              <a:rPr lang="en-US" sz="2800" dirty="0" smtClean="0">
                <a:ln>
                  <a:solidFill>
                    <a:srgbClr val="0070C0"/>
                  </a:solidFill>
                </a:ln>
                <a:solidFill>
                  <a:schemeClr val="bg1"/>
                </a:solidFill>
              </a:rPr>
              <a:t>Bacteria (Fecal/E-coli): </a:t>
            </a:r>
            <a:r>
              <a:rPr lang="en-US" sz="2800" dirty="0" err="1" smtClean="0">
                <a:ln>
                  <a:solidFill>
                    <a:srgbClr val="0070C0"/>
                  </a:solidFill>
                </a:ln>
                <a:solidFill>
                  <a:schemeClr val="bg1"/>
                </a:solidFill>
              </a:rPr>
              <a:t>na</a:t>
            </a:r>
            <a:r>
              <a:rPr lang="en-US" sz="2800" dirty="0" smtClean="0">
                <a:ln>
                  <a:solidFill>
                    <a:srgbClr val="0070C0"/>
                  </a:solidFill>
                </a:ln>
                <a:solidFill>
                  <a:schemeClr val="bg1"/>
                </a:solidFill>
              </a:rPr>
              <a:t>/</a:t>
            </a:r>
            <a:r>
              <a:rPr lang="en-US" sz="2800" dirty="0" err="1" smtClean="0">
                <a:ln>
                  <a:solidFill>
                    <a:srgbClr val="0070C0"/>
                  </a:solidFill>
                </a:ln>
                <a:solidFill>
                  <a:schemeClr val="bg1"/>
                </a:solidFill>
              </a:rPr>
              <a:t>na</a:t>
            </a:r>
            <a:endParaRPr lang="en-US" sz="2800" dirty="0" smtClean="0">
              <a:ln>
                <a:solidFill>
                  <a:srgbClr val="0070C0"/>
                </a:solidFill>
              </a:ln>
              <a:solidFill>
                <a:schemeClr val="bg1"/>
              </a:solidFill>
            </a:endParaRPr>
          </a:p>
          <a:p>
            <a:pPr>
              <a:buFont typeface="Arial" charset="0"/>
              <a:buNone/>
              <a:defRPr/>
            </a:pPr>
            <a:r>
              <a:rPr lang="en-US" sz="2800" dirty="0" smtClean="0">
                <a:ln>
                  <a:solidFill>
                    <a:srgbClr val="0070C0"/>
                  </a:solidFill>
                </a:ln>
                <a:solidFill>
                  <a:schemeClr val="bg1"/>
                </a:solidFill>
              </a:rPr>
              <a:t>Phosphate: 1 </a:t>
            </a:r>
            <a:r>
              <a:rPr lang="en-US" sz="2800" dirty="0" err="1" smtClean="0">
                <a:ln>
                  <a:solidFill>
                    <a:srgbClr val="0070C0"/>
                  </a:solidFill>
                </a:ln>
                <a:solidFill>
                  <a:schemeClr val="bg1"/>
                </a:solidFill>
              </a:rPr>
              <a:t>ppm</a:t>
            </a:r>
            <a:r>
              <a:rPr lang="en-US" sz="2800" dirty="0" smtClean="0">
                <a:ln>
                  <a:solidFill>
                    <a:srgbClr val="0070C0"/>
                  </a:solidFill>
                </a:ln>
                <a:solidFill>
                  <a:schemeClr val="bg1"/>
                </a:solidFill>
              </a:rPr>
              <a:t> </a:t>
            </a:r>
          </a:p>
          <a:p>
            <a:pPr>
              <a:buFont typeface="Arial" charset="0"/>
              <a:buNone/>
              <a:defRPr/>
            </a:pPr>
            <a:r>
              <a:rPr lang="en-US" sz="2800" dirty="0" smtClean="0">
                <a:ln>
                  <a:solidFill>
                    <a:srgbClr val="0070C0"/>
                  </a:solidFill>
                </a:ln>
                <a:solidFill>
                  <a:schemeClr val="bg1"/>
                </a:solidFill>
              </a:rPr>
              <a:t>Phosphates, DO , and bacteria levels are affected by cemeteries and agriculture.    </a:t>
            </a:r>
            <a:endParaRPr lang="en-US" sz="2800" dirty="0">
              <a:ln>
                <a:solidFill>
                  <a:srgbClr val="0070C0"/>
                </a:solidFill>
              </a:ln>
              <a:solidFill>
                <a:schemeClr val="bg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to="" calcmode="lin" valueType="num">
                                      <p:cBhvr>
                                        <p:cTn id="28" dur="1" fill="hold"/>
                                        <p:tgtEl>
                                          <p:spTgt spid="3">
                                            <p:txEl>
                                              <p:pRg st="7" end="7"/>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to="" calcmode="lin" valueType="num">
                                      <p:cBhvr>
                                        <p:cTn id="31" dur="1" fill="hold"/>
                                        <p:tgtEl>
                                          <p:spTgt spid="3">
                                            <p:txEl>
                                              <p:pRg st="8" end="8"/>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 to="" calcmode="lin" valueType="num">
                                      <p:cBhvr>
                                        <p:cTn id="34" dur="1" fill="hold"/>
                                        <p:tgtEl>
                                          <p:spTgt spid="3">
                                            <p:txEl>
                                              <p:pRg st="9" end="9"/>
                                            </p:txEl>
                                          </p:spTgt>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to="" calcmode="lin" valueType="num">
                                      <p:cBhvr>
                                        <p:cTn id="3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0"/>
            <a:ext cx="8382000" cy="6477000"/>
          </a:xfrm>
        </p:spPr>
        <p:txBody>
          <a:bodyPr/>
          <a:lstStyle/>
          <a:p>
            <a:pPr>
              <a:defRPr/>
            </a:pPr>
            <a:r>
              <a:rPr lang="en-US"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Physical Conditions </a:t>
            </a:r>
          </a:p>
          <a:p>
            <a:pPr>
              <a:defRPr/>
            </a:pPr>
            <a:r>
              <a:rPr lang="en-US" dirty="0" smtClean="0">
                <a:ln>
                  <a:solidFill>
                    <a:srgbClr val="0070C0"/>
                  </a:solidFill>
                </a:ln>
                <a:solidFill>
                  <a:schemeClr val="bg1"/>
                </a:solidFill>
              </a:rPr>
              <a:t>Water Level: normal</a:t>
            </a:r>
          </a:p>
          <a:p>
            <a:pPr lvl="1">
              <a:defRPr/>
            </a:pPr>
            <a:r>
              <a:rPr lang="en-US" dirty="0" smtClean="0">
                <a:ln>
                  <a:solidFill>
                    <a:srgbClr val="0070C0"/>
                  </a:solidFill>
                </a:ln>
                <a:solidFill>
                  <a:schemeClr val="bg1"/>
                </a:solidFill>
              </a:rPr>
              <a:t>Water  clarity: clear </a:t>
            </a:r>
          </a:p>
          <a:p>
            <a:pPr lvl="1">
              <a:defRPr/>
            </a:pPr>
            <a:r>
              <a:rPr lang="en-US" dirty="0" smtClean="0">
                <a:ln>
                  <a:solidFill>
                    <a:srgbClr val="0070C0"/>
                  </a:solidFill>
                </a:ln>
                <a:solidFill>
                  <a:schemeClr val="bg1"/>
                </a:solidFill>
              </a:rPr>
              <a:t>Water color: none </a:t>
            </a:r>
          </a:p>
          <a:p>
            <a:pPr lvl="1">
              <a:defRPr/>
            </a:pPr>
            <a:r>
              <a:rPr lang="en-US" dirty="0" smtClean="0">
                <a:ln>
                  <a:solidFill>
                    <a:srgbClr val="0070C0"/>
                  </a:solidFill>
                </a:ln>
                <a:solidFill>
                  <a:schemeClr val="bg1"/>
                </a:solidFill>
              </a:rPr>
              <a:t>Water odor: none </a:t>
            </a:r>
          </a:p>
          <a:p>
            <a:pPr lvl="1">
              <a:defRPr/>
            </a:pPr>
            <a:r>
              <a:rPr lang="en-US" dirty="0" smtClean="0">
                <a:ln>
                  <a:solidFill>
                    <a:srgbClr val="0070C0"/>
                  </a:solidFill>
                </a:ln>
                <a:solidFill>
                  <a:schemeClr val="bg1"/>
                </a:solidFill>
              </a:rPr>
              <a:t>Sediment odor: </a:t>
            </a:r>
            <a:r>
              <a:rPr lang="en-US" dirty="0" err="1" smtClean="0">
                <a:ln>
                  <a:solidFill>
                    <a:srgbClr val="0070C0"/>
                  </a:solidFill>
                </a:ln>
                <a:solidFill>
                  <a:schemeClr val="bg1"/>
                </a:solidFill>
              </a:rPr>
              <a:t>na</a:t>
            </a:r>
            <a:r>
              <a:rPr lang="en-US" dirty="0" smtClean="0">
                <a:ln>
                  <a:solidFill>
                    <a:srgbClr val="0070C0"/>
                  </a:solidFill>
                </a:ln>
                <a:solidFill>
                  <a:schemeClr val="bg1"/>
                </a:solidFill>
              </a:rPr>
              <a:t> </a:t>
            </a:r>
          </a:p>
          <a:p>
            <a:pPr lvl="1">
              <a:defRPr/>
            </a:pPr>
            <a:r>
              <a:rPr lang="en-US" dirty="0" smtClean="0">
                <a:ln>
                  <a:solidFill>
                    <a:srgbClr val="0070C0"/>
                  </a:solidFill>
                </a:ln>
                <a:solidFill>
                  <a:schemeClr val="bg1"/>
                </a:solidFill>
              </a:rPr>
              <a:t>Stream bed color: brown </a:t>
            </a:r>
          </a:p>
          <a:p>
            <a:pPr lvl="1">
              <a:defRPr/>
            </a:pPr>
            <a:r>
              <a:rPr lang="en-US" dirty="0" smtClean="0">
                <a:ln>
                  <a:solidFill>
                    <a:srgbClr val="0070C0"/>
                  </a:solidFill>
                </a:ln>
                <a:solidFill>
                  <a:schemeClr val="bg1"/>
                </a:solidFill>
              </a:rPr>
              <a:t>Surface foam: slight </a:t>
            </a:r>
          </a:p>
          <a:p>
            <a:pPr lvl="1">
              <a:defRPr/>
            </a:pPr>
            <a:r>
              <a:rPr lang="en-US" dirty="0" smtClean="0">
                <a:ln>
                  <a:solidFill>
                    <a:srgbClr val="0070C0"/>
                  </a:solidFill>
                </a:ln>
                <a:solidFill>
                  <a:schemeClr val="bg1"/>
                </a:solidFill>
              </a:rPr>
              <a:t>Algae color: light green/ brown </a:t>
            </a:r>
          </a:p>
          <a:p>
            <a:pPr lvl="1">
              <a:defRPr/>
            </a:pPr>
            <a:r>
              <a:rPr lang="en-US" dirty="0" smtClean="0">
                <a:ln>
                  <a:solidFill>
                    <a:srgbClr val="0070C0"/>
                  </a:solidFill>
                </a:ln>
                <a:solidFill>
                  <a:schemeClr val="bg1"/>
                </a:solidFill>
              </a:rPr>
              <a:t>Algae abundance: moderate</a:t>
            </a:r>
          </a:p>
          <a:p>
            <a:pPr lvl="1">
              <a:defRPr/>
            </a:pPr>
            <a:r>
              <a:rPr lang="en-US" dirty="0" smtClean="0">
                <a:ln>
                  <a:solidFill>
                    <a:srgbClr val="0070C0"/>
                  </a:solidFill>
                </a:ln>
                <a:solidFill>
                  <a:schemeClr val="bg1"/>
                </a:solidFill>
              </a:rPr>
              <a:t>Algae texture: even coating </a:t>
            </a:r>
          </a:p>
          <a:p>
            <a:pPr lvl="1">
              <a:defRPr/>
            </a:pPr>
            <a:r>
              <a:rPr lang="en-US" dirty="0" smtClean="0">
                <a:ln>
                  <a:solidFill>
                    <a:srgbClr val="0070C0"/>
                  </a:solidFill>
                </a:ln>
                <a:solidFill>
                  <a:schemeClr val="bg1"/>
                </a:solidFill>
              </a:rPr>
              <a:t>The algae hasn’t been affected by the cemeteries at all. </a:t>
            </a:r>
          </a:p>
          <a:p>
            <a:pPr>
              <a:defRPr/>
            </a:pPr>
            <a:endParaRPr lang="en-US" sz="2800"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to="" calcmode="lin" valueType="num">
                                      <p:cBhvr>
                                        <p:cTn id="15" dur="1" fill="hold"/>
                                        <p:tgtEl>
                                          <p:spTgt spid="3">
                                            <p:txEl>
                                              <p:pRg st="2" end="2"/>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to="" calcmode="lin" valueType="num">
                                      <p:cBhvr>
                                        <p:cTn id="18" dur="1" fill="hold"/>
                                        <p:tgtEl>
                                          <p:spTgt spid="3">
                                            <p:txEl>
                                              <p:pRg st="3" end="3"/>
                                            </p:txEl>
                                          </p:spTgt>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to="" calcmode="lin" valueType="num">
                                      <p:cBhvr>
                                        <p:cTn id="21" dur="1" fill="hold"/>
                                        <p:tgtEl>
                                          <p:spTgt spid="3">
                                            <p:txEl>
                                              <p:pRg st="4" end="4"/>
                                            </p:txEl>
                                          </p:spTgt>
                                        </p:tgtEl>
                                        <p:attrNameLst>
                                          <p:attrName/>
                                        </p:attrNameLst>
                                      </p:cBhvr>
                                    </p:anim>
                                  </p:childTnLst>
                                </p:cTn>
                              </p:par>
                              <p:par>
                                <p:cTn id="22" presetID="24"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to="" calcmode="lin" valueType="num">
                                      <p:cBhvr>
                                        <p:cTn id="24" dur="1" fill="hold"/>
                                        <p:tgtEl>
                                          <p:spTgt spid="3">
                                            <p:txEl>
                                              <p:pRg st="5" end="5"/>
                                            </p:txEl>
                                          </p:spTgt>
                                        </p:tgtEl>
                                        <p:attrNameLst>
                                          <p:attrName/>
                                        </p:attrNameLst>
                                      </p:cBhvr>
                                    </p:anim>
                                  </p:childTnLst>
                                </p:cTn>
                              </p:par>
                              <p:par>
                                <p:cTn id="25" presetID="24"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to="" calcmode="lin" valueType="num">
                                      <p:cBhvr>
                                        <p:cTn id="27" dur="1" fill="hold"/>
                                        <p:tgtEl>
                                          <p:spTgt spid="3">
                                            <p:txEl>
                                              <p:pRg st="6" end="6"/>
                                            </p:txEl>
                                          </p:spTgt>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 to="" calcmode="lin" valueType="num">
                                      <p:cBhvr>
                                        <p:cTn id="30" dur="1" fill="hold"/>
                                        <p:tgtEl>
                                          <p:spTgt spid="3">
                                            <p:txEl>
                                              <p:pRg st="7" end="7"/>
                                            </p:txEl>
                                          </p:spTgt>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to="" calcmode="lin" valueType="num">
                                      <p:cBhvr>
                                        <p:cTn id="33" dur="1" fill="hold"/>
                                        <p:tgtEl>
                                          <p:spTgt spid="3">
                                            <p:txEl>
                                              <p:pRg st="8" end="8"/>
                                            </p:txEl>
                                          </p:spTgt>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 to="" calcmode="lin" valueType="num">
                                      <p:cBhvr>
                                        <p:cTn id="36" dur="1" fill="hold"/>
                                        <p:tgtEl>
                                          <p:spTgt spid="3">
                                            <p:txEl>
                                              <p:pRg st="9" end="9"/>
                                            </p:txEl>
                                          </p:spTgt>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to="" calcmode="lin" valueType="num">
                                      <p:cBhvr>
                                        <p:cTn id="39" dur="1" fill="hold"/>
                                        <p:tgtEl>
                                          <p:spTgt spid="3">
                                            <p:txEl>
                                              <p:pRg st="10" end="10"/>
                                            </p:txEl>
                                          </p:spTgt>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 to="" calcmode="lin" valueType="num">
                                      <p:cBhvr>
                                        <p:cTn id="42" dur="1" fill="hold"/>
                                        <p:tgtEl>
                                          <p:spTgt spid="3">
                                            <p:txEl>
                                              <p:pRg st="11" end="1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304800"/>
            <a:ext cx="8229600" cy="1143000"/>
          </a:xfrm>
        </p:spPr>
        <p:txBody>
          <a:bodyPr/>
          <a:lstStyle/>
          <a:p>
            <a:pPr eaLnBrk="1" hangingPunct="1">
              <a:defRPr/>
            </a:pP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Cemeteries</a:t>
            </a:r>
          </a:p>
        </p:txBody>
      </p:sp>
      <p:sp>
        <p:nvSpPr>
          <p:cNvPr id="36867" name="Content Placeholder 2"/>
          <p:cNvSpPr>
            <a:spLocks noGrp="1"/>
          </p:cNvSpPr>
          <p:nvPr>
            <p:ph idx="1"/>
          </p:nvPr>
        </p:nvSpPr>
        <p:spPr/>
        <p:txBody>
          <a:bodyPr/>
          <a:lstStyle/>
          <a:p>
            <a:pPr eaLnBrk="1" hangingPunct="1"/>
            <a:r>
              <a:rPr lang="en-US" dirty="0" smtClean="0">
                <a:ln>
                  <a:solidFill>
                    <a:schemeClr val="tx1"/>
                  </a:solidFill>
                </a:ln>
                <a:solidFill>
                  <a:srgbClr val="FFFF00"/>
                </a:solidFill>
              </a:rPr>
              <a:t>Before and in the early 1920s the deceased were buried in wooden caskets. In the </a:t>
            </a:r>
            <a:r>
              <a:rPr lang="en-US" dirty="0" smtClean="0">
                <a:ln>
                  <a:solidFill>
                    <a:schemeClr val="tx1"/>
                  </a:solidFill>
                </a:ln>
                <a:solidFill>
                  <a:srgbClr val="FFFF00"/>
                </a:solidFill>
              </a:rPr>
              <a:t>late </a:t>
            </a:r>
            <a:r>
              <a:rPr lang="en-US" dirty="0" smtClean="0">
                <a:ln>
                  <a:solidFill>
                    <a:schemeClr val="tx1"/>
                  </a:solidFill>
                </a:ln>
                <a:solidFill>
                  <a:srgbClr val="FFFF00"/>
                </a:solidFill>
              </a:rPr>
              <a:t>1900s they started to bury people in metal caskets. </a:t>
            </a:r>
          </a:p>
          <a:p>
            <a:pPr eaLnBrk="1" hangingPunct="1"/>
            <a:r>
              <a:rPr lang="en-US" dirty="0" smtClean="0">
                <a:ln>
                  <a:solidFill>
                    <a:schemeClr val="tx1"/>
                  </a:solidFill>
                </a:ln>
                <a:solidFill>
                  <a:srgbClr val="FFFF00"/>
                </a:solidFill>
              </a:rPr>
              <a:t>The coffins that were made of wood would slowly start to decay. And the bodies are leaking phosphates out into the ground. </a:t>
            </a:r>
          </a:p>
          <a:p>
            <a:pPr eaLnBrk="1" hangingPunct="1"/>
            <a:r>
              <a:rPr lang="en-US" dirty="0" smtClean="0">
                <a:ln>
                  <a:solidFill>
                    <a:schemeClr val="tx1"/>
                  </a:solidFill>
                </a:ln>
                <a:solidFill>
                  <a:srgbClr val="FFFF00"/>
                </a:solidFill>
              </a:rPr>
              <a:t>When they leak the phosphates it goes into the groundwater and causes algal blooms</a:t>
            </a:r>
            <a:r>
              <a:rPr lang="en-US" dirty="0" smtClean="0">
                <a:ln>
                  <a:solidFill>
                    <a:schemeClr val="tx1"/>
                  </a:solidFill>
                </a:ln>
                <a:solidFill>
                  <a:srgbClr val="800080"/>
                </a:solidFill>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to="" calcmode="lin" valueType="num">
                                      <p:cBhvr>
                                        <p:cTn id="7" dur="1" fill="hold"/>
                                        <p:tgtEl>
                                          <p:spTgt spid="2150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6867">
                                            <p:txEl>
                                              <p:pRg st="0" end="0"/>
                                            </p:txEl>
                                          </p:spTgt>
                                        </p:tgtEl>
                                        <p:attrNameLst>
                                          <p:attrName>style.visibility</p:attrName>
                                        </p:attrNameLst>
                                      </p:cBhvr>
                                      <p:to>
                                        <p:strVal val="visible"/>
                                      </p:to>
                                    </p:set>
                                    <p:anim to="" calcmode="lin" valueType="num">
                                      <p:cBhvr>
                                        <p:cTn id="10" dur="1" fill="hold"/>
                                        <p:tgtEl>
                                          <p:spTgt spid="36867">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to="" calcmode="lin" valueType="num">
                                      <p:cBhvr>
                                        <p:cTn id="13" dur="1" fill="hold"/>
                                        <p:tgtEl>
                                          <p:spTgt spid="36867">
                                            <p:txEl>
                                              <p:pRg st="1" end="1"/>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 to="" calcmode="lin" valueType="num">
                                      <p:cBhvr>
                                        <p:cTn id="16" dur="1" fill="hold"/>
                                        <p:tgtEl>
                                          <p:spTgt spid="368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368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8914" name="Rectangle 3"/>
          <p:cNvSpPr>
            <a:spLocks noGrp="1"/>
          </p:cNvSpPr>
          <p:nvPr>
            <p:ph type="body" idx="1"/>
          </p:nvPr>
        </p:nvSpPr>
        <p:spPr>
          <a:xfrm>
            <a:off x="228600" y="2286000"/>
            <a:ext cx="8382000" cy="3733800"/>
          </a:xfrm>
        </p:spPr>
        <p:txBody>
          <a:bodyPr/>
          <a:lstStyle/>
          <a:p>
            <a:pPr eaLnBrk="1" hangingPunct="1"/>
            <a:r>
              <a:rPr lang="en-US" dirty="0" smtClean="0">
                <a:ln>
                  <a:solidFill>
                    <a:schemeClr val="tx1"/>
                  </a:solidFill>
                </a:ln>
                <a:solidFill>
                  <a:srgbClr val="FFFF00"/>
                </a:solidFill>
              </a:rPr>
              <a:t>The kind of algae that comes from the leaking phosphates is fast growing and blue green. </a:t>
            </a:r>
          </a:p>
          <a:p>
            <a:pPr eaLnBrk="1" hangingPunct="1"/>
            <a:r>
              <a:rPr lang="en-US" dirty="0" smtClean="0">
                <a:ln>
                  <a:solidFill>
                    <a:schemeClr val="tx1"/>
                  </a:solidFill>
                </a:ln>
                <a:solidFill>
                  <a:srgbClr val="FFFF00"/>
                </a:solidFill>
              </a:rPr>
              <a:t>The blue green algae is not </a:t>
            </a:r>
            <a:r>
              <a:rPr lang="en-US" dirty="0" err="1" smtClean="0">
                <a:ln>
                  <a:solidFill>
                    <a:schemeClr val="tx1"/>
                  </a:solidFill>
                </a:ln>
                <a:solidFill>
                  <a:srgbClr val="FFFF00"/>
                </a:solidFill>
              </a:rPr>
              <a:t>nutricous</a:t>
            </a:r>
            <a:r>
              <a:rPr lang="en-US" dirty="0" smtClean="0">
                <a:ln>
                  <a:solidFill>
                    <a:schemeClr val="tx1"/>
                  </a:solidFill>
                </a:ln>
                <a:solidFill>
                  <a:srgbClr val="FFFF00"/>
                </a:solidFill>
              </a:rPr>
              <a:t> for the BMI and out-competes and replaces green algae and diatoms which are better food sources for the BMI and fish. </a:t>
            </a:r>
          </a:p>
        </p:txBody>
      </p:sp>
      <p:sp>
        <p:nvSpPr>
          <p:cNvPr id="3" name="TextBox 2"/>
          <p:cNvSpPr txBox="1"/>
          <p:nvPr/>
        </p:nvSpPr>
        <p:spPr>
          <a:xfrm>
            <a:off x="762000" y="609600"/>
            <a:ext cx="6858000" cy="923330"/>
          </a:xfrm>
          <a:prstGeom prst="rect">
            <a:avLst/>
          </a:prstGeom>
          <a:noFill/>
        </p:spPr>
        <p:txBody>
          <a:bodyPr>
            <a:spAutoFit/>
          </a:bodyPr>
          <a:lstStyle/>
          <a:p>
            <a:pPr algn="ctr">
              <a:defRPr/>
            </a:pPr>
            <a:r>
              <a:rPr lang="en-US" sz="5400" b="1" dirty="0">
                <a:ln w="12700">
                  <a:solidFill>
                    <a:schemeClr val="tx1"/>
                  </a:solidFill>
                  <a:prstDash val="solid"/>
                </a:ln>
                <a:solidFill>
                  <a:srgbClr val="FFFF00"/>
                </a:solidFill>
                <a:effectLst>
                  <a:outerShdw blurRad="41275" dist="20320" dir="1800000" algn="tl" rotWithShape="0">
                    <a:srgbClr val="000000">
                      <a:alpha val="40000"/>
                    </a:srgbClr>
                  </a:outerShdw>
                </a:effectLst>
              </a:rPr>
              <a:t>Cemeteries</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8914">
                                            <p:txEl>
                                              <p:pRg st="0" end="0"/>
                                            </p:txEl>
                                          </p:spTgt>
                                        </p:tgtEl>
                                        <p:attrNameLst>
                                          <p:attrName>style.visibility</p:attrName>
                                        </p:attrNameLst>
                                      </p:cBhvr>
                                      <p:to>
                                        <p:strVal val="visible"/>
                                      </p:to>
                                    </p:set>
                                    <p:anim to="" calcmode="lin" valueType="num">
                                      <p:cBhvr>
                                        <p:cTn id="10" dur="1" fill="hold"/>
                                        <p:tgtEl>
                                          <p:spTgt spid="38914">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8914">
                                            <p:txEl>
                                              <p:pRg st="1" end="1"/>
                                            </p:txEl>
                                          </p:spTgt>
                                        </p:tgtEl>
                                        <p:attrNameLst>
                                          <p:attrName>style.visibility</p:attrName>
                                        </p:attrNameLst>
                                      </p:cBhvr>
                                      <p:to>
                                        <p:strVal val="visible"/>
                                      </p:to>
                                    </p:set>
                                    <p:anim to="" calcmode="lin" valueType="num">
                                      <p:cBhvr>
                                        <p:cTn id="13" dur="1" fill="hold"/>
                                        <p:tgtEl>
                                          <p:spTgt spid="3891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US" smtClean="0"/>
          </a:p>
        </p:txBody>
      </p:sp>
      <p:sp>
        <p:nvSpPr>
          <p:cNvPr id="39939" name="Content Placeholder 2"/>
          <p:cNvSpPr>
            <a:spLocks noGrp="1"/>
          </p:cNvSpPr>
          <p:nvPr>
            <p:ph idx="1"/>
          </p:nvPr>
        </p:nvSpPr>
        <p:spPr/>
        <p:txBody>
          <a:bodyPr/>
          <a:lstStyle/>
          <a:p>
            <a:r>
              <a:rPr lang="en-US" dirty="0" smtClean="0">
                <a:ln>
                  <a:solidFill>
                    <a:schemeClr val="tx1"/>
                  </a:solidFill>
                </a:ln>
                <a:solidFill>
                  <a:srgbClr val="FFFF00"/>
                </a:solidFill>
              </a:rPr>
              <a:t>When the  dark blue algae covers the surface it makes it impossible for the sunlight to get through to the plants on the bottom and then they die. If the plants die fish lose their source of food and shelter. </a:t>
            </a:r>
          </a:p>
          <a:p>
            <a:endParaRPr lang="en-US" dirty="0" smtClean="0">
              <a:solidFill>
                <a:srgbClr val="CC99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to="" calcmode="lin" valueType="num">
                                      <p:cBhvr>
                                        <p:cTn id="7" dur="1" fill="hold"/>
                                        <p:tgtEl>
                                          <p:spTgt spid="3993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950" y="1606550"/>
            <a:ext cx="8229600" cy="1143000"/>
          </a:xfrm>
        </p:spPr>
        <p:txBody>
          <a:bodyPr/>
          <a:lstStyle/>
          <a:p>
            <a:pP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agriculture?</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386" name="Content Placeholder 2"/>
          <p:cNvSpPr>
            <a:spLocks noGrp="1"/>
          </p:cNvSpPr>
          <p:nvPr>
            <p:ph idx="1"/>
          </p:nvPr>
        </p:nvSpPr>
        <p:spPr>
          <a:xfrm>
            <a:off x="533400" y="3048000"/>
            <a:ext cx="8229600" cy="2514600"/>
          </a:xfrm>
        </p:spPr>
        <p:txBody>
          <a:bodyPr/>
          <a:lstStyle/>
          <a:p>
            <a:endParaRPr lang="en-US" dirty="0" smtClean="0">
              <a:solidFill>
                <a:schemeClr val="bg1"/>
              </a:solidFill>
            </a:endParaRPr>
          </a:p>
          <a:p>
            <a:r>
              <a:rPr lang="en-US" sz="3600" dirty="0" smtClean="0">
                <a:ln>
                  <a:solidFill>
                    <a:srgbClr val="0070C0"/>
                  </a:solidFill>
                </a:ln>
                <a:solidFill>
                  <a:schemeClr val="bg1"/>
                </a:solidFill>
              </a:rPr>
              <a:t>Agriculture is the practice of cultivating the land and raising live stock, both of which affect the watershed. </a:t>
            </a:r>
          </a:p>
          <a:p>
            <a:endParaRPr lang="en-US" dirty="0" smtClean="0">
              <a:ln>
                <a:solidFill>
                  <a:srgbClr val="0070C0"/>
                </a:solidFill>
              </a:ln>
              <a:solidFill>
                <a:schemeClr val="bg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6">
                                            <p:txEl>
                                              <p:pRg st="1" end="1"/>
                                            </p:txEl>
                                          </p:spTgt>
                                        </p:tgtEl>
                                        <p:attrNameLst>
                                          <p:attrName>style.visibility</p:attrName>
                                        </p:attrNameLst>
                                      </p:cBhvr>
                                      <p:to>
                                        <p:strVal val="visible"/>
                                      </p:to>
                                    </p:set>
                                    <p:anim to="" calcmode="lin" valueType="num">
                                      <p:cBhvr>
                                        <p:cTn id="10" dur="1" fill="hold"/>
                                        <p:tgtEl>
                                          <p:spTgt spid="1638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38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152400" y="2057400"/>
            <a:ext cx="8534400" cy="3962400"/>
          </a:xfrm>
        </p:spPr>
        <p:txBody>
          <a:bodyPr/>
          <a:lstStyle/>
          <a:p>
            <a:r>
              <a:rPr lang="en-US" dirty="0" smtClean="0">
                <a:ln>
                  <a:solidFill>
                    <a:schemeClr val="tx1"/>
                  </a:solidFill>
                </a:ln>
                <a:solidFill>
                  <a:srgbClr val="FFFF00"/>
                </a:solidFill>
              </a:rPr>
              <a:t>Another problem that arises is the blue green algae becomes so numerous that it eventually dies and sinks to the bottom of the river. Bacteria decomposes the algae at the bottom of the river and takes the oxygen out of the water. Which is bad for the all of the aquatic animals and the DO levels. </a:t>
            </a:r>
          </a:p>
        </p:txBody>
      </p:sp>
      <p:sp>
        <p:nvSpPr>
          <p:cNvPr id="4" name="TextBox 3"/>
          <p:cNvSpPr txBox="1"/>
          <p:nvPr/>
        </p:nvSpPr>
        <p:spPr>
          <a:xfrm>
            <a:off x="990600" y="457200"/>
            <a:ext cx="7315200" cy="1015663"/>
          </a:xfrm>
          <a:prstGeom prst="rect">
            <a:avLst/>
          </a:prstGeom>
          <a:noFill/>
        </p:spPr>
        <p:txBody>
          <a:bodyPr>
            <a:spAutoFit/>
          </a:bodyPr>
          <a:lstStyle/>
          <a:p>
            <a:pPr algn="ctr">
              <a:defRPr/>
            </a:pPr>
            <a:r>
              <a:rPr lang="en-US" sz="6000"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Cemeteries</a:t>
            </a:r>
            <a:endParaRPr lang="en-US" sz="6000"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0962">
                                            <p:txEl>
                                              <p:pRg st="0" end="0"/>
                                            </p:txEl>
                                          </p:spTgt>
                                        </p:tgtEl>
                                        <p:attrNameLst>
                                          <p:attrName>style.visibility</p:attrName>
                                        </p:attrNameLst>
                                      </p:cBhvr>
                                      <p:to>
                                        <p:strVal val="visible"/>
                                      </p:to>
                                    </p:set>
                                    <p:anim to="" calcmode="lin" valueType="num">
                                      <p:cBhvr>
                                        <p:cTn id="10" dur="1" fill="hold"/>
                                        <p:tgtEl>
                                          <p:spTgt spid="4096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12700">
                  <a:solidFill>
                    <a:schemeClr val="tx1"/>
                  </a:solidFill>
                  <a:prstDash val="solid"/>
                </a:ln>
                <a:solidFill>
                  <a:srgbClr val="FFFF00"/>
                </a:solidFill>
                <a:effectLst>
                  <a:outerShdw blurRad="41275" dist="20320" dir="1800000" algn="tl" rotWithShape="0">
                    <a:srgbClr val="000000">
                      <a:alpha val="40000"/>
                    </a:srgbClr>
                  </a:outerShdw>
                </a:effectLst>
              </a:rPr>
              <a:t>Cemeteries cont</a:t>
            </a:r>
            <a:endParaRPr lang="en-US" b="1" dirty="0">
              <a:ln w="12700">
                <a:solidFill>
                  <a:schemeClr val="tx1"/>
                </a:solidFill>
                <a:prstDash val="solid"/>
              </a:ln>
              <a:solidFill>
                <a:srgbClr val="FFFF00"/>
              </a:solidFill>
              <a:effectLst>
                <a:outerShdw blurRad="41275" dist="20320" dir="1800000" algn="tl" rotWithShape="0">
                  <a:srgbClr val="000000">
                    <a:alpha val="40000"/>
                  </a:srgbClr>
                </a:outerShdw>
              </a:effectLst>
            </a:endParaRPr>
          </a:p>
        </p:txBody>
      </p:sp>
      <p:sp>
        <p:nvSpPr>
          <p:cNvPr id="41987" name="Content Placeholder 2"/>
          <p:cNvSpPr>
            <a:spLocks noGrp="1"/>
          </p:cNvSpPr>
          <p:nvPr>
            <p:ph idx="1"/>
          </p:nvPr>
        </p:nvSpPr>
        <p:spPr/>
        <p:txBody>
          <a:bodyPr/>
          <a:lstStyle/>
          <a:p>
            <a:r>
              <a:rPr lang="en-US" dirty="0" smtClean="0">
                <a:ln>
                  <a:solidFill>
                    <a:schemeClr val="tx1"/>
                  </a:solidFill>
                </a:ln>
                <a:solidFill>
                  <a:srgbClr val="FFFF00"/>
                </a:solidFill>
              </a:rPr>
              <a:t>Cemeteries and agriculture can effect a river greatly it eventually along with over use of a river can lead to </a:t>
            </a:r>
            <a:r>
              <a:rPr lang="en-US" dirty="0" err="1" smtClean="0">
                <a:ln>
                  <a:solidFill>
                    <a:schemeClr val="tx1"/>
                  </a:solidFill>
                </a:ln>
                <a:solidFill>
                  <a:srgbClr val="FFFF00"/>
                </a:solidFill>
              </a:rPr>
              <a:t>eutrophication</a:t>
            </a:r>
            <a:r>
              <a:rPr lang="en-US" dirty="0" smtClean="0">
                <a:ln>
                  <a:solidFill>
                    <a:schemeClr val="tx1"/>
                  </a:solidFill>
                </a:ln>
                <a:solidFill>
                  <a:srgbClr val="FFFF00"/>
                </a:solidFill>
              </a:rPr>
              <a:t>. </a:t>
            </a:r>
          </a:p>
          <a:p>
            <a:r>
              <a:rPr lang="en-US" dirty="0" err="1" smtClean="0">
                <a:ln>
                  <a:solidFill>
                    <a:schemeClr val="tx1"/>
                  </a:solidFill>
                </a:ln>
                <a:solidFill>
                  <a:srgbClr val="FFFF00"/>
                </a:solidFill>
              </a:rPr>
              <a:t>Eutrophication</a:t>
            </a:r>
            <a:r>
              <a:rPr lang="en-US" dirty="0" smtClean="0">
                <a:ln>
                  <a:solidFill>
                    <a:schemeClr val="tx1"/>
                  </a:solidFill>
                </a:ln>
                <a:solidFill>
                  <a:srgbClr val="FFFF00"/>
                </a:solidFill>
              </a:rPr>
              <a:t> is the natural process that occurs in an aging lake or pond. It can build up the nutrients in a lake to much. </a:t>
            </a:r>
          </a:p>
          <a:p>
            <a:endParaRPr lang="en-US" dirty="0" smtClean="0">
              <a:solidFill>
                <a:srgbClr val="CC9900"/>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1987">
                                            <p:txEl>
                                              <p:pRg st="0" end="0"/>
                                            </p:txEl>
                                          </p:spTgt>
                                        </p:tgtEl>
                                        <p:attrNameLst>
                                          <p:attrName>style.visibility</p:attrName>
                                        </p:attrNameLst>
                                      </p:cBhvr>
                                      <p:to>
                                        <p:strVal val="visible"/>
                                      </p:to>
                                    </p:set>
                                    <p:anim to="" calcmode="lin" valueType="num">
                                      <p:cBhvr>
                                        <p:cTn id="10" dur="1" fill="hold"/>
                                        <p:tgtEl>
                                          <p:spTgt spid="41987">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to="" calcmode="lin" valueType="num">
                                      <p:cBhvr>
                                        <p:cTn id="13" dur="1" fill="hold"/>
                                        <p:tgtEl>
                                          <p:spTgt spid="4198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9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Title 4"/>
          <p:cNvSpPr>
            <a:spLocks noGrp="1"/>
          </p:cNvSpPr>
          <p:nvPr>
            <p:ph type="title"/>
          </p:nvPr>
        </p:nvSpPr>
        <p:spPr>
          <a:xfrm>
            <a:off x="533400" y="-228600"/>
            <a:ext cx="8229600" cy="1143000"/>
          </a:xfrm>
        </p:spPr>
        <p:txBody>
          <a:bodyPr/>
          <a:lstStyle/>
          <a:p>
            <a:r>
              <a:rPr lang="en-US" smtClean="0"/>
              <a:t>Pictures </a:t>
            </a:r>
          </a:p>
        </p:txBody>
      </p:sp>
      <p:sp>
        <p:nvSpPr>
          <p:cNvPr id="43011" name="Content Placeholder 2"/>
          <p:cNvSpPr>
            <a:spLocks noGrp="1"/>
          </p:cNvSpPr>
          <p:nvPr>
            <p:ph idx="1"/>
          </p:nvPr>
        </p:nvSpPr>
        <p:spPr>
          <a:xfrm>
            <a:off x="5105400" y="838200"/>
            <a:ext cx="3886200" cy="2514600"/>
          </a:xfrm>
        </p:spPr>
        <p:txBody>
          <a:bodyPr/>
          <a:lstStyle/>
          <a:p>
            <a:pPr>
              <a:buFont typeface="Arial" charset="0"/>
              <a:buNone/>
            </a:pPr>
            <a:r>
              <a:rPr lang="en-US" dirty="0" smtClean="0"/>
              <a:t>This picture is </a:t>
            </a:r>
            <a:r>
              <a:rPr lang="en-US" dirty="0" err="1" smtClean="0"/>
              <a:t>Gerrardstown</a:t>
            </a:r>
            <a:r>
              <a:rPr lang="en-US" dirty="0" smtClean="0"/>
              <a:t> Presbyterian Church Graveyard.</a:t>
            </a:r>
          </a:p>
        </p:txBody>
      </p:sp>
      <p:pic>
        <p:nvPicPr>
          <p:cNvPr id="43012" name="Picture 2" descr="Gerrardstown_B_small-11"/>
          <p:cNvPicPr>
            <a:picLocks noChangeAspect="1" noChangeArrowheads="1"/>
          </p:cNvPicPr>
          <p:nvPr/>
        </p:nvPicPr>
        <p:blipFill>
          <a:blip r:embed="rId3" cstate="print"/>
          <a:srcRect/>
          <a:stretch>
            <a:fillRect/>
          </a:stretch>
        </p:blipFill>
        <p:spPr bwMode="auto">
          <a:xfrm>
            <a:off x="457200" y="644525"/>
            <a:ext cx="3733800" cy="2803525"/>
          </a:xfrm>
          <a:prstGeom prst="rect">
            <a:avLst/>
          </a:prstGeom>
          <a:noFill/>
          <a:ln w="9525">
            <a:noFill/>
            <a:miter lim="800000"/>
            <a:headEnd/>
            <a:tailEnd/>
          </a:ln>
        </p:spPr>
      </p:pic>
      <p:pic>
        <p:nvPicPr>
          <p:cNvPr id="43013" name="Picture 2" descr="F:\cemeterie 2.jpg"/>
          <p:cNvPicPr>
            <a:picLocks noChangeAspect="1" noChangeArrowheads="1"/>
          </p:cNvPicPr>
          <p:nvPr/>
        </p:nvPicPr>
        <p:blipFill>
          <a:blip r:embed="rId4" cstate="print"/>
          <a:srcRect/>
          <a:stretch>
            <a:fillRect/>
          </a:stretch>
        </p:blipFill>
        <p:spPr bwMode="auto">
          <a:xfrm>
            <a:off x="4724400" y="3657600"/>
            <a:ext cx="3581400" cy="2690813"/>
          </a:xfrm>
          <a:prstGeom prst="rect">
            <a:avLst/>
          </a:prstGeom>
          <a:noFill/>
          <a:ln w="9525">
            <a:noFill/>
            <a:miter lim="800000"/>
            <a:headEnd/>
            <a:tailEnd/>
          </a:ln>
        </p:spPr>
      </p:pic>
      <p:sp>
        <p:nvSpPr>
          <p:cNvPr id="43014" name="TextBox 5"/>
          <p:cNvSpPr txBox="1">
            <a:spLocks noChangeArrowheads="1"/>
          </p:cNvSpPr>
          <p:nvPr/>
        </p:nvSpPr>
        <p:spPr bwMode="auto">
          <a:xfrm>
            <a:off x="609600" y="3962400"/>
            <a:ext cx="3429000" cy="1754188"/>
          </a:xfrm>
          <a:prstGeom prst="rect">
            <a:avLst/>
          </a:prstGeom>
          <a:noFill/>
          <a:ln w="9525">
            <a:noFill/>
            <a:miter lim="800000"/>
            <a:headEnd/>
            <a:tailEnd/>
          </a:ln>
        </p:spPr>
        <p:txBody>
          <a:bodyPr>
            <a:spAutoFit/>
          </a:bodyPr>
          <a:lstStyle/>
          <a:p>
            <a:r>
              <a:rPr lang="en-US" sz="3600" dirty="0"/>
              <a:t>This is a picture of a older cemetery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to="" calcmode="lin" valueType="num">
                                      <p:cBhvr>
                                        <p:cTn id="7" dur="1" fill="hold"/>
                                        <p:tgtEl>
                                          <p:spTgt spid="4301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3011">
                                            <p:txEl>
                                              <p:pRg st="0" end="0"/>
                                            </p:txEl>
                                          </p:spTgt>
                                        </p:tgtEl>
                                        <p:attrNameLst>
                                          <p:attrName>style.visibility</p:attrName>
                                        </p:attrNameLst>
                                      </p:cBhvr>
                                      <p:to>
                                        <p:strVal val="visible"/>
                                      </p:to>
                                    </p:set>
                                    <p:anim to="" calcmode="lin" valueType="num">
                                      <p:cBhvr>
                                        <p:cTn id="10" dur="1" fill="hold"/>
                                        <p:tgtEl>
                                          <p:spTgt spid="43011">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 to="" calcmode="lin" valueType="num">
                                      <p:cBhvr>
                                        <p:cTn id="15" dur="1" fill="hold"/>
                                        <p:tgtEl>
                                          <p:spTgt spid="43013"/>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3014"/>
                                        </p:tgtEl>
                                        <p:attrNameLst>
                                          <p:attrName>style.visibility</p:attrName>
                                        </p:attrNameLst>
                                      </p:cBhvr>
                                      <p:to>
                                        <p:strVal val="visible"/>
                                      </p:to>
                                    </p:set>
                                    <p:anim to="" calcmode="lin" valueType="num">
                                      <p:cBhvr>
                                        <p:cTn id="18" dur="1" fill="hold"/>
                                        <p:tgtEl>
                                          <p:spTgt spid="430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58" name="Picture 2" descr="F:\cemetery 3.jpg"/>
          <p:cNvPicPr>
            <a:picLocks noGrp="1" noChangeAspect="1" noChangeArrowheads="1"/>
          </p:cNvPicPr>
          <p:nvPr>
            <p:ph idx="1"/>
          </p:nvPr>
        </p:nvPicPr>
        <p:blipFill>
          <a:blip r:embed="rId2" cstate="print"/>
          <a:srcRect/>
          <a:stretch>
            <a:fillRect/>
          </a:stretch>
        </p:blipFill>
        <p:spPr>
          <a:xfrm>
            <a:off x="457200" y="152400"/>
            <a:ext cx="4064000" cy="3048000"/>
          </a:xfrm>
        </p:spPr>
      </p:pic>
      <p:sp>
        <p:nvSpPr>
          <p:cNvPr id="45059" name="TextBox 3"/>
          <p:cNvSpPr txBox="1">
            <a:spLocks noChangeArrowheads="1"/>
          </p:cNvSpPr>
          <p:nvPr/>
        </p:nvSpPr>
        <p:spPr bwMode="auto">
          <a:xfrm>
            <a:off x="5334000" y="838200"/>
            <a:ext cx="3276600" cy="2062163"/>
          </a:xfrm>
          <a:prstGeom prst="rect">
            <a:avLst/>
          </a:prstGeom>
          <a:noFill/>
          <a:ln w="9525">
            <a:noFill/>
            <a:miter lim="800000"/>
            <a:headEnd/>
            <a:tailEnd/>
          </a:ln>
        </p:spPr>
        <p:txBody>
          <a:bodyPr>
            <a:spAutoFit/>
          </a:bodyPr>
          <a:lstStyle/>
          <a:p>
            <a:r>
              <a:rPr lang="en-US" sz="3200" dirty="0"/>
              <a:t>This is an older cemetery where erosion has taken place. </a:t>
            </a:r>
          </a:p>
        </p:txBody>
      </p:sp>
      <p:pic>
        <p:nvPicPr>
          <p:cNvPr id="45060" name="Picture 4" descr="F:\mill creek tree planting.JPG"/>
          <p:cNvPicPr>
            <a:picLocks noChangeAspect="1" noChangeArrowheads="1"/>
          </p:cNvPicPr>
          <p:nvPr/>
        </p:nvPicPr>
        <p:blipFill>
          <a:blip r:embed="rId3" cstate="print"/>
          <a:srcRect/>
          <a:stretch>
            <a:fillRect/>
          </a:stretch>
        </p:blipFill>
        <p:spPr bwMode="auto">
          <a:xfrm>
            <a:off x="3810000" y="3429000"/>
            <a:ext cx="5105400" cy="3203575"/>
          </a:xfrm>
          <a:prstGeom prst="rect">
            <a:avLst/>
          </a:prstGeom>
          <a:noFill/>
          <a:ln w="9525">
            <a:noFill/>
            <a:miter lim="800000"/>
            <a:headEnd/>
            <a:tailEnd/>
          </a:ln>
        </p:spPr>
      </p:pic>
      <p:sp>
        <p:nvSpPr>
          <p:cNvPr id="45061" name="TextBox 6"/>
          <p:cNvSpPr txBox="1">
            <a:spLocks noChangeArrowheads="1"/>
          </p:cNvSpPr>
          <p:nvPr/>
        </p:nvSpPr>
        <p:spPr bwMode="auto">
          <a:xfrm>
            <a:off x="762000" y="3886200"/>
            <a:ext cx="2057400" cy="2554288"/>
          </a:xfrm>
          <a:prstGeom prst="rect">
            <a:avLst/>
          </a:prstGeom>
          <a:noFill/>
          <a:ln w="9525">
            <a:noFill/>
            <a:miter lim="800000"/>
            <a:headEnd/>
            <a:tailEnd/>
          </a:ln>
        </p:spPr>
        <p:txBody>
          <a:bodyPr>
            <a:spAutoFit/>
          </a:bodyPr>
          <a:lstStyle/>
          <a:p>
            <a:r>
              <a:rPr lang="en-US" sz="4000" dirty="0"/>
              <a:t>This is the Mill Creek River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to="" calcmode="lin" valueType="num">
                                      <p:cBhvr>
                                        <p:cTn id="7" dur="1" fill="hold"/>
                                        <p:tgtEl>
                                          <p:spTgt spid="4505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5059"/>
                                        </p:tgtEl>
                                        <p:attrNameLst>
                                          <p:attrName>style.visibility</p:attrName>
                                        </p:attrNameLst>
                                      </p:cBhvr>
                                      <p:to>
                                        <p:strVal val="visible"/>
                                      </p:to>
                                    </p:set>
                                    <p:anim to="" calcmode="lin" valueType="num">
                                      <p:cBhvr>
                                        <p:cTn id="10" dur="1" fill="hold"/>
                                        <p:tgtEl>
                                          <p:spTgt spid="45059"/>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5060"/>
                                        </p:tgtEl>
                                        <p:attrNameLst>
                                          <p:attrName>style.visibility</p:attrName>
                                        </p:attrNameLst>
                                      </p:cBhvr>
                                      <p:to>
                                        <p:strVal val="visible"/>
                                      </p:to>
                                    </p:set>
                                    <p:anim to="" calcmode="lin" valueType="num">
                                      <p:cBhvr>
                                        <p:cTn id="15" dur="1" fill="hold"/>
                                        <p:tgtEl>
                                          <p:spTgt spid="45060"/>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5061"/>
                                        </p:tgtEl>
                                        <p:attrNameLst>
                                          <p:attrName>style.visibility</p:attrName>
                                        </p:attrNameLst>
                                      </p:cBhvr>
                                      <p:to>
                                        <p:strVal val="visible"/>
                                      </p:to>
                                    </p:set>
                                    <p:anim to="" calcmode="lin" valueType="num">
                                      <p:cBhvr>
                                        <p:cTn id="18" dur="1" fill="hold"/>
                                        <p:tgtEl>
                                          <p:spTgt spid="4506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2" descr="F:\tree planting 5.JPG"/>
          <p:cNvPicPr>
            <a:picLocks noGrp="1" noChangeAspect="1" noChangeArrowheads="1"/>
          </p:cNvPicPr>
          <p:nvPr>
            <p:ph idx="1"/>
          </p:nvPr>
        </p:nvPicPr>
        <p:blipFill>
          <a:blip r:embed="rId2" cstate="print"/>
          <a:srcRect/>
          <a:stretch>
            <a:fillRect/>
          </a:stretch>
        </p:blipFill>
        <p:spPr>
          <a:xfrm>
            <a:off x="304800" y="452438"/>
            <a:ext cx="3962400" cy="2971800"/>
          </a:xfrm>
        </p:spPr>
      </p:pic>
      <p:sp>
        <p:nvSpPr>
          <p:cNvPr id="46083" name="TextBox 4"/>
          <p:cNvSpPr txBox="1">
            <a:spLocks noChangeArrowheads="1"/>
          </p:cNvSpPr>
          <p:nvPr/>
        </p:nvSpPr>
        <p:spPr bwMode="auto">
          <a:xfrm>
            <a:off x="4953000" y="762000"/>
            <a:ext cx="3124200" cy="4400550"/>
          </a:xfrm>
          <a:prstGeom prst="rect">
            <a:avLst/>
          </a:prstGeom>
          <a:noFill/>
          <a:ln w="9525">
            <a:noFill/>
            <a:miter lim="800000"/>
            <a:headEnd/>
            <a:tailEnd/>
          </a:ln>
        </p:spPr>
        <p:txBody>
          <a:bodyPr>
            <a:spAutoFit/>
          </a:bodyPr>
          <a:lstStyle/>
          <a:p>
            <a:endParaRPr lang="en-US" sz="4000" dirty="0"/>
          </a:p>
          <a:p>
            <a:r>
              <a:rPr lang="en-US" sz="4000" dirty="0"/>
              <a:t>This is Mill Creek River watersheds where we planted trees.  </a:t>
            </a:r>
          </a:p>
        </p:txBody>
      </p:sp>
      <p:pic>
        <p:nvPicPr>
          <p:cNvPr id="46084" name="Picture 3" descr="F:\tree plating 3.JPG"/>
          <p:cNvPicPr>
            <a:picLocks noChangeAspect="1" noChangeArrowheads="1"/>
          </p:cNvPicPr>
          <p:nvPr/>
        </p:nvPicPr>
        <p:blipFill>
          <a:blip r:embed="rId3" cstate="print"/>
          <a:srcRect/>
          <a:stretch>
            <a:fillRect/>
          </a:stretch>
        </p:blipFill>
        <p:spPr bwMode="auto">
          <a:xfrm>
            <a:off x="381000" y="3600450"/>
            <a:ext cx="3886200" cy="2914650"/>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to="" calcmode="lin" valueType="num">
                                      <p:cBhvr>
                                        <p:cTn id="7" dur="1" fill="hold"/>
                                        <p:tgtEl>
                                          <p:spTgt spid="4608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6084"/>
                                        </p:tgtEl>
                                        <p:attrNameLst>
                                          <p:attrName>style.visibility</p:attrName>
                                        </p:attrNameLst>
                                      </p:cBhvr>
                                      <p:to>
                                        <p:strVal val="visible"/>
                                      </p:to>
                                    </p:set>
                                    <p:anim to="" calcmode="lin" valueType="num">
                                      <p:cBhvr>
                                        <p:cTn id="10" dur="1" fill="hold"/>
                                        <p:tgtEl>
                                          <p:spTgt spid="4608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6083"/>
                                        </p:tgtEl>
                                        <p:attrNameLst>
                                          <p:attrName>style.visibility</p:attrName>
                                        </p:attrNameLst>
                                      </p:cBhvr>
                                      <p:to>
                                        <p:strVal val="visible"/>
                                      </p:to>
                                    </p:set>
                                    <p:anim to="" calcmode="lin" valueType="num">
                                      <p:cBhvr>
                                        <p:cTn id="13" dur="1" fill="hold"/>
                                        <p:tgtEl>
                                          <p:spTgt spid="4608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4"/>
          <p:cNvPicPr>
            <a:picLocks noGrp="1" noChangeAspect="1" noChangeArrowheads="1"/>
          </p:cNvPicPr>
          <p:nvPr>
            <p:ph type="body" idx="4294967295"/>
          </p:nvPr>
        </p:nvPicPr>
        <p:blipFill>
          <a:blip r:embed="rId2" cstate="print"/>
          <a:srcRect l="41379" t="37778" b="11111"/>
          <a:stretch>
            <a:fillRect/>
          </a:stretch>
        </p:blipFill>
        <p:spPr>
          <a:xfrm>
            <a:off x="381000" y="228600"/>
            <a:ext cx="4040188" cy="2927350"/>
          </a:xfrm>
        </p:spPr>
      </p:pic>
      <p:sp>
        <p:nvSpPr>
          <p:cNvPr id="47107" name="Text Box 5"/>
          <p:cNvSpPr txBox="1">
            <a:spLocks noChangeArrowheads="1"/>
          </p:cNvSpPr>
          <p:nvPr/>
        </p:nvSpPr>
        <p:spPr bwMode="auto">
          <a:xfrm>
            <a:off x="4876800" y="609600"/>
            <a:ext cx="3810000" cy="915988"/>
          </a:xfrm>
          <a:prstGeom prst="rect">
            <a:avLst/>
          </a:prstGeom>
          <a:noFill/>
          <a:ln w="9525">
            <a:noFill/>
            <a:miter lim="800000"/>
            <a:headEnd/>
            <a:tailEnd/>
          </a:ln>
        </p:spPr>
        <p:txBody>
          <a:bodyPr>
            <a:spAutoFit/>
          </a:bodyPr>
          <a:lstStyle/>
          <a:p>
            <a:pPr>
              <a:spcBef>
                <a:spcPct val="50000"/>
              </a:spcBef>
            </a:pPr>
            <a:r>
              <a:rPr lang="en-US" dirty="0"/>
              <a:t> This picture is of a cemetery on </a:t>
            </a:r>
            <a:r>
              <a:rPr lang="en-US" dirty="0" err="1"/>
              <a:t>Sulphur</a:t>
            </a:r>
            <a:r>
              <a:rPr lang="en-US" dirty="0"/>
              <a:t> Springs Road, Cedar Grove Cemetery.</a:t>
            </a:r>
          </a:p>
        </p:txBody>
      </p:sp>
      <p:pic>
        <p:nvPicPr>
          <p:cNvPr id="47108" name="Picture 6"/>
          <p:cNvPicPr>
            <a:picLocks noChangeAspect="1" noChangeArrowheads="1"/>
          </p:cNvPicPr>
          <p:nvPr/>
        </p:nvPicPr>
        <p:blipFill>
          <a:blip r:embed="rId3" cstate="print"/>
          <a:srcRect l="23729" t="41977" r="16948" b="7870"/>
          <a:stretch>
            <a:fillRect/>
          </a:stretch>
        </p:blipFill>
        <p:spPr bwMode="auto">
          <a:xfrm>
            <a:off x="4648200" y="3352800"/>
            <a:ext cx="4000500" cy="3095625"/>
          </a:xfrm>
          <a:prstGeom prst="rect">
            <a:avLst/>
          </a:prstGeom>
          <a:noFill/>
          <a:ln w="9525">
            <a:noFill/>
            <a:miter lim="800000"/>
            <a:headEnd/>
            <a:tailEnd/>
          </a:ln>
        </p:spPr>
      </p:pic>
      <p:sp>
        <p:nvSpPr>
          <p:cNvPr id="47109" name="Text Box 7"/>
          <p:cNvSpPr txBox="1">
            <a:spLocks noChangeArrowheads="1"/>
          </p:cNvSpPr>
          <p:nvPr/>
        </p:nvSpPr>
        <p:spPr bwMode="auto">
          <a:xfrm>
            <a:off x="304800" y="3657600"/>
            <a:ext cx="3581400" cy="915988"/>
          </a:xfrm>
          <a:prstGeom prst="rect">
            <a:avLst/>
          </a:prstGeom>
          <a:noFill/>
          <a:ln w="9525">
            <a:noFill/>
            <a:miter lim="800000"/>
            <a:headEnd/>
            <a:tailEnd/>
          </a:ln>
        </p:spPr>
        <p:txBody>
          <a:bodyPr>
            <a:spAutoFit/>
          </a:bodyPr>
          <a:lstStyle/>
          <a:p>
            <a:r>
              <a:rPr lang="en-US" dirty="0"/>
              <a:t>The second picture is on </a:t>
            </a:r>
            <a:r>
              <a:rPr lang="en-US" dirty="0" err="1"/>
              <a:t>Sulphur</a:t>
            </a:r>
            <a:r>
              <a:rPr lang="en-US" dirty="0"/>
              <a:t> Springs road. The farm is </a:t>
            </a:r>
            <a:r>
              <a:rPr lang="en-US" dirty="0" err="1"/>
              <a:t>Sulphur</a:t>
            </a:r>
            <a:r>
              <a:rPr lang="en-US" dirty="0"/>
              <a:t> Springs Stables.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to="" calcmode="lin" valueType="num">
                                      <p:cBhvr>
                                        <p:cTn id="7" dur="1" fill="hold"/>
                                        <p:tgtEl>
                                          <p:spTgt spid="4710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7107"/>
                                        </p:tgtEl>
                                        <p:attrNameLst>
                                          <p:attrName>style.visibility</p:attrName>
                                        </p:attrNameLst>
                                      </p:cBhvr>
                                      <p:to>
                                        <p:strVal val="visible"/>
                                      </p:to>
                                    </p:set>
                                    <p:anim to="" calcmode="lin" valueType="num">
                                      <p:cBhvr>
                                        <p:cTn id="10" dur="1" fill="hold"/>
                                        <p:tgtEl>
                                          <p:spTgt spid="47107"/>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7108"/>
                                        </p:tgtEl>
                                        <p:attrNameLst>
                                          <p:attrName>style.visibility</p:attrName>
                                        </p:attrNameLst>
                                      </p:cBhvr>
                                      <p:to>
                                        <p:strVal val="visible"/>
                                      </p:to>
                                    </p:set>
                                    <p:anim to="" calcmode="lin" valueType="num">
                                      <p:cBhvr>
                                        <p:cTn id="15" dur="1" fill="hold"/>
                                        <p:tgtEl>
                                          <p:spTgt spid="47108"/>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47109"/>
                                        </p:tgtEl>
                                        <p:attrNameLst>
                                          <p:attrName>style.visibility</p:attrName>
                                        </p:attrNameLst>
                                      </p:cBhvr>
                                      <p:to>
                                        <p:strVal val="visible"/>
                                      </p:to>
                                    </p:set>
                                    <p:anim to="" calcmode="lin" valueType="num">
                                      <p:cBhvr>
                                        <p:cTn id="18" dur="1" fill="hold"/>
                                        <p:tgtEl>
                                          <p:spTgt spid="471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2" name="Picture 4"/>
          <p:cNvPicPr>
            <a:picLocks noGrp="1" noChangeAspect="1" noChangeArrowheads="1"/>
          </p:cNvPicPr>
          <p:nvPr>
            <p:ph type="body" idx="1"/>
          </p:nvPr>
        </p:nvPicPr>
        <p:blipFill>
          <a:blip r:embed="rId2" cstate="print"/>
          <a:srcRect l="14754" t="36299" r="34427" b="8185"/>
          <a:stretch>
            <a:fillRect/>
          </a:stretch>
        </p:blipFill>
        <p:spPr>
          <a:xfrm>
            <a:off x="457200" y="304800"/>
            <a:ext cx="5859463" cy="4244975"/>
          </a:xfrm>
          <a:ln/>
        </p:spPr>
      </p:pic>
      <p:sp>
        <p:nvSpPr>
          <p:cNvPr id="53253" name="Text Box 5"/>
          <p:cNvSpPr txBox="1">
            <a:spLocks noChangeArrowheads="1"/>
          </p:cNvSpPr>
          <p:nvPr/>
        </p:nvSpPr>
        <p:spPr bwMode="auto">
          <a:xfrm>
            <a:off x="1050925" y="4837113"/>
            <a:ext cx="7727950" cy="915987"/>
          </a:xfrm>
          <a:prstGeom prst="rect">
            <a:avLst/>
          </a:prstGeom>
          <a:noFill/>
          <a:ln w="9525">
            <a:noFill/>
            <a:miter lim="800000"/>
            <a:headEnd/>
            <a:tailEnd/>
          </a:ln>
          <a:effectLst/>
        </p:spPr>
        <p:txBody>
          <a:bodyPr wrap="none">
            <a:spAutoFit/>
          </a:bodyPr>
          <a:lstStyle/>
          <a:p>
            <a:r>
              <a:rPr lang="en-US" dirty="0"/>
              <a:t>This is an satellite view of MHS and the surrounding areas, including some</a:t>
            </a:r>
          </a:p>
          <a:p>
            <a:r>
              <a:rPr lang="en-US" dirty="0"/>
              <a:t>of the farm areas. The picture also includes Jefferson Security Bank and </a:t>
            </a:r>
          </a:p>
          <a:p>
            <a:r>
              <a:rPr lang="en-US" dirty="0"/>
              <a:t>Other housing developments.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 to="" calcmode="lin" valueType="num">
                                      <p:cBhvr>
                                        <p:cTn id="7" dur="1" fill="hold"/>
                                        <p:tgtEl>
                                          <p:spTgt spid="5325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53253"/>
                                        </p:tgtEl>
                                        <p:attrNameLst>
                                          <p:attrName>style.visibility</p:attrName>
                                        </p:attrNameLst>
                                      </p:cBhvr>
                                      <p:to>
                                        <p:strVal val="visible"/>
                                      </p:to>
                                    </p:set>
                                    <p:anim to="" calcmode="lin" valueType="num">
                                      <p:cBhvr>
                                        <p:cTn id="10" dur="1" fill="hold"/>
                                        <p:tgtEl>
                                          <p:spTgt spid="5325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381000" y="1447800"/>
            <a:ext cx="8229600" cy="4525963"/>
          </a:xfrm>
        </p:spPr>
        <p:txBody>
          <a:bodyPr/>
          <a:lstStyle/>
          <a:p>
            <a:pPr>
              <a:buFont typeface="Arial" charset="0"/>
              <a:buNone/>
            </a:pPr>
            <a:r>
              <a:rPr lang="en-US" sz="2400" dirty="0" smtClean="0"/>
              <a:t>Area computed km2: 62,854.2358</a:t>
            </a:r>
          </a:p>
          <a:p>
            <a:pPr>
              <a:buFont typeface="Arial" charset="0"/>
              <a:buNone/>
            </a:pPr>
            <a:r>
              <a:rPr lang="en-US" sz="2400" dirty="0" smtClean="0"/>
              <a:t>Name: West Virginia</a:t>
            </a:r>
          </a:p>
          <a:p>
            <a:pPr>
              <a:buFont typeface="Arial" charset="0"/>
              <a:buNone/>
            </a:pPr>
            <a:r>
              <a:rPr lang="en-US" sz="2400" dirty="0" smtClean="0"/>
              <a:t>FIPS: 54</a:t>
            </a:r>
          </a:p>
          <a:p>
            <a:pPr>
              <a:buFont typeface="Arial" charset="0"/>
              <a:buNone/>
            </a:pPr>
            <a:r>
              <a:rPr lang="en-US" sz="2400" dirty="0" smtClean="0"/>
              <a:t>Farms:17,237</a:t>
            </a:r>
          </a:p>
          <a:p>
            <a:pPr>
              <a:buFont typeface="Arial" charset="0"/>
              <a:buNone/>
            </a:pPr>
            <a:r>
              <a:rPr lang="en-US" sz="2400" dirty="0" smtClean="0"/>
              <a:t>Average Farm (acre): 196 </a:t>
            </a:r>
          </a:p>
          <a:p>
            <a:pPr>
              <a:buFont typeface="Arial" charset="0"/>
              <a:buNone/>
            </a:pPr>
            <a:r>
              <a:rPr lang="en-US" sz="2400" dirty="0" smtClean="0"/>
              <a:t>Total Cropland (acre):1,285,786</a:t>
            </a:r>
          </a:p>
          <a:p>
            <a:pPr>
              <a:buFont typeface="Arial" charset="0"/>
              <a:buNone/>
            </a:pPr>
            <a:r>
              <a:rPr lang="en-US" sz="2400" dirty="0" smtClean="0"/>
              <a:t>Sales per farm: 15,701 </a:t>
            </a:r>
          </a:p>
          <a:p>
            <a:pPr>
              <a:buFont typeface="Arial" charset="0"/>
              <a:buNone/>
            </a:pPr>
            <a:r>
              <a:rPr lang="en-US" sz="2400" dirty="0" smtClean="0"/>
              <a:t>Population (humans): 1,808,344</a:t>
            </a:r>
          </a:p>
          <a:p>
            <a:pPr>
              <a:buFont typeface="Arial" charset="0"/>
              <a:buNone/>
            </a:pPr>
            <a:endParaRPr lang="en-US" dirty="0" smtClean="0"/>
          </a:p>
          <a:p>
            <a:pPr>
              <a:buFont typeface="Arial" charset="0"/>
              <a:buNone/>
            </a:pPr>
            <a:endParaRPr lang="en-US" dirty="0" smtClean="0"/>
          </a:p>
        </p:txBody>
      </p:sp>
      <p:sp>
        <p:nvSpPr>
          <p:cNvPr id="48131" name="TextBox 3"/>
          <p:cNvSpPr txBox="1">
            <a:spLocks noChangeArrowheads="1"/>
          </p:cNvSpPr>
          <p:nvPr/>
        </p:nvSpPr>
        <p:spPr bwMode="auto">
          <a:xfrm>
            <a:off x="533400" y="609600"/>
            <a:ext cx="6781800" cy="584200"/>
          </a:xfrm>
          <a:prstGeom prst="rect">
            <a:avLst/>
          </a:prstGeom>
          <a:noFill/>
          <a:ln w="9525">
            <a:noFill/>
            <a:miter lim="800000"/>
            <a:headEnd/>
            <a:tailEnd/>
          </a:ln>
        </p:spPr>
        <p:txBody>
          <a:bodyPr>
            <a:spAutoFit/>
          </a:bodyPr>
          <a:lstStyle/>
          <a:p>
            <a:r>
              <a:rPr lang="en-US" sz="3200" dirty="0"/>
              <a:t>My World Information:</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8131"/>
                                        </p:tgtEl>
                                        <p:attrNameLst>
                                          <p:attrName>style.visibility</p:attrName>
                                        </p:attrNameLst>
                                      </p:cBhvr>
                                      <p:to>
                                        <p:strVal val="visible"/>
                                      </p:to>
                                    </p:set>
                                    <p:anim to="" calcmode="lin" valueType="num">
                                      <p:cBhvr>
                                        <p:cTn id="7" dur="1" fill="hold"/>
                                        <p:tgtEl>
                                          <p:spTgt spid="4813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8130">
                                            <p:txEl>
                                              <p:pRg st="0" end="0"/>
                                            </p:txEl>
                                          </p:spTgt>
                                        </p:tgtEl>
                                        <p:attrNameLst>
                                          <p:attrName>style.visibility</p:attrName>
                                        </p:attrNameLst>
                                      </p:cBhvr>
                                      <p:to>
                                        <p:strVal val="visible"/>
                                      </p:to>
                                    </p:set>
                                    <p:anim to="" calcmode="lin" valueType="num">
                                      <p:cBhvr>
                                        <p:cTn id="10" dur="1" fill="hold"/>
                                        <p:tgtEl>
                                          <p:spTgt spid="48130">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8130">
                                            <p:txEl>
                                              <p:pRg st="1" end="1"/>
                                            </p:txEl>
                                          </p:spTgt>
                                        </p:tgtEl>
                                        <p:attrNameLst>
                                          <p:attrName>style.visibility</p:attrName>
                                        </p:attrNameLst>
                                      </p:cBhvr>
                                      <p:to>
                                        <p:strVal val="visible"/>
                                      </p:to>
                                    </p:set>
                                    <p:anim to="" calcmode="lin" valueType="num">
                                      <p:cBhvr>
                                        <p:cTn id="13" dur="1" fill="hold"/>
                                        <p:tgtEl>
                                          <p:spTgt spid="48130">
                                            <p:txEl>
                                              <p:pRg st="1" end="1"/>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48130">
                                            <p:txEl>
                                              <p:pRg st="2" end="2"/>
                                            </p:txEl>
                                          </p:spTgt>
                                        </p:tgtEl>
                                        <p:attrNameLst>
                                          <p:attrName>style.visibility</p:attrName>
                                        </p:attrNameLst>
                                      </p:cBhvr>
                                      <p:to>
                                        <p:strVal val="visible"/>
                                      </p:to>
                                    </p:set>
                                    <p:anim to="" calcmode="lin" valueType="num">
                                      <p:cBhvr>
                                        <p:cTn id="16" dur="1" fill="hold"/>
                                        <p:tgtEl>
                                          <p:spTgt spid="48130">
                                            <p:txEl>
                                              <p:pRg st="2" end="2"/>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48130">
                                            <p:txEl>
                                              <p:pRg st="3" end="3"/>
                                            </p:txEl>
                                          </p:spTgt>
                                        </p:tgtEl>
                                        <p:attrNameLst>
                                          <p:attrName>style.visibility</p:attrName>
                                        </p:attrNameLst>
                                      </p:cBhvr>
                                      <p:to>
                                        <p:strVal val="visible"/>
                                      </p:to>
                                    </p:set>
                                    <p:anim to="" calcmode="lin" valueType="num">
                                      <p:cBhvr>
                                        <p:cTn id="19" dur="1" fill="hold"/>
                                        <p:tgtEl>
                                          <p:spTgt spid="48130">
                                            <p:txEl>
                                              <p:pRg st="3" end="3"/>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48130">
                                            <p:txEl>
                                              <p:pRg st="4" end="4"/>
                                            </p:txEl>
                                          </p:spTgt>
                                        </p:tgtEl>
                                        <p:attrNameLst>
                                          <p:attrName>style.visibility</p:attrName>
                                        </p:attrNameLst>
                                      </p:cBhvr>
                                      <p:to>
                                        <p:strVal val="visible"/>
                                      </p:to>
                                    </p:set>
                                    <p:anim to="" calcmode="lin" valueType="num">
                                      <p:cBhvr>
                                        <p:cTn id="22" dur="1" fill="hold"/>
                                        <p:tgtEl>
                                          <p:spTgt spid="48130">
                                            <p:txEl>
                                              <p:pRg st="4" end="4"/>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48130">
                                            <p:txEl>
                                              <p:pRg st="5" end="5"/>
                                            </p:txEl>
                                          </p:spTgt>
                                        </p:tgtEl>
                                        <p:attrNameLst>
                                          <p:attrName>style.visibility</p:attrName>
                                        </p:attrNameLst>
                                      </p:cBhvr>
                                      <p:to>
                                        <p:strVal val="visible"/>
                                      </p:to>
                                    </p:set>
                                    <p:anim to="" calcmode="lin" valueType="num">
                                      <p:cBhvr>
                                        <p:cTn id="25" dur="1" fill="hold"/>
                                        <p:tgtEl>
                                          <p:spTgt spid="48130">
                                            <p:txEl>
                                              <p:pRg st="5" end="5"/>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48130">
                                            <p:txEl>
                                              <p:pRg st="6" end="6"/>
                                            </p:txEl>
                                          </p:spTgt>
                                        </p:tgtEl>
                                        <p:attrNameLst>
                                          <p:attrName>style.visibility</p:attrName>
                                        </p:attrNameLst>
                                      </p:cBhvr>
                                      <p:to>
                                        <p:strVal val="visible"/>
                                      </p:to>
                                    </p:set>
                                    <p:anim to="" calcmode="lin" valueType="num">
                                      <p:cBhvr>
                                        <p:cTn id="28" dur="1" fill="hold"/>
                                        <p:tgtEl>
                                          <p:spTgt spid="48130">
                                            <p:txEl>
                                              <p:pRg st="6" end="6"/>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48130">
                                            <p:txEl>
                                              <p:pRg st="7" end="7"/>
                                            </p:txEl>
                                          </p:spTgt>
                                        </p:tgtEl>
                                        <p:attrNameLst>
                                          <p:attrName>style.visibility</p:attrName>
                                        </p:attrNameLst>
                                      </p:cBhvr>
                                      <p:to>
                                        <p:strVal val="visible"/>
                                      </p:to>
                                    </p:set>
                                    <p:anim to="" calcmode="lin" valueType="num">
                                      <p:cBhvr>
                                        <p:cTn id="31" dur="1" fill="hold"/>
                                        <p:tgtEl>
                                          <p:spTgt spid="48130">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P spid="481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r>
              <a:rPr lang="en-US" dirty="0" smtClean="0"/>
              <a:t>Conclusion</a:t>
            </a:r>
          </a:p>
        </p:txBody>
      </p:sp>
      <p:sp>
        <p:nvSpPr>
          <p:cNvPr id="49154" name="Content Placeholder 2"/>
          <p:cNvSpPr>
            <a:spLocks noGrp="1"/>
          </p:cNvSpPr>
          <p:nvPr>
            <p:ph idx="1"/>
          </p:nvPr>
        </p:nvSpPr>
        <p:spPr>
          <a:xfrm>
            <a:off x="381000" y="1600200"/>
            <a:ext cx="8305800" cy="5257800"/>
          </a:xfrm>
        </p:spPr>
        <p:txBody>
          <a:bodyPr/>
          <a:lstStyle/>
          <a:p>
            <a:r>
              <a:rPr lang="en-US" sz="2400" dirty="0" smtClean="0"/>
              <a:t>As a group we were assigned to find out how agriculture and cemeteries affect watershed in our local areas such as Mill Creek and </a:t>
            </a:r>
            <a:r>
              <a:rPr lang="en-US" sz="2400" dirty="0" err="1" smtClean="0"/>
              <a:t>Opequon</a:t>
            </a:r>
            <a:r>
              <a:rPr lang="en-US" sz="2400" dirty="0" smtClean="0"/>
              <a:t> streams. Agriculture can have a big affect on all watersheds. Farmers can over farm their land which takes valuable nutrients out of the land that the streams need. To solve this problem farmers can spread out their harvesting or farm on hills. Another problem that farms can present is the chemicals that they use to kill weeds. these chemicals  can get into run off and to the streams. Also cows on farms can spread diseases through their manure like E Coli. The nitrate, dissolved oxygen, and phosphate levels can be greatly affected by this.  Another thing that isn’t often thought of that affects watershed and rivers chemical levels are cemeteries. Bodies used to be buried in wood caskets.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3"/>
                                        </p:tgtEl>
                                        <p:attrNameLst>
                                          <p:attrName>style.visibility</p:attrName>
                                        </p:attrNameLst>
                                      </p:cBhvr>
                                      <p:to>
                                        <p:strVal val="visible"/>
                                      </p:to>
                                    </p:set>
                                    <p:anim to="" calcmode="lin" valueType="num">
                                      <p:cBhvr>
                                        <p:cTn id="7" dur="1" fill="hold"/>
                                        <p:tgtEl>
                                          <p:spTgt spid="4915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49154">
                                            <p:txEl>
                                              <p:pRg st="0" end="0"/>
                                            </p:txEl>
                                          </p:spTgt>
                                        </p:tgtEl>
                                        <p:attrNameLst>
                                          <p:attrName>style.visibility</p:attrName>
                                        </p:attrNameLst>
                                      </p:cBhvr>
                                      <p:to>
                                        <p:strVal val="visible"/>
                                      </p:to>
                                    </p:set>
                                    <p:anim to="" calcmode="lin" valueType="num">
                                      <p:cBhvr>
                                        <p:cTn id="10" dur="1" fill="hold"/>
                                        <p:tgtEl>
                                          <p:spTgt spid="49154">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P spid="4915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228600" y="228600"/>
            <a:ext cx="8458200" cy="6400800"/>
          </a:xfrm>
        </p:spPr>
        <p:txBody>
          <a:bodyPr/>
          <a:lstStyle/>
          <a:p>
            <a:r>
              <a:rPr lang="en-US" sz="2800" dirty="0" smtClean="0"/>
              <a:t>In older cemeteries bodies start to decompose and phosphates from the caskets seep into the ground water and into rivers. Older and bigger farms often have their own private cemeteries and the streams can have higher phosphate levels then public streams.  Our Mill Creek and </a:t>
            </a:r>
            <a:r>
              <a:rPr lang="en-US" sz="2800" dirty="0" err="1" smtClean="0"/>
              <a:t>Opequen</a:t>
            </a:r>
            <a:r>
              <a:rPr lang="en-US" sz="2800" dirty="0" smtClean="0"/>
              <a:t> streams don’t seem to be greatly affected by agriculture and cemeteries but streams on farms and near older cemeteries are more at risk.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0177">
                                            <p:txEl>
                                              <p:pRg st="0" end="0"/>
                                            </p:txEl>
                                          </p:spTgt>
                                        </p:tgtEl>
                                        <p:attrNameLst>
                                          <p:attrName>style.visibility</p:attrName>
                                        </p:attrNameLst>
                                      </p:cBhvr>
                                      <p:to>
                                        <p:strVal val="visible"/>
                                      </p:to>
                                    </p:set>
                                    <p:anim to="" calcmode="lin" valueType="num">
                                      <p:cBhvr>
                                        <p:cTn id="7" dur="1" fill="hold"/>
                                        <p:tgtEl>
                                          <p:spTgt spid="5017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2292350"/>
            <a:ext cx="8229600" cy="1143000"/>
          </a:xfrm>
        </p:spPr>
        <p:txBody>
          <a:bodyPr/>
          <a:lstStyle/>
          <a:p>
            <a:pP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What is watershed?</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7410" name="Content Placeholder 2"/>
          <p:cNvSpPr>
            <a:spLocks noGrp="1"/>
          </p:cNvSpPr>
          <p:nvPr>
            <p:ph idx="1"/>
          </p:nvPr>
        </p:nvSpPr>
        <p:spPr>
          <a:xfrm>
            <a:off x="685800" y="3733800"/>
            <a:ext cx="8229600" cy="1219200"/>
          </a:xfrm>
        </p:spPr>
        <p:txBody>
          <a:bodyPr/>
          <a:lstStyle/>
          <a:p>
            <a:r>
              <a:rPr lang="en-US" dirty="0" smtClean="0">
                <a:ln>
                  <a:solidFill>
                    <a:srgbClr val="0070C0"/>
                  </a:solidFill>
                </a:ln>
                <a:solidFill>
                  <a:schemeClr val="bg1"/>
                </a:solidFill>
              </a:rPr>
              <a:t>Watershed is the entire geographical area drained by a river and its tributaries. </a:t>
            </a:r>
          </a:p>
          <a:p>
            <a:endParaRPr lang="en-US" dirty="0" smtClean="0">
              <a:solidFill>
                <a:schemeClr val="bg1"/>
              </a:solidFill>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7410">
                                            <p:txEl>
                                              <p:pRg st="0" end="0"/>
                                            </p:txEl>
                                          </p:spTgt>
                                        </p:tgtEl>
                                        <p:attrNameLst>
                                          <p:attrName>style.visibility</p:attrName>
                                        </p:attrNameLst>
                                      </p:cBhvr>
                                      <p:to>
                                        <p:strVal val="visible"/>
                                      </p:to>
                                    </p:set>
                                    <p:anim to="" calcmode="lin" valueType="num">
                                      <p:cBhvr>
                                        <p:cTn id="10" dur="1" fill="hold"/>
                                        <p:tgtEl>
                                          <p:spTgt spid="17410">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dirty="0" smtClean="0"/>
              <a:t>Bibliography </a:t>
            </a:r>
          </a:p>
        </p:txBody>
      </p:sp>
      <p:sp>
        <p:nvSpPr>
          <p:cNvPr id="51202" name="Content Placeholder 2"/>
          <p:cNvSpPr>
            <a:spLocks noGrp="1"/>
          </p:cNvSpPr>
          <p:nvPr>
            <p:ph idx="1"/>
          </p:nvPr>
        </p:nvSpPr>
        <p:spPr>
          <a:xfrm>
            <a:off x="381000" y="1600200"/>
            <a:ext cx="8305800" cy="5257800"/>
          </a:xfrm>
        </p:spPr>
        <p:txBody>
          <a:bodyPr/>
          <a:lstStyle/>
          <a:p>
            <a:r>
              <a:rPr lang="en-US" sz="2000" dirty="0" err="1" smtClean="0"/>
              <a:t>Cloern</a:t>
            </a:r>
            <a:r>
              <a:rPr lang="en-US" sz="2000" dirty="0" smtClean="0"/>
              <a:t>, J.E. 2001 “ Our evolving conceptual model of the coastal </a:t>
            </a:r>
            <a:r>
              <a:rPr lang="en-US" sz="2000" dirty="0" err="1" smtClean="0"/>
              <a:t>eutrophication</a:t>
            </a:r>
            <a:r>
              <a:rPr lang="en-US" sz="2000" dirty="0" smtClean="0"/>
              <a:t> problem: Marine Ecology Process Series v. 210 </a:t>
            </a:r>
          </a:p>
          <a:p>
            <a:r>
              <a:rPr lang="en-US" sz="2000" dirty="0" err="1" smtClean="0"/>
              <a:t>Marylin</a:t>
            </a:r>
            <a:r>
              <a:rPr lang="en-US" sz="2000" dirty="0" smtClean="0"/>
              <a:t> Gouge </a:t>
            </a:r>
            <a:r>
              <a:rPr lang="en-US" sz="2000" dirty="0" smtClean="0">
                <a:hlinkClick r:id="rId2"/>
              </a:rPr>
              <a:t>http://www.rootsweb.ancestry.com/~wvberkel/cemetery.html</a:t>
            </a:r>
            <a:r>
              <a:rPr lang="en-US" sz="2000" dirty="0" smtClean="0"/>
              <a:t> </a:t>
            </a:r>
            <a:r>
              <a:rPr lang="en-US" sz="2000" dirty="0" err="1" smtClean="0"/>
              <a:t>Berkely</a:t>
            </a:r>
            <a:r>
              <a:rPr lang="en-US" sz="2000" dirty="0" smtClean="0"/>
              <a:t> County West Virginia Cemetery List updated 2010 </a:t>
            </a:r>
          </a:p>
          <a:p>
            <a:r>
              <a:rPr lang="en-US" sz="2000" dirty="0" smtClean="0"/>
              <a:t>No author listed </a:t>
            </a:r>
            <a:r>
              <a:rPr lang="en-US" sz="2000" dirty="0" smtClean="0">
                <a:hlinkClick r:id="rId3"/>
              </a:rPr>
              <a:t>http://www.sciencebuzz.org</a:t>
            </a:r>
            <a:r>
              <a:rPr lang="en-US" sz="2000" dirty="0" smtClean="0"/>
              <a:t> Phosphorous in the River 2008 </a:t>
            </a:r>
          </a:p>
          <a:p>
            <a:r>
              <a:rPr lang="en-US" sz="2000" dirty="0" smtClean="0"/>
              <a:t>Connie Reeves, Chad </a:t>
            </a:r>
            <a:r>
              <a:rPr lang="en-US" sz="2000" dirty="0" err="1" smtClean="0"/>
              <a:t>Behrendt</a:t>
            </a:r>
            <a:r>
              <a:rPr lang="en-US" sz="2000" dirty="0" smtClean="0"/>
              <a:t>, Crystal Floyd </a:t>
            </a:r>
            <a:r>
              <a:rPr lang="en-US" sz="2000" dirty="0" smtClean="0">
                <a:hlinkClick r:id="rId4"/>
              </a:rPr>
              <a:t>http://www.extension.umn.edu/yardandgarden/ygbriefs/p443wooddecay.html</a:t>
            </a:r>
            <a:r>
              <a:rPr lang="en-US" sz="2000" dirty="0" smtClean="0"/>
              <a:t> “Plant Pathology” 2009 </a:t>
            </a:r>
          </a:p>
          <a:p>
            <a:r>
              <a:rPr lang="en-US" sz="2000" dirty="0" smtClean="0">
                <a:hlinkClick r:id="rId5"/>
              </a:rPr>
              <a:t>http://northmoutain.org/pictures</a:t>
            </a:r>
            <a:r>
              <a:rPr lang="en-US" sz="2000" dirty="0" smtClean="0"/>
              <a:t>  March 28, 2010 </a:t>
            </a:r>
          </a:p>
          <a:p>
            <a:pPr>
              <a:buNone/>
            </a:pPr>
            <a:endParaRPr lang="en-US" sz="2000" dirty="0" smtClean="0"/>
          </a:p>
          <a:p>
            <a:r>
              <a:rPr lang="en-US" sz="2000" dirty="0" smtClean="0"/>
              <a:t>Google Maps- Saint Leo the Great Cemetery   2109 </a:t>
            </a:r>
            <a:r>
              <a:rPr lang="en-US" sz="2000" dirty="0" err="1" smtClean="0"/>
              <a:t>Sulphur</a:t>
            </a:r>
            <a:r>
              <a:rPr lang="en-US" sz="2000" dirty="0" smtClean="0"/>
              <a:t> Springs Road, </a:t>
            </a:r>
            <a:r>
              <a:rPr lang="en-US" sz="2000" dirty="0" err="1" smtClean="0"/>
              <a:t>Ranson</a:t>
            </a:r>
            <a:r>
              <a:rPr lang="en-US" sz="2000" dirty="0" smtClean="0"/>
              <a:t> West Virginia, </a:t>
            </a:r>
            <a:r>
              <a:rPr lang="en-US" sz="2000" dirty="0" err="1" smtClean="0"/>
              <a:t>Sulphur</a:t>
            </a:r>
            <a:r>
              <a:rPr lang="en-US" sz="2000" dirty="0" smtClean="0"/>
              <a:t> Springs Stable, and Cedar Gove Cemetery. </a:t>
            </a:r>
          </a:p>
          <a:p>
            <a:endParaRPr lang="en-US" dirty="0" smtClean="0"/>
          </a:p>
          <a:p>
            <a:pPr>
              <a:buFont typeface="Arial" charset="0"/>
              <a:buNone/>
            </a:pPr>
            <a:r>
              <a:rPr lang="en-US" dirty="0" smtClean="0"/>
              <a:t>                                       </a:t>
            </a:r>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do they affect each other?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434" name="Content Placeholder 2"/>
          <p:cNvSpPr>
            <a:spLocks noGrp="1"/>
          </p:cNvSpPr>
          <p:nvPr>
            <p:ph idx="1"/>
          </p:nvPr>
        </p:nvSpPr>
        <p:spPr>
          <a:xfrm>
            <a:off x="457200" y="1371600"/>
            <a:ext cx="8229600" cy="5257800"/>
          </a:xfrm>
          <a:noFill/>
        </p:spPr>
        <p:txBody>
          <a:bodyPr/>
          <a:lstStyle/>
          <a:p>
            <a:r>
              <a:rPr lang="en-US" dirty="0" smtClean="0">
                <a:ln>
                  <a:solidFill>
                    <a:srgbClr val="0070C0"/>
                  </a:solidFill>
                </a:ln>
                <a:solidFill>
                  <a:schemeClr val="bg1"/>
                </a:solidFill>
              </a:rPr>
              <a:t>Watershed and agriculture affect each other greatly.  The health of a watershed can be dependent on agriculture.</a:t>
            </a:r>
          </a:p>
          <a:p>
            <a:endParaRPr lang="en-US" dirty="0" smtClean="0">
              <a:ln>
                <a:solidFill>
                  <a:srgbClr val="0070C0"/>
                </a:solidFill>
              </a:ln>
              <a:solidFill>
                <a:schemeClr val="bg1"/>
              </a:solidFill>
            </a:endParaRPr>
          </a:p>
          <a:p>
            <a:r>
              <a:rPr lang="en-US" dirty="0" smtClean="0">
                <a:ln>
                  <a:solidFill>
                    <a:srgbClr val="0070C0"/>
                  </a:solidFill>
                </a:ln>
                <a:solidFill>
                  <a:schemeClr val="bg1"/>
                </a:solidFill>
              </a:rPr>
              <a:t>The chemical levels of a watershed can be raised or lowered because of agriculture. The animals on the farm can affect watershed so can how often the land is harvested and whether or not the farm has a riparian buffer and is keeping it in good healthy shape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8434">
                                            <p:txEl>
                                              <p:pRg st="0" end="0"/>
                                            </p:txEl>
                                          </p:spTgt>
                                        </p:tgtEl>
                                        <p:attrNameLst>
                                          <p:attrName>style.visibility</p:attrName>
                                        </p:attrNameLst>
                                      </p:cBhvr>
                                      <p:to>
                                        <p:strVal val="visible"/>
                                      </p:to>
                                    </p:set>
                                    <p:anim to="" calcmode="lin" valueType="num">
                                      <p:cBhvr>
                                        <p:cTn id="10" dur="1" fill="hold"/>
                                        <p:tgtEl>
                                          <p:spTgt spid="18434">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8434">
                                            <p:txEl>
                                              <p:pRg st="2" end="2"/>
                                            </p:txEl>
                                          </p:spTgt>
                                        </p:tgtEl>
                                        <p:attrNameLst>
                                          <p:attrName>style.visibility</p:attrName>
                                        </p:attrNameLst>
                                      </p:cBhvr>
                                      <p:to>
                                        <p:strVal val="visible"/>
                                      </p:to>
                                    </p:set>
                                    <p:anim to="" calcmode="lin" valueType="num">
                                      <p:cBhvr>
                                        <p:cTn id="13" dur="1" fill="hold"/>
                                        <p:tgtEl>
                                          <p:spTgt spid="1843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609600" y="1905000"/>
            <a:ext cx="8077200" cy="4495800"/>
          </a:xfrm>
        </p:spPr>
        <p:txBody>
          <a:bodyPr/>
          <a:lstStyle/>
          <a:p>
            <a:pPr>
              <a:buFont typeface="Arial" charset="0"/>
              <a:buNone/>
            </a:pPr>
            <a:endParaRPr lang="en-US" dirty="0" smtClean="0">
              <a:solidFill>
                <a:schemeClr val="bg1"/>
              </a:solidFill>
            </a:endParaRPr>
          </a:p>
          <a:p>
            <a:r>
              <a:rPr lang="en-US" dirty="0" smtClean="0">
                <a:ln>
                  <a:solidFill>
                    <a:srgbClr val="0070C0"/>
                  </a:solidFill>
                </a:ln>
                <a:solidFill>
                  <a:schemeClr val="bg1"/>
                </a:solidFill>
              </a:rPr>
              <a:t>The chemical levels of a watershed can be raised or lowered because of agriculture. The animals on the farm can affect watershed so can how often the land is harvested and whether or not the farm has a riparian buffer and is keeping it in good healthy shape. </a:t>
            </a:r>
          </a:p>
          <a:p>
            <a:endParaRPr lang="en-US" dirty="0" smtClean="0">
              <a:solidFill>
                <a:schemeClr val="bg1"/>
              </a:solidFill>
            </a:endParaRPr>
          </a:p>
          <a:p>
            <a:pPr>
              <a:buFont typeface="Arial" charset="0"/>
              <a:buNone/>
            </a:pPr>
            <a:r>
              <a:rPr lang="en-US" dirty="0" smtClean="0">
                <a:solidFill>
                  <a:schemeClr val="bg1"/>
                </a:solidFill>
              </a:rPr>
              <a:t>    </a:t>
            </a:r>
            <a:endParaRPr lang="en-US" dirty="0" smtClean="0"/>
          </a:p>
        </p:txBody>
      </p:sp>
      <p:sp>
        <p:nvSpPr>
          <p:cNvPr id="6" name="TextBox 5"/>
          <p:cNvSpPr txBox="1"/>
          <p:nvPr/>
        </p:nvSpPr>
        <p:spPr>
          <a:xfrm>
            <a:off x="762000" y="762000"/>
            <a:ext cx="7086600" cy="646331"/>
          </a:xfrm>
          <a:prstGeom prst="rect">
            <a:avLst/>
          </a:prstGeom>
          <a:noFill/>
        </p:spPr>
        <p:txBody>
          <a:bodyPr>
            <a:spAutoFit/>
          </a:bodyPr>
          <a:lstStyle/>
          <a:p>
            <a:pP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How do they affect each other cont.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9457">
                                            <p:txEl>
                                              <p:pRg st="1" end="1"/>
                                            </p:txEl>
                                          </p:spTgt>
                                        </p:tgtEl>
                                        <p:attrNameLst>
                                          <p:attrName>style.visibility</p:attrName>
                                        </p:attrNameLst>
                                      </p:cBhvr>
                                      <p:to>
                                        <p:strVal val="visible"/>
                                      </p:to>
                                    </p:set>
                                    <p:anim to="" calcmode="lin" valueType="num">
                                      <p:cBhvr>
                                        <p:cTn id="10" dur="1" fill="hold"/>
                                        <p:tgtEl>
                                          <p:spTgt spid="1945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9457">
                                            <p:txEl>
                                              <p:pRg st="3" end="3"/>
                                            </p:txEl>
                                          </p:spTgt>
                                        </p:tgtEl>
                                        <p:attrNameLst>
                                          <p:attrName>style.visibility</p:attrName>
                                        </p:attrNameLst>
                                      </p:cBhvr>
                                      <p:to>
                                        <p:strVal val="visible"/>
                                      </p:to>
                                    </p:set>
                                    <p:anim to="" calcmode="lin" valueType="num">
                                      <p:cBhvr>
                                        <p:cTn id="13" dur="1" fill="hold"/>
                                        <p:tgtEl>
                                          <p:spTgt spid="1945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28600"/>
            <a:ext cx="8229600" cy="1143000"/>
          </a:xfrm>
        </p:spPr>
        <p:txBody>
          <a:bodyPr/>
          <a:lstStyle/>
          <a:p>
            <a:pPr eaLnBrk="1" hangingPunct="1">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Manure Management</a:t>
            </a:r>
          </a:p>
        </p:txBody>
      </p:sp>
      <p:sp>
        <p:nvSpPr>
          <p:cNvPr id="22530" name="Content Placeholder 2"/>
          <p:cNvSpPr>
            <a:spLocks noGrp="1"/>
          </p:cNvSpPr>
          <p:nvPr>
            <p:ph idx="1"/>
          </p:nvPr>
        </p:nvSpPr>
        <p:spPr/>
        <p:txBody>
          <a:bodyPr/>
          <a:lstStyle/>
          <a:p>
            <a:pPr eaLnBrk="1" hangingPunct="1"/>
            <a:r>
              <a:rPr lang="en-US" dirty="0" smtClean="0">
                <a:ln>
                  <a:solidFill>
                    <a:srgbClr val="0070C0"/>
                  </a:solidFill>
                </a:ln>
                <a:solidFill>
                  <a:schemeClr val="bg1"/>
                </a:solidFill>
              </a:rPr>
              <a:t>Manure run-off in streams can affect the clarity of the water.</a:t>
            </a:r>
          </a:p>
          <a:p>
            <a:pPr eaLnBrk="1" hangingPunct="1"/>
            <a:r>
              <a:rPr lang="en-US" dirty="0" smtClean="0">
                <a:ln>
                  <a:solidFill>
                    <a:srgbClr val="0070C0"/>
                  </a:solidFill>
                </a:ln>
                <a:solidFill>
                  <a:schemeClr val="bg1"/>
                </a:solidFill>
              </a:rPr>
              <a:t>Pathogens-can make water unsafe to drink</a:t>
            </a:r>
          </a:p>
          <a:p>
            <a:pPr eaLnBrk="1" hangingPunct="1"/>
            <a:r>
              <a:rPr lang="en-US" dirty="0" smtClean="0">
                <a:ln>
                  <a:solidFill>
                    <a:srgbClr val="0070C0"/>
                  </a:solidFill>
                </a:ln>
                <a:solidFill>
                  <a:schemeClr val="bg1"/>
                </a:solidFill>
              </a:rPr>
              <a:t>Manure “soup” can cause Algae Blooms</a:t>
            </a:r>
          </a:p>
          <a:p>
            <a:pPr eaLnBrk="1" hangingPunct="1"/>
            <a:r>
              <a:rPr lang="en-US" dirty="0" smtClean="0">
                <a:ln>
                  <a:solidFill>
                    <a:srgbClr val="0070C0"/>
                  </a:solidFill>
                </a:ln>
                <a:solidFill>
                  <a:schemeClr val="bg1"/>
                </a:solidFill>
              </a:rPr>
              <a:t>Affect the underwater habitat for fish and MBI’s</a:t>
            </a:r>
          </a:p>
          <a:p>
            <a:pPr eaLnBrk="1" hangingPunct="1"/>
            <a:r>
              <a:rPr lang="en-US" dirty="0" smtClean="0">
                <a:ln>
                  <a:solidFill>
                    <a:srgbClr val="0070C0"/>
                  </a:solidFill>
                </a:ln>
                <a:solidFill>
                  <a:schemeClr val="bg1"/>
                </a:solidFill>
              </a:rPr>
              <a:t>Can cause illnesses in animals  </a:t>
            </a:r>
          </a:p>
        </p:txBody>
      </p:sp>
      <p:pic>
        <p:nvPicPr>
          <p:cNvPr id="22531" name="Picture 2" descr="Go to fullsize image">
            <a:hlinkClick r:id="rId3"/>
          </p:cNvPr>
          <p:cNvPicPr>
            <a:picLocks noChangeAspect="1" noChangeArrowheads="1"/>
          </p:cNvPicPr>
          <p:nvPr/>
        </p:nvPicPr>
        <p:blipFill>
          <a:blip r:embed="rId4" cstate="print"/>
          <a:srcRect/>
          <a:stretch>
            <a:fillRect/>
          </a:stretch>
        </p:blipFill>
        <p:spPr bwMode="auto">
          <a:xfrm>
            <a:off x="381000" y="228600"/>
            <a:ext cx="1228725" cy="138112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 to="" calcmode="lin" valueType="num">
                                      <p:cBhvr>
                                        <p:cTn id="7" dur="1" fill="hold"/>
                                        <p:tgtEl>
                                          <p:spTgt spid="1638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31"/>
                                        </p:tgtEl>
                                        <p:attrNameLst>
                                          <p:attrName>style.visibility</p:attrName>
                                        </p:attrNameLst>
                                      </p:cBhvr>
                                      <p:to>
                                        <p:strVal val="visible"/>
                                      </p:to>
                                    </p:set>
                                    <p:anim to="" calcmode="lin" valueType="num">
                                      <p:cBhvr>
                                        <p:cTn id="10" dur="1" fill="hold"/>
                                        <p:tgtEl>
                                          <p:spTgt spid="2253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2530">
                                            <p:txEl>
                                              <p:pRg st="0" end="0"/>
                                            </p:txEl>
                                          </p:spTgt>
                                        </p:tgtEl>
                                        <p:attrNameLst>
                                          <p:attrName>style.visibility</p:attrName>
                                        </p:attrNameLst>
                                      </p:cBhvr>
                                      <p:to>
                                        <p:strVal val="visible"/>
                                      </p:to>
                                    </p:set>
                                    <p:anim to="" calcmode="lin" valueType="num">
                                      <p:cBhvr>
                                        <p:cTn id="13" dur="1" fill="hold"/>
                                        <p:tgtEl>
                                          <p:spTgt spid="22530">
                                            <p:txEl>
                                              <p:pRg st="0" end="0"/>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2530">
                                            <p:txEl>
                                              <p:pRg st="1" end="1"/>
                                            </p:txEl>
                                          </p:spTgt>
                                        </p:tgtEl>
                                        <p:attrNameLst>
                                          <p:attrName>style.visibility</p:attrName>
                                        </p:attrNameLst>
                                      </p:cBhvr>
                                      <p:to>
                                        <p:strVal val="visible"/>
                                      </p:to>
                                    </p:set>
                                    <p:anim to="" calcmode="lin" valueType="num">
                                      <p:cBhvr>
                                        <p:cTn id="16" dur="1" fill="hold"/>
                                        <p:tgtEl>
                                          <p:spTgt spid="22530">
                                            <p:txEl>
                                              <p:pRg st="1" end="1"/>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 to="" calcmode="lin" valueType="num">
                                      <p:cBhvr>
                                        <p:cTn id="19" dur="1" fill="hold"/>
                                        <p:tgtEl>
                                          <p:spTgt spid="22530">
                                            <p:txEl>
                                              <p:pRg st="2" end="2"/>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22530">
                                            <p:txEl>
                                              <p:pRg st="3" end="3"/>
                                            </p:txEl>
                                          </p:spTgt>
                                        </p:tgtEl>
                                        <p:attrNameLst>
                                          <p:attrName>style.visibility</p:attrName>
                                        </p:attrNameLst>
                                      </p:cBhvr>
                                      <p:to>
                                        <p:strVal val="visible"/>
                                      </p:to>
                                    </p:set>
                                    <p:anim to="" calcmode="lin" valueType="num">
                                      <p:cBhvr>
                                        <p:cTn id="22" dur="1" fill="hold"/>
                                        <p:tgtEl>
                                          <p:spTgt spid="22530">
                                            <p:txEl>
                                              <p:pRg st="3" end="3"/>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22530">
                                            <p:txEl>
                                              <p:pRg st="4" end="4"/>
                                            </p:txEl>
                                          </p:spTgt>
                                        </p:tgtEl>
                                        <p:attrNameLst>
                                          <p:attrName>style.visibility</p:attrName>
                                        </p:attrNameLst>
                                      </p:cBhvr>
                                      <p:to>
                                        <p:strVal val="visible"/>
                                      </p:to>
                                    </p:set>
                                    <p:anim to="" calcmode="lin" valueType="num">
                                      <p:cBhvr>
                                        <p:cTn id="25" dur="1" fill="hold"/>
                                        <p:tgtEl>
                                          <p:spTgt spid="22530">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P spid="225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381000" y="2514600"/>
            <a:ext cx="8229600" cy="3657600"/>
          </a:xfrm>
        </p:spPr>
        <p:txBody>
          <a:bodyPr/>
          <a:lstStyle/>
          <a:p>
            <a:pPr eaLnBrk="1" hangingPunct="1">
              <a:lnSpc>
                <a:spcPct val="90000"/>
              </a:lnSpc>
              <a:buFont typeface="Arial" charset="0"/>
              <a:buNone/>
            </a:pPr>
            <a:endParaRPr lang="en-US" sz="3000" dirty="0" smtClean="0">
              <a:solidFill>
                <a:schemeClr val="bg1"/>
              </a:solidFill>
            </a:endParaRPr>
          </a:p>
          <a:p>
            <a:pPr eaLnBrk="1" hangingPunct="1">
              <a:lnSpc>
                <a:spcPct val="90000"/>
              </a:lnSpc>
            </a:pPr>
            <a:r>
              <a:rPr lang="en-US" sz="3000" dirty="0" smtClean="0">
                <a:ln>
                  <a:solidFill>
                    <a:srgbClr val="0070C0"/>
                  </a:solidFill>
                </a:ln>
                <a:solidFill>
                  <a:schemeClr val="bg1"/>
                </a:solidFill>
              </a:rPr>
              <a:t>Contamination of the water plants can occur</a:t>
            </a:r>
          </a:p>
          <a:p>
            <a:pPr eaLnBrk="1" hangingPunct="1">
              <a:lnSpc>
                <a:spcPct val="90000"/>
              </a:lnSpc>
            </a:pPr>
            <a:r>
              <a:rPr lang="en-US" sz="3000" dirty="0" smtClean="0">
                <a:ln>
                  <a:solidFill>
                    <a:srgbClr val="0070C0"/>
                  </a:solidFill>
                </a:ln>
                <a:solidFill>
                  <a:schemeClr val="bg1"/>
                </a:solidFill>
              </a:rPr>
              <a:t>E. Coli can be found in the water</a:t>
            </a:r>
          </a:p>
          <a:p>
            <a:pPr eaLnBrk="1" hangingPunct="1">
              <a:lnSpc>
                <a:spcPct val="90000"/>
              </a:lnSpc>
            </a:pPr>
            <a:r>
              <a:rPr lang="en-US" sz="3000" dirty="0" smtClean="0">
                <a:ln>
                  <a:solidFill>
                    <a:srgbClr val="0070C0"/>
                  </a:solidFill>
                </a:ln>
                <a:solidFill>
                  <a:schemeClr val="bg1"/>
                </a:solidFill>
              </a:rPr>
              <a:t>Cryptosporidium is a single celled organism that is found in manure that may end up in the water </a:t>
            </a:r>
          </a:p>
          <a:p>
            <a:pPr eaLnBrk="1" hangingPunct="1">
              <a:lnSpc>
                <a:spcPct val="90000"/>
              </a:lnSpc>
            </a:pPr>
            <a:endParaRPr lang="en-US" sz="3000" dirty="0" smtClean="0">
              <a:solidFill>
                <a:srgbClr val="FF0000"/>
              </a:solidFill>
            </a:endParaRPr>
          </a:p>
        </p:txBody>
      </p:sp>
      <p:sp>
        <p:nvSpPr>
          <p:cNvPr id="3" name="TextBox 2"/>
          <p:cNvSpPr txBox="1"/>
          <p:nvPr/>
        </p:nvSpPr>
        <p:spPr>
          <a:xfrm>
            <a:off x="381000" y="609600"/>
            <a:ext cx="7620000" cy="646331"/>
          </a:xfrm>
          <a:prstGeom prst="rect">
            <a:avLst/>
          </a:prstGeom>
          <a:noFill/>
        </p:spPr>
        <p:txBody>
          <a:bodyPr>
            <a:spAutoFit/>
          </a:bodyPr>
          <a:lstStyle/>
          <a:p>
            <a:pPr>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Manure Management Cont</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4577">
                                            <p:txEl>
                                              <p:pRg st="1" end="1"/>
                                            </p:txEl>
                                          </p:spTgt>
                                        </p:tgtEl>
                                        <p:attrNameLst>
                                          <p:attrName>style.visibility</p:attrName>
                                        </p:attrNameLst>
                                      </p:cBhvr>
                                      <p:to>
                                        <p:strVal val="visible"/>
                                      </p:to>
                                    </p:set>
                                    <p:anim to="" calcmode="lin" valueType="num">
                                      <p:cBhvr>
                                        <p:cTn id="10" dur="1" fill="hold"/>
                                        <p:tgtEl>
                                          <p:spTgt spid="24577">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4577">
                                            <p:txEl>
                                              <p:pRg st="2" end="2"/>
                                            </p:txEl>
                                          </p:spTgt>
                                        </p:tgtEl>
                                        <p:attrNameLst>
                                          <p:attrName>style.visibility</p:attrName>
                                        </p:attrNameLst>
                                      </p:cBhvr>
                                      <p:to>
                                        <p:strVal val="visible"/>
                                      </p:to>
                                    </p:set>
                                    <p:anim to="" calcmode="lin" valueType="num">
                                      <p:cBhvr>
                                        <p:cTn id="13" dur="1" fill="hold"/>
                                        <p:tgtEl>
                                          <p:spTgt spid="24577">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4577">
                                            <p:txEl>
                                              <p:pRg st="3" end="3"/>
                                            </p:txEl>
                                          </p:spTgt>
                                        </p:tgtEl>
                                        <p:attrNameLst>
                                          <p:attrName>style.visibility</p:attrName>
                                        </p:attrNameLst>
                                      </p:cBhvr>
                                      <p:to>
                                        <p:strVal val="visible"/>
                                      </p:to>
                                    </p:set>
                                    <p:anim to="" calcmode="lin" valueType="num">
                                      <p:cBhvr>
                                        <p:cTn id="16" dur="1" fill="hold"/>
                                        <p:tgtEl>
                                          <p:spTgt spid="24577">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Manure Management Cont.</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6626" name="Content Placeholder 2"/>
          <p:cNvSpPr>
            <a:spLocks noGrp="1"/>
          </p:cNvSpPr>
          <p:nvPr>
            <p:ph idx="1"/>
          </p:nvPr>
        </p:nvSpPr>
        <p:spPr/>
        <p:txBody>
          <a:bodyPr/>
          <a:lstStyle/>
          <a:p>
            <a:pPr eaLnBrk="1" hangingPunct="1">
              <a:lnSpc>
                <a:spcPct val="90000"/>
              </a:lnSpc>
            </a:pPr>
            <a:r>
              <a:rPr lang="en-US" dirty="0" smtClean="0">
                <a:ln>
                  <a:solidFill>
                    <a:srgbClr val="0070C0"/>
                  </a:solidFill>
                </a:ln>
                <a:solidFill>
                  <a:schemeClr val="bg1"/>
                </a:solidFill>
              </a:rPr>
              <a:t>To help the amount of run-off farmers are taking to a plan of how much nutrients their giving their livestock.</a:t>
            </a:r>
          </a:p>
          <a:p>
            <a:pPr eaLnBrk="1" hangingPunct="1">
              <a:lnSpc>
                <a:spcPct val="90000"/>
              </a:lnSpc>
            </a:pPr>
            <a:r>
              <a:rPr lang="en-US" dirty="0" smtClean="0">
                <a:ln>
                  <a:solidFill>
                    <a:srgbClr val="0070C0"/>
                  </a:solidFill>
                </a:ln>
                <a:solidFill>
                  <a:schemeClr val="bg1"/>
                </a:solidFill>
              </a:rPr>
              <a:t>To reduce the amount of phosphorus in the manure farmers are changing the supplements in the feed </a:t>
            </a:r>
          </a:p>
          <a:p>
            <a:endParaRPr lang="en-US" dirty="0" smtClean="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6626">
                                            <p:txEl>
                                              <p:pRg st="0" end="0"/>
                                            </p:txEl>
                                          </p:spTgt>
                                        </p:tgtEl>
                                        <p:attrNameLst>
                                          <p:attrName>style.visibility</p:attrName>
                                        </p:attrNameLst>
                                      </p:cBhvr>
                                      <p:to>
                                        <p:strVal val="visible"/>
                                      </p:to>
                                    </p:set>
                                    <p:anim to="" calcmode="lin" valueType="num">
                                      <p:cBhvr>
                                        <p:cTn id="10" dur="1" fill="hold"/>
                                        <p:tgtEl>
                                          <p:spTgt spid="26626">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to="" calcmode="lin" valueType="num">
                                      <p:cBhvr>
                                        <p:cTn id="13" dur="1" fill="hold"/>
                                        <p:tgtEl>
                                          <p:spTgt spid="2662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6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p:cNvSpPr>
          <p:nvPr>
            <p:ph type="body" idx="1"/>
          </p:nvPr>
        </p:nvSpPr>
        <p:spPr>
          <a:xfrm>
            <a:off x="457200" y="1828800"/>
            <a:ext cx="8229600" cy="4297363"/>
          </a:xfrm>
        </p:spPr>
        <p:txBody>
          <a:bodyPr/>
          <a:lstStyle/>
          <a:p>
            <a:pPr eaLnBrk="1" hangingPunct="1"/>
            <a:r>
              <a:rPr lang="en-US" dirty="0" smtClean="0">
                <a:ln>
                  <a:solidFill>
                    <a:srgbClr val="0070C0"/>
                  </a:solidFill>
                </a:ln>
                <a:solidFill>
                  <a:schemeClr val="bg1"/>
                </a:solidFill>
              </a:rPr>
              <a:t>Everyday activities can generate pollutants. Examples besides agriculture are construction sites, septic systems and roadways.  </a:t>
            </a:r>
            <a:endParaRPr lang="en-US" dirty="0" smtClean="0">
              <a:ln>
                <a:solidFill>
                  <a:srgbClr val="0070C0"/>
                </a:solidFill>
              </a:ln>
              <a:solidFill>
                <a:schemeClr val="bg1"/>
              </a:solidFill>
            </a:endParaRPr>
          </a:p>
          <a:p>
            <a:pPr eaLnBrk="1" hangingPunct="1"/>
            <a:r>
              <a:rPr lang="en-US" dirty="0" smtClean="0">
                <a:ln>
                  <a:solidFill>
                    <a:srgbClr val="0070C0"/>
                  </a:solidFill>
                </a:ln>
                <a:solidFill>
                  <a:schemeClr val="bg1"/>
                </a:solidFill>
              </a:rPr>
              <a:t>Sediments, oils, salt organic matter, pesticides, and fertilizers ( from the stores and even cows) can run off into nearby rivers or streams</a:t>
            </a:r>
            <a:r>
              <a:rPr lang="en-US" dirty="0" smtClean="0">
                <a:ln>
                  <a:solidFill>
                    <a:srgbClr val="0070C0"/>
                  </a:solidFill>
                </a:ln>
                <a:solidFill>
                  <a:schemeClr val="bg1"/>
                </a:solidFill>
              </a:rPr>
              <a:t>.</a:t>
            </a:r>
          </a:p>
          <a:p>
            <a:pPr eaLnBrk="1" hangingPunct="1">
              <a:buFont typeface="Arial" charset="0"/>
              <a:buNone/>
            </a:pPr>
            <a:endParaRPr lang="en-US" dirty="0" smtClean="0">
              <a:solidFill>
                <a:srgbClr val="FF0000"/>
              </a:solidFill>
            </a:endParaRPr>
          </a:p>
        </p:txBody>
      </p:sp>
      <p:sp>
        <p:nvSpPr>
          <p:cNvPr id="3" name="TextBox 2"/>
          <p:cNvSpPr txBox="1"/>
          <p:nvPr/>
        </p:nvSpPr>
        <p:spPr>
          <a:xfrm>
            <a:off x="838200" y="609600"/>
            <a:ext cx="7162800" cy="1015663"/>
          </a:xfrm>
          <a:prstGeom prst="rect">
            <a:avLst/>
          </a:prstGeom>
          <a:noFill/>
        </p:spPr>
        <p:txBody>
          <a:bodyPr>
            <a:spAutoFit/>
          </a:bodyPr>
          <a:lstStyle/>
          <a:p>
            <a:pPr algn="ctr">
              <a:defRPr/>
            </a:pP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Pollution </a:t>
            </a:r>
            <a:endParaRPr lang="en-US" sz="60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49">
                                            <p:txEl>
                                              <p:pRg st="0" end="0"/>
                                            </p:txEl>
                                          </p:spTgt>
                                        </p:tgtEl>
                                        <p:attrNameLst>
                                          <p:attrName>style.visibility</p:attrName>
                                        </p:attrNameLst>
                                      </p:cBhvr>
                                      <p:to>
                                        <p:strVal val="visible"/>
                                      </p:to>
                                    </p:set>
                                    <p:anim to="" calcmode="lin" valueType="num">
                                      <p:cBhvr>
                                        <p:cTn id="10" dur="1" fill="hold"/>
                                        <p:tgtEl>
                                          <p:spTgt spid="27649">
                                            <p:txEl>
                                              <p:pRg st="0" end="0"/>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7649">
                                            <p:txEl>
                                              <p:pRg st="1" end="1"/>
                                            </p:txEl>
                                          </p:spTgt>
                                        </p:tgtEl>
                                        <p:attrNameLst>
                                          <p:attrName>style.visibility</p:attrName>
                                        </p:attrNameLst>
                                      </p:cBhvr>
                                      <p:to>
                                        <p:strVal val="visible"/>
                                      </p:to>
                                    </p:set>
                                    <p:anim to="" calcmode="lin" valueType="num">
                                      <p:cBhvr>
                                        <p:cTn id="13" dur="1" fill="hold"/>
                                        <p:tgtEl>
                                          <p:spTgt spid="2764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1438</Words>
  <Application>Microsoft Office PowerPoint</Application>
  <PresentationFormat>On-screen Show (4:3)</PresentationFormat>
  <Paragraphs>129</Paragraphs>
  <Slides>30</Slides>
  <Notes>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Agricultural Affect on Our Streams </vt:lpstr>
      <vt:lpstr>What is agriculture?</vt:lpstr>
      <vt:lpstr>What is watershed?</vt:lpstr>
      <vt:lpstr>How do they affect each other?</vt:lpstr>
      <vt:lpstr>Slide 5</vt:lpstr>
      <vt:lpstr>Manure Management</vt:lpstr>
      <vt:lpstr>Slide 7</vt:lpstr>
      <vt:lpstr>Manure Management Cont.</vt:lpstr>
      <vt:lpstr>Slide 9</vt:lpstr>
      <vt:lpstr>Pollution</vt:lpstr>
      <vt:lpstr>How to help solve this pollutant problem.</vt:lpstr>
      <vt:lpstr>Slide 12</vt:lpstr>
      <vt:lpstr>How to solve the pollution problem cont.</vt:lpstr>
      <vt:lpstr>Slide 14</vt:lpstr>
      <vt:lpstr>Slide 15</vt:lpstr>
      <vt:lpstr>Slide 16</vt:lpstr>
      <vt:lpstr>Cemeteries</vt:lpstr>
      <vt:lpstr>Slide 18</vt:lpstr>
      <vt:lpstr>Slide 19</vt:lpstr>
      <vt:lpstr>Slide 20</vt:lpstr>
      <vt:lpstr>Cemeteries cont</vt:lpstr>
      <vt:lpstr>Pictures </vt:lpstr>
      <vt:lpstr>Slide 23</vt:lpstr>
      <vt:lpstr>Slide 24</vt:lpstr>
      <vt:lpstr>Slide 25</vt:lpstr>
      <vt:lpstr>Slide 26</vt:lpstr>
      <vt:lpstr>Slide 27</vt:lpstr>
      <vt:lpstr>Conclusion</vt:lpstr>
      <vt:lpstr>Slide 29</vt:lpstr>
      <vt:lpstr>Bibliography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Summit</dc:title>
  <dc:creator>Allan</dc:creator>
  <cp:lastModifiedBy>Rico Suave</cp:lastModifiedBy>
  <cp:revision>47</cp:revision>
  <dcterms:created xsi:type="dcterms:W3CDTF">2010-04-08T17:01:18Z</dcterms:created>
  <dcterms:modified xsi:type="dcterms:W3CDTF">2010-04-22T20:39:30Z</dcterms:modified>
</cp:coreProperties>
</file>