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56" r:id="rId11"/>
    <p:sldId id="269" r:id="rId12"/>
    <p:sldId id="270" r:id="rId13"/>
    <p:sldId id="266" r:id="rId14"/>
    <p:sldId id="268" r:id="rId15"/>
    <p:sldId id="271" r:id="rId1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9" name="Rectangle 17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1371600"/>
            <a:ext cx="6477000" cy="1905000"/>
          </a:xfrm>
        </p:spPr>
        <p:txBody>
          <a:bodyPr anchor="b"/>
          <a:lstStyle>
            <a:lvl1pPr algn="ctr">
              <a:lnSpc>
                <a:spcPct val="100000"/>
              </a:lnSpc>
              <a:defRPr sz="44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090" name="Rectangle 1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352800"/>
            <a:ext cx="6477000" cy="457200"/>
          </a:xfrm>
          <a:ln w="12700"/>
        </p:spPr>
        <p:txBody>
          <a:bodyPr lIns="91440" tIns="0" rIns="91440" bIns="0"/>
          <a:lstStyle>
            <a:lvl1pPr marL="0" indent="0" algn="ctr">
              <a:spcBef>
                <a:spcPct val="0"/>
              </a:spcBef>
              <a:buClrTx/>
              <a:buFontTx/>
              <a:buNone/>
              <a:defRPr/>
            </a:lvl1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25F262CB-5F9B-4599-82D5-CDD01452541C}" type="datetimeFigureOut">
              <a:rPr lang="es-ES" smtClean="0"/>
              <a:pPr/>
              <a:t>16/09/2010</a:t>
            </a:fld>
            <a:endParaRPr lang="es-ES"/>
          </a:p>
        </p:txBody>
      </p:sp>
      <p:sp>
        <p:nvSpPr>
          <p:cNvPr id="3102" name="Rectangle 3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103" name="Rectangle 3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F3AECAA-5E1D-4264-835A-51072F639E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F262CB-5F9B-4599-82D5-CDD01452541C}" type="datetimeFigureOut">
              <a:rPr lang="es-ES" smtClean="0"/>
              <a:pPr/>
              <a:t>16/09/2010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3AECAA-5E1D-4264-835A-51072F639E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324600" y="819150"/>
            <a:ext cx="1447800" cy="481965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81200" y="819150"/>
            <a:ext cx="4191000" cy="48196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F262CB-5F9B-4599-82D5-CDD01452541C}" type="datetimeFigureOut">
              <a:rPr lang="es-ES" smtClean="0"/>
              <a:pPr/>
              <a:t>16/09/2010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3AECAA-5E1D-4264-835A-51072F639E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F262CB-5F9B-4599-82D5-CDD01452541C}" type="datetimeFigureOut">
              <a:rPr lang="es-ES" smtClean="0"/>
              <a:pPr/>
              <a:t>16/09/2010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3AECAA-5E1D-4264-835A-51072F639E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F262CB-5F9B-4599-82D5-CDD01452541C}" type="datetimeFigureOut">
              <a:rPr lang="es-ES" smtClean="0"/>
              <a:pPr/>
              <a:t>16/09/2010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3AECAA-5E1D-4264-835A-51072F639E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981200" y="1752600"/>
            <a:ext cx="28194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28194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F262CB-5F9B-4599-82D5-CDD01452541C}" type="datetimeFigureOut">
              <a:rPr lang="es-ES" smtClean="0"/>
              <a:pPr/>
              <a:t>16/09/2010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3AECAA-5E1D-4264-835A-51072F639E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F262CB-5F9B-4599-82D5-CDD01452541C}" type="datetimeFigureOut">
              <a:rPr lang="es-ES" smtClean="0"/>
              <a:pPr/>
              <a:t>16/09/2010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3AECAA-5E1D-4264-835A-51072F639E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F262CB-5F9B-4599-82D5-CDD01452541C}" type="datetimeFigureOut">
              <a:rPr lang="es-ES" smtClean="0"/>
              <a:pPr/>
              <a:t>16/09/2010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3AECAA-5E1D-4264-835A-51072F639E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F262CB-5F9B-4599-82D5-CDD01452541C}" type="datetimeFigureOut">
              <a:rPr lang="es-ES" smtClean="0"/>
              <a:pPr/>
              <a:t>16/09/2010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3AECAA-5E1D-4264-835A-51072F639E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F262CB-5F9B-4599-82D5-CDD01452541C}" type="datetimeFigureOut">
              <a:rPr lang="es-ES" smtClean="0"/>
              <a:pPr/>
              <a:t>16/09/2010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3AECAA-5E1D-4264-835A-51072F639E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F262CB-5F9B-4599-82D5-CDD01452541C}" type="datetimeFigureOut">
              <a:rPr lang="es-ES" smtClean="0"/>
              <a:pPr/>
              <a:t>16/09/2010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3AECAA-5E1D-4264-835A-51072F639E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819150"/>
            <a:ext cx="5791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título del patrón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81200" y="1752600"/>
            <a:ext cx="57912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</a:p>
        </p:txBody>
      </p:sp>
      <p:sp>
        <p:nvSpPr>
          <p:cNvPr id="1048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8400"/>
            <a:ext cx="2667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7" rIns="92075" bIns="46037" numCol="1" anchor="b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fld id="{25F262CB-5F9B-4599-82D5-CDD01452541C}" type="datetimeFigureOut">
              <a:rPr lang="es-ES" smtClean="0"/>
              <a:pPr/>
              <a:t>16/09/2010</a:t>
            </a:fld>
            <a:endParaRPr lang="es-ES"/>
          </a:p>
        </p:txBody>
      </p:sp>
      <p:sp>
        <p:nvSpPr>
          <p:cNvPr id="1049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3886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7" rIns="92075" bIns="46037" numCol="1" anchor="b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endParaRPr lang="es-ES"/>
          </a:p>
        </p:txBody>
      </p:sp>
      <p:sp>
        <p:nvSpPr>
          <p:cNvPr id="1050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43800" y="624840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7" rIns="92075" bIns="46037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fld id="{8F3AECAA-5E1D-4264-835A-51072F639E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entury Gothic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entury Gothic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entury Gothic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entury Gothic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entury Gothic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entury Gothic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entury Gothic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50000"/>
        </a:spcBef>
        <a:spcAft>
          <a:spcPct val="0"/>
        </a:spcAft>
        <a:buClr>
          <a:schemeClr val="bg1"/>
        </a:buClr>
        <a:buChar char="•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2200">
          <a:solidFill>
            <a:schemeClr val="bg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2000">
          <a:solidFill>
            <a:schemeClr val="bg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>
          <a:solidFill>
            <a:schemeClr val="bg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1600">
          <a:solidFill>
            <a:schemeClr val="bg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1600">
          <a:solidFill>
            <a:schemeClr val="bg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1600">
          <a:solidFill>
            <a:schemeClr val="bg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1600">
          <a:solidFill>
            <a:schemeClr val="bg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1600">
          <a:solidFill>
            <a:schemeClr val="bg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s-ES" dirty="0" smtClean="0"/>
              <a:t>Enfoque Pedagógico de </a:t>
            </a:r>
            <a:br>
              <a:rPr lang="es-ES" dirty="0" smtClean="0"/>
            </a:br>
            <a:r>
              <a:rPr lang="es-ES" dirty="0" smtClean="0"/>
              <a:t>Spin K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s-ES" dirty="0" smtClean="0"/>
              <a:t>¿Qué es Spin K?</a:t>
            </a:r>
          </a:p>
          <a:p>
            <a:r>
              <a:rPr lang="es-ES" dirty="0" smtClean="0"/>
              <a:t>¿Cómo </a:t>
            </a:r>
            <a:r>
              <a:rPr lang="es-ES" dirty="0" smtClean="0"/>
              <a:t>podemos contribuir en la conformación de la Empresa?</a:t>
            </a:r>
            <a:endParaRPr lang="es-E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 sz="quarter"/>
          </p:nvPr>
        </p:nvSpPr>
        <p:spPr>
          <a:xfrm>
            <a:off x="755576" y="1196752"/>
            <a:ext cx="7772400" cy="1470025"/>
          </a:xfrm>
        </p:spPr>
        <p:txBody>
          <a:bodyPr>
            <a:noAutofit/>
          </a:bodyPr>
          <a:lstStyle/>
          <a:p>
            <a:r>
              <a:rPr lang="es-ES" sz="3600" dirty="0" smtClean="0"/>
              <a:t>Experiencias Exitosas del Equipo Spin K  en el Uso de las </a:t>
            </a:r>
            <a:r>
              <a:rPr lang="es-ES" sz="3600" dirty="0" err="1" smtClean="0"/>
              <a:t>TIC´s</a:t>
            </a:r>
            <a:r>
              <a:rPr lang="es-ES" sz="3600" dirty="0" smtClean="0"/>
              <a:t> dentro del Aula de Clases</a:t>
            </a:r>
            <a:endParaRPr lang="es-ES" sz="36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s-ES" dirty="0" smtClean="0"/>
              <a:t>Una muestra de que el paradigma puede ser superado</a:t>
            </a:r>
            <a:endParaRPr lang="es-E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63688" y="188640"/>
            <a:ext cx="5791200" cy="533400"/>
          </a:xfrm>
        </p:spPr>
        <p:txBody>
          <a:bodyPr/>
          <a:lstStyle/>
          <a:p>
            <a:pPr algn="ctr"/>
            <a:r>
              <a:rPr lang="es-ES" dirty="0" smtClean="0"/>
              <a:t>Experiencias Exitosas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608" y="1124744"/>
            <a:ext cx="7848872" cy="5112568"/>
          </a:xfrm>
        </p:spPr>
        <p:txBody>
          <a:bodyPr/>
          <a:lstStyle/>
          <a:p>
            <a:r>
              <a:rPr lang="es-ES" sz="2000" dirty="0" smtClean="0"/>
              <a:t>     Proyectos La Gran Casa Verde Bocas del Toro (</a:t>
            </a:r>
            <a:r>
              <a:rPr lang="es-ES" sz="2000" dirty="0" err="1" smtClean="0"/>
              <a:t>Guabito</a:t>
            </a:r>
            <a:r>
              <a:rPr lang="es-ES" sz="2000" dirty="0" smtClean="0"/>
              <a:t>)</a:t>
            </a:r>
          </a:p>
          <a:p>
            <a:r>
              <a:rPr lang="es-ES" sz="2000" dirty="0" smtClean="0"/>
              <a:t>Proyecto La Estadística (Isla Colón, Bocas del Toro)</a:t>
            </a:r>
          </a:p>
          <a:p>
            <a:r>
              <a:rPr lang="es-ES" sz="2000" dirty="0" smtClean="0"/>
              <a:t>Encuentro de Niños Innovadores 2008.(Panamá, Ciudad de Panamá)</a:t>
            </a:r>
          </a:p>
          <a:p>
            <a:r>
              <a:rPr lang="es-ES" sz="2000" dirty="0" smtClean="0"/>
              <a:t>Proyecto “Sólo Buenas Noticias”. (</a:t>
            </a:r>
            <a:r>
              <a:rPr lang="es-ES" sz="2000" dirty="0" err="1" smtClean="0"/>
              <a:t>Pocrí</a:t>
            </a:r>
            <a:r>
              <a:rPr lang="es-ES" sz="2000" dirty="0" smtClean="0"/>
              <a:t>, Coclé)</a:t>
            </a:r>
          </a:p>
          <a:p>
            <a:r>
              <a:rPr lang="es-ES" sz="2000" dirty="0" smtClean="0"/>
              <a:t>Encuentro de Niños Innovadores 2009. (Boquete, Chiriquí)</a:t>
            </a:r>
          </a:p>
          <a:p>
            <a:r>
              <a:rPr lang="es-ES" sz="2000" dirty="0" smtClean="0"/>
              <a:t>Encuentro de Niños Innovadores 2009. (Puerto Armuelles, Chiriquí)</a:t>
            </a:r>
          </a:p>
          <a:p>
            <a:r>
              <a:rPr lang="es-ES" sz="2000" dirty="0" smtClean="0"/>
              <a:t>Experiencia de Capacitación Jaqué, Darién: Un taller modelo (Estudiantes, docentes, Padres de familia, Comunidad)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Experiencias </a:t>
            </a:r>
            <a:r>
              <a:rPr lang="es-ES" dirty="0" err="1" smtClean="0"/>
              <a:t>Existosas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r>
              <a:rPr lang="es-ES" dirty="0" smtClean="0"/>
              <a:t>Rede de Escuelas Conectadas</a:t>
            </a:r>
          </a:p>
          <a:p>
            <a:pPr>
              <a:buNone/>
            </a:pPr>
            <a:endParaRPr lang="es-ES" dirty="0" smtClean="0"/>
          </a:p>
          <a:p>
            <a:r>
              <a:rPr lang="es-ES" dirty="0" smtClean="0"/>
              <a:t>Investigaciones en el Uso de las </a:t>
            </a:r>
            <a:r>
              <a:rPr lang="es-ES" dirty="0" err="1" smtClean="0"/>
              <a:t>TIC´s</a:t>
            </a:r>
            <a:endParaRPr lang="es-ES" dirty="0" smtClean="0"/>
          </a:p>
          <a:p>
            <a:pPr indent="17463">
              <a:buNone/>
            </a:pPr>
            <a:r>
              <a:rPr lang="es-ES" dirty="0" smtClean="0"/>
              <a:t>   - Finlandia y Estonia</a:t>
            </a:r>
          </a:p>
          <a:p>
            <a:pPr indent="17463">
              <a:buNone/>
            </a:pPr>
            <a:r>
              <a:rPr lang="es-ES" dirty="0" smtClean="0"/>
              <a:t>   - Lisboa, Portugal</a:t>
            </a:r>
          </a:p>
          <a:p>
            <a:pPr indent="17463">
              <a:buNone/>
            </a:pPr>
            <a:r>
              <a:rPr lang="es-ES" dirty="0" smtClean="0"/>
              <a:t>   - Paris, Francia</a:t>
            </a:r>
          </a:p>
          <a:p>
            <a:endParaRPr lang="es-E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b="1" dirty="0" smtClean="0"/>
              <a:t>¿QUÉ SON LOS PROYECTOS?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899592" y="1412776"/>
            <a:ext cx="7272808" cy="4525963"/>
          </a:xfrm>
        </p:spPr>
        <p:txBody>
          <a:bodyPr/>
          <a:lstStyle/>
          <a:p>
            <a:pPr algn="just">
              <a:buNone/>
            </a:pPr>
            <a:r>
              <a:rPr lang="es-MX" dirty="0" smtClean="0"/>
              <a:t>    Los proyectos son el conjunto de Actividades Innovadoras que mantienen una interrelación que se hacen referentes a un tema. Generalmente el tema de los proyectos debe ser de interés para los estudiantes y debe ser cónsono con los objetivos curriculares a lograr.</a:t>
            </a:r>
            <a:endParaRPr lang="es-ES" dirty="0"/>
          </a:p>
        </p:txBody>
      </p:sp>
      <p:grpSp>
        <p:nvGrpSpPr>
          <p:cNvPr id="8" name="7 Grupo"/>
          <p:cNvGrpSpPr/>
          <p:nvPr/>
        </p:nvGrpSpPr>
        <p:grpSpPr>
          <a:xfrm>
            <a:off x="1043608" y="4365104"/>
            <a:ext cx="7123900" cy="1746245"/>
            <a:chOff x="1043608" y="4293096"/>
            <a:chExt cx="7123900" cy="1746245"/>
          </a:xfrm>
        </p:grpSpPr>
        <p:pic>
          <p:nvPicPr>
            <p:cNvPr id="5" name="4 Imagen" descr="Estudiantes se toman la talla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724128" y="4293096"/>
              <a:ext cx="2443380" cy="1746245"/>
            </a:xfrm>
            <a:prstGeom prst="rect">
              <a:avLst/>
            </a:prstGeom>
          </p:spPr>
        </p:pic>
        <p:pic>
          <p:nvPicPr>
            <p:cNvPr id="6" name="5 Imagen" descr="P1020088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203848" y="4293096"/>
              <a:ext cx="2531120" cy="1718320"/>
            </a:xfrm>
            <a:prstGeom prst="rect">
              <a:avLst/>
            </a:prstGeom>
          </p:spPr>
        </p:pic>
        <p:pic>
          <p:nvPicPr>
            <p:cNvPr id="7" name="3 Marcador de contenido" descr="sindi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043608" y="4293096"/>
              <a:ext cx="2207592" cy="1718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Experiencias Exitosas</a:t>
            </a:r>
            <a:endParaRPr lang="es-ES" dirty="0"/>
          </a:p>
        </p:txBody>
      </p:sp>
      <p:pic>
        <p:nvPicPr>
          <p:cNvPr id="5" name="4 Imagen" descr="imagen para blo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3140968"/>
            <a:ext cx="3840427" cy="2880320"/>
          </a:xfrm>
          <a:prstGeom prst="rect">
            <a:avLst/>
          </a:prstGeom>
        </p:spPr>
      </p:pic>
      <p:pic>
        <p:nvPicPr>
          <p:cNvPr id="1026" name="Picture 2" descr="C:\Documents and Settings\esanchez\Mis documentos\Mis imágenes\Mis imágenes\varios\imagenes\Juan IV GRADO EMMA RODRIGUEZ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1556792"/>
            <a:ext cx="3935082" cy="2951312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Nuestra Concepción del Equipo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71600" y="1752600"/>
            <a:ext cx="6800800" cy="3886200"/>
          </a:xfrm>
        </p:spPr>
        <p:txBody>
          <a:bodyPr/>
          <a:lstStyle/>
          <a:p>
            <a:pPr algn="just">
              <a:buNone/>
            </a:pPr>
            <a:r>
              <a:rPr lang="es-ES" dirty="0" smtClean="0"/>
              <a:t>    Spin </a:t>
            </a:r>
            <a:r>
              <a:rPr lang="es-ES" dirty="0"/>
              <a:t>K (SMART PROCESSES TO INNOVATE IN KNOWLEDGE) es una empresa concebida para ofrecer </a:t>
            </a:r>
            <a:r>
              <a:rPr lang="es-ES" b="1" i="1" dirty="0"/>
              <a:t>mejoras a procesos</a:t>
            </a:r>
            <a:r>
              <a:rPr lang="es-ES" dirty="0"/>
              <a:t>. Estas mejoras pueden estar orientadas a</a:t>
            </a:r>
            <a:r>
              <a:rPr lang="es-ES" dirty="0" smtClean="0"/>
              <a:t>:</a:t>
            </a:r>
          </a:p>
          <a:p>
            <a:pPr algn="just"/>
            <a:r>
              <a:rPr lang="es-ES" dirty="0" smtClean="0"/>
              <a:t> </a:t>
            </a:r>
            <a:r>
              <a:rPr lang="es-ES" dirty="0"/>
              <a:t>soluciones a procesos </a:t>
            </a:r>
            <a:r>
              <a:rPr lang="es-ES" dirty="0" smtClean="0"/>
              <a:t>estancados.</a:t>
            </a:r>
          </a:p>
          <a:p>
            <a:pPr algn="just"/>
            <a:r>
              <a:rPr lang="es-ES" dirty="0" smtClean="0"/>
              <a:t> </a:t>
            </a:r>
            <a:r>
              <a:rPr lang="es-ES" dirty="0"/>
              <a:t>mejora de procesos existentes o diseño de nuevos procesos. Los procesos se mejoran al hacerlos cada vez más inteligentes (</a:t>
            </a:r>
            <a:r>
              <a:rPr lang="es-ES" dirty="0" err="1"/>
              <a:t>Smarts</a:t>
            </a:r>
            <a:r>
              <a:rPr lang="es-ES" dirty="0"/>
              <a:t>).</a:t>
            </a:r>
          </a:p>
          <a:p>
            <a:endParaRPr lang="es-E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600" y="1556792"/>
            <a:ext cx="761804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s-ES" sz="3600" b="0" dirty="0" smtClean="0"/>
              <a:t>Los aspectos en los que Spin K enfoca su misión de mejorar procesos corresponden a: 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pic>
        <p:nvPicPr>
          <p:cNvPr id="4" name="3 Marcador de contenido" descr="tres brazos de SpinK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2708920"/>
            <a:ext cx="6840760" cy="2808312"/>
          </a:xfrm>
        </p:spPr>
      </p:pic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272646" y="5460287"/>
            <a:ext cx="709228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Al conjunto de mejoras (“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Smart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processes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”) que se introducen en</a:t>
            </a:r>
            <a:r>
              <a:rPr kumimoji="0" lang="es-ES" sz="2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un proceso lo denominamos </a:t>
            </a:r>
            <a:r>
              <a:rPr kumimoji="0" lang="es-ES" sz="20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Implementación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ES" b="0" dirty="0" smtClean="0"/>
              <a:t>¿Cuál es el campo de aplicación de Spin K?</a:t>
            </a:r>
            <a:endParaRPr lang="es-ES" b="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15616" y="1772816"/>
            <a:ext cx="5791200" cy="388620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s-ES" sz="2400" dirty="0" smtClean="0"/>
              <a:t>     Es </a:t>
            </a:r>
            <a:r>
              <a:rPr lang="es-ES" sz="2400" dirty="0"/>
              <a:t>difícil delimitar el campo de aplicación Spin K, pues es amplio y variado. </a:t>
            </a:r>
            <a:endParaRPr lang="es-ES" sz="2400" dirty="0" smtClean="0"/>
          </a:p>
          <a:p>
            <a:pPr algn="just">
              <a:buNone/>
            </a:pPr>
            <a:r>
              <a:rPr lang="es-ES" sz="2400" dirty="0" smtClean="0"/>
              <a:t>     Contamos con un equipo multidisciplinario de profesionales idóneos y calificados. Esto se pensó para abordar cualquier proceso siempre desde ópticas diferentes y complementarias y así dar respuestas oportunas y eficientes (calidad en la atención y servicio).</a:t>
            </a:r>
            <a:endParaRPr lang="es-ES" sz="2400" dirty="0"/>
          </a:p>
        </p:txBody>
      </p:sp>
      <p:pic>
        <p:nvPicPr>
          <p:cNvPr id="4" name="Imagen 4"/>
          <p:cNvPicPr>
            <a:picLocks noChangeAspect="1" noChangeArrowheads="1"/>
          </p:cNvPicPr>
          <p:nvPr/>
        </p:nvPicPr>
        <p:blipFill>
          <a:blip r:embed="rId2" cstate="print"/>
          <a:srcRect l="42694" t="29425" r="31511" b="31207"/>
          <a:stretch>
            <a:fillRect/>
          </a:stretch>
        </p:blipFill>
        <p:spPr bwMode="auto">
          <a:xfrm>
            <a:off x="7020272" y="4797152"/>
            <a:ext cx="1888082" cy="1872208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Nuestro lema es: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03648" y="1772816"/>
            <a:ext cx="5791200" cy="3886200"/>
          </a:xfrm>
        </p:spPr>
        <p:txBody>
          <a:bodyPr/>
          <a:lstStyle/>
          <a:p>
            <a:pPr algn="just">
              <a:buNone/>
            </a:pPr>
            <a:r>
              <a:rPr lang="es-ES" dirty="0" smtClean="0"/>
              <a:t>     “</a:t>
            </a:r>
            <a:r>
              <a:rPr lang="es-ES" i="1" dirty="0" smtClean="0"/>
              <a:t>Atesoramos el Conocimiento”. </a:t>
            </a:r>
            <a:r>
              <a:rPr lang="es-ES" dirty="0" smtClean="0"/>
              <a:t> En </a:t>
            </a:r>
            <a:r>
              <a:rPr lang="es-ES" b="1" dirty="0" smtClean="0"/>
              <a:t>Spin</a:t>
            </a:r>
            <a:r>
              <a:rPr lang="es-ES" dirty="0" smtClean="0"/>
              <a:t> </a:t>
            </a:r>
            <a:r>
              <a:rPr lang="es-ES" b="1" dirty="0" smtClean="0"/>
              <a:t>K</a:t>
            </a:r>
            <a:r>
              <a:rPr lang="es-ES" dirty="0" smtClean="0"/>
              <a:t> siempre estamos  dispuestos a “dar un giro al conocimiento”.</a:t>
            </a:r>
          </a:p>
          <a:p>
            <a:pPr>
              <a:buNone/>
            </a:pPr>
            <a:endParaRPr lang="es-ES" dirty="0"/>
          </a:p>
        </p:txBody>
      </p:sp>
      <p:pic>
        <p:nvPicPr>
          <p:cNvPr id="4" name="3 Imagen" descr="    "/>
          <p:cNvPicPr/>
          <p:nvPr/>
        </p:nvPicPr>
        <p:blipFill>
          <a:blip r:embed="rId2" cstate="print"/>
          <a:srcRect l="7292" t="2678" r="7631" b="19666"/>
          <a:stretch>
            <a:fillRect/>
          </a:stretch>
        </p:blipFill>
        <p:spPr bwMode="auto">
          <a:xfrm>
            <a:off x="3275856" y="3573016"/>
            <a:ext cx="2736303" cy="22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778098"/>
          </a:xfrm>
        </p:spPr>
        <p:txBody>
          <a:bodyPr/>
          <a:lstStyle/>
          <a:p>
            <a:pPr algn="ctr"/>
            <a:r>
              <a:rPr lang="es-ES" sz="2800" b="0" dirty="0" smtClean="0"/>
              <a:t>Nuestra Oferta</a:t>
            </a:r>
            <a:endParaRPr lang="es-ES" sz="2800" b="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052736"/>
            <a:ext cx="8229600" cy="5246043"/>
          </a:xfrm>
        </p:spPr>
        <p:txBody>
          <a:bodyPr>
            <a:normAutofit/>
          </a:bodyPr>
          <a:lstStyle/>
          <a:p>
            <a:r>
              <a:rPr lang="es-ES" dirty="0"/>
              <a:t>El s</a:t>
            </a:r>
            <a:r>
              <a:rPr lang="es-ES" dirty="0">
                <a:solidFill>
                  <a:schemeClr val="tx1"/>
                </a:solidFill>
              </a:rPr>
              <a:t>ig</a:t>
            </a:r>
            <a:r>
              <a:rPr lang="es-ES" dirty="0"/>
              <a:t>uiente ciclo, representa el Spin K “Giro de conocimiento”, el cual  muestra  los aspectos alcanzados </a:t>
            </a:r>
            <a:r>
              <a:rPr lang="es-ES" dirty="0" smtClean="0"/>
              <a:t>en la oferta.</a:t>
            </a:r>
          </a:p>
        </p:txBody>
      </p:sp>
      <p:pic>
        <p:nvPicPr>
          <p:cNvPr id="7" name="6 Imagen" descr="Giro SpinK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2348880"/>
            <a:ext cx="7053064" cy="3672408"/>
          </a:xfrm>
          <a:prstGeom prst="rect">
            <a:avLst/>
          </a:prstGeom>
        </p:spPr>
      </p:pic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3275856" y="3645024"/>
            <a:ext cx="1872208" cy="936104"/>
          </a:xfrm>
          <a:prstGeom prst="roundRect">
            <a:avLst>
              <a:gd name="adj" fmla="val 16667"/>
            </a:avLst>
          </a:prstGeom>
          <a:noFill/>
          <a:ln w="38100">
            <a:noFill/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1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</a:rPr>
              <a:t>IMPLEMENTACIÓN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</a:rPr>
              <a:t>SPIN 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2411760" y="2708920"/>
            <a:ext cx="1584176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solidFill>
                  <a:schemeClr val="bg1"/>
                </a:solidFill>
              </a:rPr>
              <a:t>Asesoría</a:t>
            </a:r>
            <a:endParaRPr lang="es-ES" dirty="0">
              <a:solidFill>
                <a:schemeClr val="bg1"/>
              </a:solidFill>
            </a:endParaRPr>
          </a:p>
        </p:txBody>
      </p:sp>
      <p:grpSp>
        <p:nvGrpSpPr>
          <p:cNvPr id="16" name="15 Grupo"/>
          <p:cNvGrpSpPr/>
          <p:nvPr/>
        </p:nvGrpSpPr>
        <p:grpSpPr>
          <a:xfrm>
            <a:off x="1547664" y="2708920"/>
            <a:ext cx="5976664" cy="3033628"/>
            <a:chOff x="1547664" y="2708920"/>
            <a:chExt cx="5976664" cy="3033628"/>
          </a:xfrm>
        </p:grpSpPr>
        <p:sp>
          <p:nvSpPr>
            <p:cNvPr id="9" name="8 CuadroTexto"/>
            <p:cNvSpPr txBox="1"/>
            <p:nvPr/>
          </p:nvSpPr>
          <p:spPr>
            <a:xfrm>
              <a:off x="5436096" y="4293096"/>
              <a:ext cx="2088232" cy="369332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ES" dirty="0" smtClean="0">
                  <a:solidFill>
                    <a:schemeClr val="bg1"/>
                  </a:solidFill>
                </a:rPr>
                <a:t>Capacitación</a:t>
              </a:r>
              <a:endParaRPr lang="es-ES" dirty="0">
                <a:solidFill>
                  <a:schemeClr val="bg1"/>
                </a:solidFill>
              </a:endParaRPr>
            </a:p>
          </p:txBody>
        </p:sp>
        <p:sp>
          <p:nvSpPr>
            <p:cNvPr id="10" name="9 CuadroTexto"/>
            <p:cNvSpPr txBox="1"/>
            <p:nvPr/>
          </p:nvSpPr>
          <p:spPr>
            <a:xfrm>
              <a:off x="4716016" y="2780928"/>
              <a:ext cx="1584176" cy="369332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ES" dirty="0" smtClean="0">
                  <a:solidFill>
                    <a:schemeClr val="bg1"/>
                  </a:solidFill>
                </a:rPr>
                <a:t>Asesoría</a:t>
              </a:r>
              <a:endParaRPr lang="es-ES" dirty="0">
                <a:solidFill>
                  <a:schemeClr val="bg1"/>
                </a:solidFill>
              </a:endParaRPr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1691680" y="2708920"/>
              <a:ext cx="2016224" cy="369332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ES" dirty="0" smtClean="0">
                  <a:solidFill>
                    <a:schemeClr val="bg1"/>
                  </a:solidFill>
                </a:rPr>
                <a:t>Documentación</a:t>
              </a:r>
              <a:endParaRPr lang="es-ES" dirty="0">
                <a:solidFill>
                  <a:schemeClr val="bg1"/>
                </a:solidFill>
              </a:endParaRPr>
            </a:p>
          </p:txBody>
        </p:sp>
        <p:sp>
          <p:nvSpPr>
            <p:cNvPr id="14" name="13 CuadroTexto"/>
            <p:cNvSpPr txBox="1"/>
            <p:nvPr/>
          </p:nvSpPr>
          <p:spPr>
            <a:xfrm>
              <a:off x="1547664" y="4293096"/>
              <a:ext cx="2016224" cy="369332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ES" dirty="0" smtClean="0">
                  <a:solidFill>
                    <a:schemeClr val="bg1"/>
                  </a:solidFill>
                </a:rPr>
                <a:t>Investigación</a:t>
              </a:r>
              <a:endParaRPr lang="es-ES" dirty="0">
                <a:solidFill>
                  <a:schemeClr val="bg1"/>
                </a:solidFill>
              </a:endParaRPr>
            </a:p>
          </p:txBody>
        </p:sp>
        <p:sp>
          <p:nvSpPr>
            <p:cNvPr id="15" name="14 CuadroTexto"/>
            <p:cNvSpPr txBox="1"/>
            <p:nvPr/>
          </p:nvSpPr>
          <p:spPr>
            <a:xfrm>
              <a:off x="3419872" y="5373216"/>
              <a:ext cx="1584176" cy="369332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ES" dirty="0" smtClean="0">
                  <a:solidFill>
                    <a:schemeClr val="bg1"/>
                  </a:solidFill>
                </a:rPr>
                <a:t>Seguimiento</a:t>
              </a:r>
              <a:endParaRPr lang="es-ES" u="sng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La capacitación de Spin K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1844824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dirty="0" smtClean="0"/>
              <a:t>   Se </a:t>
            </a:r>
            <a:r>
              <a:rPr lang="es-ES" dirty="0"/>
              <a:t>relaciona a los aspectos en los que Spin K interviene (Competencias, Interacciones Humanas y Tecnologías). Se ha separado la oferta en 3 Áreas por razones </a:t>
            </a:r>
            <a:r>
              <a:rPr lang="es-ES" dirty="0" smtClean="0"/>
              <a:t>temáticas:</a:t>
            </a:r>
          </a:p>
          <a:p>
            <a:pPr marL="514350" indent="-514350">
              <a:buFont typeface="+mj-lt"/>
              <a:buAutoNum type="arabicPeriod"/>
            </a:pPr>
            <a:r>
              <a:rPr lang="es-ES" b="1" dirty="0" smtClean="0"/>
              <a:t>Desarrollo Personal</a:t>
            </a:r>
          </a:p>
          <a:p>
            <a:pPr lvl="0" indent="388938"/>
            <a:r>
              <a:rPr lang="es-ES" dirty="0"/>
              <a:t> Liderazgo y Autoformación</a:t>
            </a:r>
          </a:p>
          <a:p>
            <a:pPr lvl="0" indent="388938"/>
            <a:r>
              <a:rPr lang="es-ES" dirty="0"/>
              <a:t>Trabajo en Equipo</a:t>
            </a:r>
          </a:p>
          <a:p>
            <a:pPr lvl="0" indent="388938"/>
            <a:r>
              <a:rPr lang="es-ES" dirty="0"/>
              <a:t>Colaboración y Comunicación</a:t>
            </a:r>
          </a:p>
          <a:p>
            <a:pPr lvl="0" indent="388938"/>
            <a:r>
              <a:rPr lang="es-ES" dirty="0"/>
              <a:t>Manejo de Conflictos y Relaciones  </a:t>
            </a:r>
            <a:r>
              <a:rPr lang="es-ES" dirty="0" smtClean="0"/>
              <a:t>Humanas</a:t>
            </a:r>
            <a:endParaRPr lang="es-E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La capacitación de Spin K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608" y="1752600"/>
            <a:ext cx="6728792" cy="3886200"/>
          </a:xfrm>
        </p:spPr>
        <p:txBody>
          <a:bodyPr/>
          <a:lstStyle/>
          <a:p>
            <a:pPr>
              <a:buNone/>
            </a:pPr>
            <a:r>
              <a:rPr lang="es-ES" b="1" dirty="0" smtClean="0"/>
              <a:t>2. Estrategias </a:t>
            </a:r>
            <a:r>
              <a:rPr lang="es-ES" b="1" dirty="0"/>
              <a:t>para resolución de situaciones estancadas y análisis de </a:t>
            </a:r>
            <a:r>
              <a:rPr lang="es-ES" b="1" dirty="0" smtClean="0"/>
              <a:t>procesos</a:t>
            </a:r>
          </a:p>
          <a:p>
            <a:pPr lvl="0"/>
            <a:r>
              <a:rPr lang="es-ES" b="1" dirty="0"/>
              <a:t> </a:t>
            </a:r>
            <a:r>
              <a:rPr lang="es-ES" dirty="0" smtClean="0"/>
              <a:t>Planeación </a:t>
            </a:r>
            <a:r>
              <a:rPr lang="es-ES" dirty="0"/>
              <a:t>Estratégica </a:t>
            </a:r>
          </a:p>
          <a:p>
            <a:pPr lvl="0"/>
            <a:r>
              <a:rPr lang="es-ES" dirty="0"/>
              <a:t>Organización y Manejo del Tiempo</a:t>
            </a:r>
          </a:p>
          <a:p>
            <a:pPr lvl="0"/>
            <a:r>
              <a:rPr lang="es-ES" dirty="0"/>
              <a:t>Medición de Resultados</a:t>
            </a:r>
          </a:p>
          <a:p>
            <a:pPr lvl="0"/>
            <a:r>
              <a:rPr lang="es-ES" dirty="0"/>
              <a:t>Modelo y Representación de Procesos y Conocimiento Corporativo (mapeo del conocimiento*)</a:t>
            </a:r>
          </a:p>
          <a:p>
            <a:pPr>
              <a:buNone/>
            </a:pPr>
            <a:endParaRPr lang="es-ES" b="1" dirty="0" smtClean="0"/>
          </a:p>
          <a:p>
            <a:endParaRPr lang="es-E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La capacitación de Spin K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968552"/>
          </a:xfrm>
        </p:spPr>
        <p:txBody>
          <a:bodyPr>
            <a:normAutofit fontScale="55000" lnSpcReduction="20000"/>
          </a:bodyPr>
          <a:lstStyle/>
          <a:p>
            <a:pPr lvl="0" indent="-250825">
              <a:buNone/>
            </a:pPr>
            <a:r>
              <a:rPr lang="es-ES" sz="3600" b="1" dirty="0" smtClean="0"/>
              <a:t>3</a:t>
            </a:r>
            <a:r>
              <a:rPr lang="es-ES" sz="4000" b="1" dirty="0" smtClean="0"/>
              <a:t>. Aplicación y uso de la Tecnología</a:t>
            </a:r>
          </a:p>
          <a:p>
            <a:pPr lvl="0" indent="206375" algn="just"/>
            <a:r>
              <a:rPr lang="es-ES" sz="4000" dirty="0" smtClean="0"/>
              <a:t>Cursos </a:t>
            </a:r>
            <a:r>
              <a:rPr lang="es-ES" sz="4000" dirty="0"/>
              <a:t>de Herramientas Ofimáticas.</a:t>
            </a:r>
          </a:p>
          <a:p>
            <a:pPr lvl="0" indent="206375" algn="just"/>
            <a:r>
              <a:rPr lang="es-ES" sz="4000" dirty="0"/>
              <a:t>Uso eficiente de Internet (Correo electrónico, búsquedas web, herramientas y aplicaciones web).</a:t>
            </a:r>
          </a:p>
          <a:p>
            <a:pPr lvl="0" indent="206375" algn="just"/>
            <a:r>
              <a:rPr lang="es-ES" sz="4000" dirty="0"/>
              <a:t>Herramientas para la representación y organización del conocimiento (CmapTools).</a:t>
            </a:r>
          </a:p>
          <a:p>
            <a:pPr lvl="0" indent="206375" algn="just"/>
            <a:r>
              <a:rPr lang="es-ES" sz="4000" dirty="0"/>
              <a:t>Herramientas de la Web 2.0 enfocadas a buscar mayor productividad (blogs, wikis, videos, redes sociales).</a:t>
            </a:r>
          </a:p>
          <a:p>
            <a:pPr lvl="0" indent="17463" algn="just"/>
            <a:r>
              <a:rPr lang="es-ES" sz="4000" dirty="0"/>
              <a:t>Aplicaciones de las TIC’s en  la Educación: Aprendizaje Basado en Proyectos mediados por las Tecnologías (redes sociales, blogs, wikis, herramientas google, CmapTools, programas educativos).</a:t>
            </a:r>
          </a:p>
          <a:p>
            <a:pPr lvl="0" indent="17463" algn="just"/>
            <a:r>
              <a:rPr lang="es-ES" sz="4000" dirty="0"/>
              <a:t>Uso de Plataformas Virtuales de Aprendizaje.</a:t>
            </a:r>
          </a:p>
          <a:p>
            <a:endParaRPr lang="es-E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1018437">
  <a:themeElements>
    <a:clrScheme name="Tema de Office 1">
      <a:dk1>
        <a:srgbClr val="FFCC00"/>
      </a:dk1>
      <a:lt1>
        <a:srgbClr val="F8F8F8"/>
      </a:lt1>
      <a:dk2>
        <a:srgbClr val="000000"/>
      </a:dk2>
      <a:lt2>
        <a:srgbClr val="6666FF"/>
      </a:lt2>
      <a:accent1>
        <a:srgbClr val="669900"/>
      </a:accent1>
      <a:accent2>
        <a:srgbClr val="006600"/>
      </a:accent2>
      <a:accent3>
        <a:srgbClr val="AAAAAA"/>
      </a:accent3>
      <a:accent4>
        <a:srgbClr val="D4D4D4"/>
      </a:accent4>
      <a:accent5>
        <a:srgbClr val="B8CAAA"/>
      </a:accent5>
      <a:accent6>
        <a:srgbClr val="005C00"/>
      </a:accent6>
      <a:hlink>
        <a:srgbClr val="0099FF"/>
      </a:hlink>
      <a:folHlink>
        <a:srgbClr val="669900"/>
      </a:folHlink>
    </a:clrScheme>
    <a:fontScheme name="Tema de Offic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a de Office 1">
        <a:dk1>
          <a:srgbClr val="FFCC00"/>
        </a:dk1>
        <a:lt1>
          <a:srgbClr val="F8F8F8"/>
        </a:lt1>
        <a:dk2>
          <a:srgbClr val="000000"/>
        </a:dk2>
        <a:lt2>
          <a:srgbClr val="6666FF"/>
        </a:lt2>
        <a:accent1>
          <a:srgbClr val="669900"/>
        </a:accent1>
        <a:accent2>
          <a:srgbClr val="006600"/>
        </a:accent2>
        <a:accent3>
          <a:srgbClr val="AAAAAA"/>
        </a:accent3>
        <a:accent4>
          <a:srgbClr val="D4D4D4"/>
        </a:accent4>
        <a:accent5>
          <a:srgbClr val="B8CAAA"/>
        </a:accent5>
        <a:accent6>
          <a:srgbClr val="005C00"/>
        </a:accent6>
        <a:hlink>
          <a:srgbClr val="0099FF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868686"/>
        </a:dk1>
        <a:lt1>
          <a:srgbClr val="FFFFFF"/>
        </a:lt1>
        <a:dk2>
          <a:srgbClr val="009999"/>
        </a:dk2>
        <a:lt2>
          <a:srgbClr val="6600FF"/>
        </a:lt2>
        <a:accent1>
          <a:srgbClr val="9999FF"/>
        </a:accent1>
        <a:accent2>
          <a:srgbClr val="CBCBCB"/>
        </a:accent2>
        <a:accent3>
          <a:srgbClr val="FFFFFF"/>
        </a:accent3>
        <a:accent4>
          <a:srgbClr val="727272"/>
        </a:accent4>
        <a:accent5>
          <a:srgbClr val="CACAFF"/>
        </a:accent5>
        <a:accent6>
          <a:srgbClr val="B8B8B8"/>
        </a:accent6>
        <a:hlink>
          <a:srgbClr val="6600FF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1C1C1C"/>
        </a:dk1>
        <a:lt1>
          <a:srgbClr val="FFFFFF"/>
        </a:lt1>
        <a:dk2>
          <a:srgbClr val="000000"/>
        </a:dk2>
        <a:lt2>
          <a:srgbClr val="969696"/>
        </a:lt2>
        <a:accent1>
          <a:srgbClr val="DDDDDD"/>
        </a:accent1>
        <a:accent2>
          <a:srgbClr val="CBCBCB"/>
        </a:accent2>
        <a:accent3>
          <a:srgbClr val="FFFFFF"/>
        </a:accent3>
        <a:accent4>
          <a:srgbClr val="161616"/>
        </a:accent4>
        <a:accent5>
          <a:srgbClr val="EBEBEB"/>
        </a:accent5>
        <a:accent6>
          <a:srgbClr val="B8B8B8"/>
        </a:accent6>
        <a:hlink>
          <a:srgbClr val="4D4D4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FFCC00"/>
        </a:dk1>
        <a:lt1>
          <a:srgbClr val="FFFFCC"/>
        </a:lt1>
        <a:dk2>
          <a:srgbClr val="000099"/>
        </a:dk2>
        <a:lt2>
          <a:srgbClr val="00CC00"/>
        </a:lt2>
        <a:accent1>
          <a:srgbClr val="3333FF"/>
        </a:accent1>
        <a:accent2>
          <a:srgbClr val="3333CC"/>
        </a:accent2>
        <a:accent3>
          <a:srgbClr val="AAAACA"/>
        </a:accent3>
        <a:accent4>
          <a:srgbClr val="DADAAE"/>
        </a:accent4>
        <a:accent5>
          <a:srgbClr val="ADADFF"/>
        </a:accent5>
        <a:accent6>
          <a:srgbClr val="2D2DB9"/>
        </a:accent6>
        <a:hlink>
          <a:srgbClr val="0099FF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FFFF00"/>
        </a:dk1>
        <a:lt1>
          <a:srgbClr val="FFFFFF"/>
        </a:lt1>
        <a:dk2>
          <a:srgbClr val="FF0033"/>
        </a:dk2>
        <a:lt2>
          <a:srgbClr val="000000"/>
        </a:lt2>
        <a:accent1>
          <a:srgbClr val="330099"/>
        </a:accent1>
        <a:accent2>
          <a:srgbClr val="CC0000"/>
        </a:accent2>
        <a:accent3>
          <a:srgbClr val="FFAAAD"/>
        </a:accent3>
        <a:accent4>
          <a:srgbClr val="DADADA"/>
        </a:accent4>
        <a:accent5>
          <a:srgbClr val="ADAACA"/>
        </a:accent5>
        <a:accent6>
          <a:srgbClr val="B90000"/>
        </a:accent6>
        <a:hlink>
          <a:srgbClr val="0099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01018437</Template>
  <TotalTime>363</TotalTime>
  <Words>629</Words>
  <Application>Microsoft Office PowerPoint</Application>
  <PresentationFormat>Presentación en pantalla (4:3)</PresentationFormat>
  <Paragraphs>66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01018437</vt:lpstr>
      <vt:lpstr>Enfoque Pedagógico de  Spin K</vt:lpstr>
      <vt:lpstr>Nuestra Concepción del Equipo</vt:lpstr>
      <vt:lpstr>Los aspectos en los que Spin K enfoca su misión de mejorar procesos corresponden a:  </vt:lpstr>
      <vt:lpstr>¿Cuál es el campo de aplicación de Spin K?</vt:lpstr>
      <vt:lpstr>Nuestro lema es:</vt:lpstr>
      <vt:lpstr>Nuestra Oferta</vt:lpstr>
      <vt:lpstr>La capacitación de Spin K</vt:lpstr>
      <vt:lpstr>La capacitación de Spin K</vt:lpstr>
      <vt:lpstr>La capacitación de Spin K</vt:lpstr>
      <vt:lpstr>Experiencias Exitosas del Equipo Spin K  en el Uso de las TIC´s dentro del Aula de Clases</vt:lpstr>
      <vt:lpstr>Experiencias Exitosas</vt:lpstr>
      <vt:lpstr>Experiencias Existosas</vt:lpstr>
      <vt:lpstr>¿QUÉ SON LOS PROYECTOS?</vt:lpstr>
      <vt:lpstr>Experiencias Exitosas</vt:lpstr>
      <vt:lpstr>Diapositiva 15</vt:lpstr>
    </vt:vector>
  </TitlesOfParts>
  <Company>...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Experiencias Exitosas del Equipo Spin K  en el Uso de las TIC´s dentro del Aula de Clases</dc:title>
  <dc:creator>Ernesto</dc:creator>
  <cp:lastModifiedBy>esanchez</cp:lastModifiedBy>
  <cp:revision>35</cp:revision>
  <dcterms:created xsi:type="dcterms:W3CDTF">2010-09-15T05:06:39Z</dcterms:created>
  <dcterms:modified xsi:type="dcterms:W3CDTF">2010-09-16T20:57:21Z</dcterms:modified>
</cp:coreProperties>
</file>