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70" r:id="rId4"/>
    <p:sldId id="287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56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060E-6B7B-4F40-80BB-BD4ECA4845C6}" type="datetimeFigureOut">
              <a:rPr lang="es-ES" smtClean="0"/>
              <a:pPr/>
              <a:t>17/09/2010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C2C6-B086-490D-BF58-A8167BACDA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060E-6B7B-4F40-80BB-BD4ECA4845C6}" type="datetimeFigureOut">
              <a:rPr lang="es-ES" smtClean="0"/>
              <a:pPr/>
              <a:t>17/09/2010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C2C6-B086-490D-BF58-A8167BACDA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060E-6B7B-4F40-80BB-BD4ECA4845C6}" type="datetimeFigureOut">
              <a:rPr lang="es-ES" smtClean="0"/>
              <a:pPr/>
              <a:t>17/09/2010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C2C6-B086-490D-BF58-A8167BACDA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060E-6B7B-4F40-80BB-BD4ECA4845C6}" type="datetimeFigureOut">
              <a:rPr lang="es-ES" smtClean="0"/>
              <a:pPr/>
              <a:t>17/09/2010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C2C6-B086-490D-BF58-A8167BACDA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060E-6B7B-4F40-80BB-BD4ECA4845C6}" type="datetimeFigureOut">
              <a:rPr lang="es-ES" smtClean="0"/>
              <a:pPr/>
              <a:t>17/09/2010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C2C6-B086-490D-BF58-A8167BACDA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060E-6B7B-4F40-80BB-BD4ECA4845C6}" type="datetimeFigureOut">
              <a:rPr lang="es-ES" smtClean="0"/>
              <a:pPr/>
              <a:t>17/09/2010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C2C6-B086-490D-BF58-A8167BACDA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060E-6B7B-4F40-80BB-BD4ECA4845C6}" type="datetimeFigureOut">
              <a:rPr lang="es-ES" smtClean="0"/>
              <a:pPr/>
              <a:t>17/09/2010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C2C6-B086-490D-BF58-A8167BACDA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060E-6B7B-4F40-80BB-BD4ECA4845C6}" type="datetimeFigureOut">
              <a:rPr lang="es-ES" smtClean="0"/>
              <a:pPr/>
              <a:t>17/09/2010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C2C6-B086-490D-BF58-A8167BACDA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060E-6B7B-4F40-80BB-BD4ECA4845C6}" type="datetimeFigureOut">
              <a:rPr lang="es-ES" smtClean="0"/>
              <a:pPr/>
              <a:t>17/09/2010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C2C6-B086-490D-BF58-A8167BACDA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060E-6B7B-4F40-80BB-BD4ECA4845C6}" type="datetimeFigureOut">
              <a:rPr lang="es-ES" smtClean="0"/>
              <a:pPr/>
              <a:t>17/09/2010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C2C6-B086-490D-BF58-A8167BACDA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060E-6B7B-4F40-80BB-BD4ECA4845C6}" type="datetimeFigureOut">
              <a:rPr lang="es-ES" smtClean="0"/>
              <a:pPr/>
              <a:t>17/09/2010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C2C6-B086-490D-BF58-A8167BACDA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E060E-6B7B-4F40-80BB-BD4ECA4845C6}" type="datetimeFigureOut">
              <a:rPr lang="es-ES" smtClean="0"/>
              <a:pPr/>
              <a:t>17/09/2010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9C2C6-B086-490D-BF58-A8167BACDA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 descr="spin_logo_large_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80" y="2573933"/>
            <a:ext cx="5271916" cy="1647156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4499992" y="5517232"/>
            <a:ext cx="432048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OCR A Extended" pitchFamily="50" charset="0"/>
              </a:rPr>
              <a:t>“Atesoramos el Conocimiento”</a:t>
            </a:r>
            <a:endParaRPr lang="en-US" dirty="0">
              <a:latin typeface="OCR A Extende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capacitación de Spin 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lvl="0" indent="-250825">
              <a:buNone/>
            </a:pPr>
            <a:r>
              <a:rPr lang="es-ES" sz="3600" b="1" dirty="0" smtClean="0"/>
              <a:t>3</a:t>
            </a:r>
            <a:r>
              <a:rPr lang="es-ES" sz="4000" b="1" dirty="0" smtClean="0"/>
              <a:t>. Aplicación y uso de la Tecnología</a:t>
            </a:r>
          </a:p>
          <a:p>
            <a:pPr lvl="0" indent="206375" algn="just"/>
            <a:r>
              <a:rPr lang="es-ES" sz="4000" dirty="0" smtClean="0"/>
              <a:t>Cursos </a:t>
            </a:r>
            <a:r>
              <a:rPr lang="es-ES" sz="4000" dirty="0"/>
              <a:t>de Herramientas Ofimáticas.</a:t>
            </a:r>
          </a:p>
          <a:p>
            <a:pPr lvl="0" indent="206375" algn="just"/>
            <a:r>
              <a:rPr lang="es-ES" sz="4000" dirty="0"/>
              <a:t>Uso eficiente de Internet (Correo electrónico, búsquedas web, herramientas y aplicaciones web).</a:t>
            </a:r>
          </a:p>
          <a:p>
            <a:pPr lvl="0" indent="206375" algn="just"/>
            <a:r>
              <a:rPr lang="es-ES" sz="4000" dirty="0"/>
              <a:t>Herramientas para la representación y organización del conocimiento (CmapTools).</a:t>
            </a:r>
          </a:p>
          <a:p>
            <a:pPr lvl="0" indent="206375" algn="just"/>
            <a:r>
              <a:rPr lang="es-ES" sz="4000" dirty="0"/>
              <a:t>Herramientas de la Web 2.0 enfocadas a buscar mayor productividad (blogs, wikis, videos, redes sociales).</a:t>
            </a:r>
          </a:p>
          <a:p>
            <a:pPr lvl="0" indent="17463" algn="just"/>
            <a:r>
              <a:rPr lang="es-ES" sz="4000" dirty="0"/>
              <a:t>Aplicaciones de las TIC’s en  la Educación: Aprendizaje Basado en Proyectos mediados por las Tecnologías (redes sociales, blogs, wikis, herramientas google, CmapTools, programas educativos).</a:t>
            </a:r>
          </a:p>
          <a:p>
            <a:pPr lvl="0" indent="17463" algn="just"/>
            <a:r>
              <a:rPr lang="es-ES" sz="4000" dirty="0"/>
              <a:t>Uso de Plataformas Virtuales de Aprendizaje.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>
            <a:off x="827584" y="2420888"/>
            <a:ext cx="7488832" cy="1470025"/>
          </a:xfrm>
        </p:spPr>
        <p:txBody>
          <a:bodyPr>
            <a:noAutofit/>
          </a:bodyPr>
          <a:lstStyle/>
          <a:p>
            <a:r>
              <a:rPr lang="es-ES" sz="3600" b="0" dirty="0" smtClean="0"/>
              <a:t>Experiencias Exitosas del Equipo en el Uso de las </a:t>
            </a:r>
            <a:r>
              <a:rPr lang="es-ES" sz="3600" b="0" dirty="0" err="1" smtClean="0"/>
              <a:t>TIC´s</a:t>
            </a:r>
            <a:r>
              <a:rPr lang="es-ES" sz="3600" b="0" dirty="0" smtClean="0"/>
              <a:t> y la Implementación de Proyectos  dentro del Aula de Clases</a:t>
            </a:r>
            <a:endParaRPr lang="es-ES" sz="3600" b="0" dirty="0"/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>
          <a:xfrm>
            <a:off x="1331640" y="4293096"/>
            <a:ext cx="6477000" cy="100811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Una muestra de que el paradigma puede ser superado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¿QUÉ SON LOS PROYECTOS?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899592" y="1412776"/>
            <a:ext cx="7272808" cy="4525963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    Los proyectos son el conjunto de Actividades Innovadoras que mantienen una interrelación que se hacen referentes a un tema. Generalmente el tema de los proyectos debe ser de interés para los estudiantes y debe ser cónsono con los objetivos curriculares a lograr.</a:t>
            </a:r>
            <a:endParaRPr lang="es-ES" dirty="0"/>
          </a:p>
        </p:txBody>
      </p:sp>
      <p:grpSp>
        <p:nvGrpSpPr>
          <p:cNvPr id="3" name="7 Grupo"/>
          <p:cNvGrpSpPr/>
          <p:nvPr/>
        </p:nvGrpSpPr>
        <p:grpSpPr>
          <a:xfrm>
            <a:off x="1043608" y="4365104"/>
            <a:ext cx="7123900" cy="1746245"/>
            <a:chOff x="1043608" y="4293096"/>
            <a:chExt cx="7123900" cy="1746245"/>
          </a:xfrm>
        </p:grpSpPr>
        <p:pic>
          <p:nvPicPr>
            <p:cNvPr id="5" name="4 Imagen" descr="Estudiantes se toman la tall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4128" y="4293096"/>
              <a:ext cx="2443380" cy="1746245"/>
            </a:xfrm>
            <a:prstGeom prst="rect">
              <a:avLst/>
            </a:prstGeom>
          </p:spPr>
        </p:pic>
        <p:pic>
          <p:nvPicPr>
            <p:cNvPr id="6" name="5 Imagen" descr="P102008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848" y="4293096"/>
              <a:ext cx="2531120" cy="1718320"/>
            </a:xfrm>
            <a:prstGeom prst="rect">
              <a:avLst/>
            </a:prstGeom>
          </p:spPr>
        </p:pic>
        <p:pic>
          <p:nvPicPr>
            <p:cNvPr id="7" name="3 Marcador de contenido" descr="sindi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043608" y="4293096"/>
              <a:ext cx="2207592" cy="171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791200" cy="533400"/>
          </a:xfrm>
        </p:spPr>
        <p:txBody>
          <a:bodyPr>
            <a:noAutofit/>
          </a:bodyPr>
          <a:lstStyle/>
          <a:p>
            <a:pPr algn="ctr"/>
            <a:r>
              <a:rPr lang="es-ES" sz="2800" b="0" dirty="0" smtClean="0"/>
              <a:t>VENTAJAS DEL APRENDIZAJE POR PROYECTOS</a:t>
            </a:r>
            <a:endParaRPr lang="es-ES" sz="2800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340768"/>
            <a:ext cx="7200800" cy="46805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dirty="0"/>
              <a:t>Centrados en el estudiante, dirigidos por el estudiante.</a:t>
            </a:r>
          </a:p>
          <a:p>
            <a:pPr lvl="0"/>
            <a:r>
              <a:rPr lang="es-ES" dirty="0"/>
              <a:t>Claramente definidos, un inicio, un desarrollo y un final.</a:t>
            </a:r>
          </a:p>
          <a:p>
            <a:pPr lvl="0"/>
            <a:r>
              <a:rPr lang="es-ES" dirty="0"/>
              <a:t>Contenido significativo para los estudiantes; directamente observable en su entorno.</a:t>
            </a:r>
          </a:p>
          <a:p>
            <a:pPr lvl="0"/>
            <a:r>
              <a:rPr lang="es-ES" dirty="0" smtClean="0"/>
              <a:t>Se enfoca en Problemas </a:t>
            </a:r>
            <a:r>
              <a:rPr lang="es-ES" dirty="0"/>
              <a:t>del mundo real.</a:t>
            </a:r>
          </a:p>
          <a:p>
            <a:pPr lvl="0"/>
            <a:r>
              <a:rPr lang="es-ES" dirty="0" smtClean="0"/>
              <a:t>Promueven la investigación, indagación y  reflexión. </a:t>
            </a:r>
          </a:p>
          <a:p>
            <a:pPr lvl="0"/>
            <a:r>
              <a:rPr lang="es-ES" dirty="0" smtClean="0"/>
              <a:t>Objetivos </a:t>
            </a:r>
            <a:r>
              <a:rPr lang="es-ES" dirty="0"/>
              <a:t>específicos relacionados tanto con el Proyecto Educativo </a:t>
            </a:r>
            <a:r>
              <a:rPr lang="es-ES" dirty="0" smtClean="0"/>
              <a:t>como </a:t>
            </a:r>
            <a:r>
              <a:rPr lang="es-ES" dirty="0"/>
              <a:t>con los estándares del currículo. 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0" dirty="0" smtClean="0"/>
              <a:t>VENTAJAS DEL APRENDIZAJE POR PROYECTOS</a:t>
            </a:r>
            <a:endParaRPr lang="es-ES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52600"/>
            <a:ext cx="7200800" cy="3886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dirty="0" smtClean="0"/>
              <a:t>Un producto tangible que se pueda compartir  y publicar.</a:t>
            </a:r>
          </a:p>
          <a:p>
            <a:pPr lvl="0"/>
            <a:r>
              <a:rPr lang="es-ES" dirty="0" smtClean="0"/>
              <a:t>Conexiones entre lo académico, la vida y las competencias laborales. </a:t>
            </a:r>
          </a:p>
          <a:p>
            <a:pPr lvl="0"/>
            <a:r>
              <a:rPr lang="es-ES" dirty="0" smtClean="0"/>
              <a:t>Oportunidades de retroalimentación y evaluación por parte de expertos. </a:t>
            </a:r>
          </a:p>
          <a:p>
            <a:pPr lvl="0"/>
            <a:r>
              <a:rPr lang="es-ES" dirty="0" smtClean="0"/>
              <a:t>Oportunidades para la reflexión y la auto evaluación por parte del estudiante. </a:t>
            </a:r>
          </a:p>
          <a:p>
            <a:pPr lvl="0"/>
            <a:r>
              <a:rPr lang="es-ES" dirty="0" smtClean="0"/>
              <a:t>Evaluación o valoración auténtica (portafolios, diarios, etc.)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548680"/>
            <a:ext cx="5791200" cy="533400"/>
          </a:xfrm>
        </p:spPr>
        <p:txBody>
          <a:bodyPr/>
          <a:lstStyle/>
          <a:p>
            <a:pPr algn="ctr"/>
            <a:r>
              <a:rPr lang="es-ES" sz="2800" b="0" dirty="0" smtClean="0"/>
              <a:t>Experiencias Exitosas</a:t>
            </a:r>
            <a:endParaRPr lang="es-ES" sz="2800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556792"/>
            <a:ext cx="7704856" cy="4392488"/>
          </a:xfrm>
        </p:spPr>
        <p:txBody>
          <a:bodyPr/>
          <a:lstStyle/>
          <a:p>
            <a:r>
              <a:rPr lang="es-ES" sz="2000" dirty="0" smtClean="0"/>
              <a:t>Proyectos La Gran Casa Verde Bocas del Toro (</a:t>
            </a:r>
            <a:r>
              <a:rPr lang="es-ES" sz="2000" dirty="0" err="1" smtClean="0"/>
              <a:t>Guabito</a:t>
            </a:r>
            <a:r>
              <a:rPr lang="es-ES" sz="2000" dirty="0" smtClean="0"/>
              <a:t>)</a:t>
            </a:r>
          </a:p>
          <a:p>
            <a:r>
              <a:rPr lang="es-ES" sz="2000" dirty="0" smtClean="0"/>
              <a:t>Proyecto La Estadística (Isla Colón, Bocas del Toro)</a:t>
            </a:r>
          </a:p>
          <a:p>
            <a:r>
              <a:rPr lang="es-ES" sz="2000" dirty="0" smtClean="0"/>
              <a:t>Encuentro de Niños Innovadores 2008.(Panamá, Ciudad de Panamá)</a:t>
            </a:r>
          </a:p>
          <a:p>
            <a:r>
              <a:rPr lang="es-ES" sz="2000" dirty="0" smtClean="0"/>
              <a:t>Proyecto “Sólo Buenas Noticias”. (</a:t>
            </a:r>
            <a:r>
              <a:rPr lang="es-ES" sz="2000" dirty="0" err="1" smtClean="0"/>
              <a:t>Pocrí</a:t>
            </a:r>
            <a:r>
              <a:rPr lang="es-ES" sz="2000" dirty="0" smtClean="0"/>
              <a:t>, Coclé)</a:t>
            </a:r>
          </a:p>
          <a:p>
            <a:r>
              <a:rPr lang="es-ES" sz="2000" dirty="0" smtClean="0"/>
              <a:t>Encuentro de Niños Innovadores 2009. (Boquete, Chiriquí)</a:t>
            </a:r>
          </a:p>
          <a:p>
            <a:r>
              <a:rPr lang="es-ES" sz="2000" dirty="0" smtClean="0"/>
              <a:t>Encuentro de Niños Innovadores 2009. (Puerto Armuelles, Chiriquí)</a:t>
            </a:r>
          </a:p>
          <a:p>
            <a:r>
              <a:rPr lang="es-ES" sz="2000" dirty="0" smtClean="0"/>
              <a:t>Experiencia de Capacitación Jaqué, Darién: Un taller modelo (Estudiantes, docentes, Padres de familia, Comunidad)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0" dirty="0" smtClean="0"/>
              <a:t>Experiencias Exitosas</a:t>
            </a:r>
            <a:endParaRPr lang="es-ES" sz="3200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00808"/>
            <a:ext cx="7560840" cy="3886200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Rede de Escuelas Conectadas</a:t>
            </a:r>
          </a:p>
          <a:p>
            <a:pPr>
              <a:buNone/>
            </a:pPr>
            <a:r>
              <a:rPr lang="es-ES" dirty="0" smtClean="0"/>
              <a:t>http://avanzapanamainnovacion.blogspot.com/</a:t>
            </a:r>
          </a:p>
          <a:p>
            <a:r>
              <a:rPr lang="es-ES" dirty="0" smtClean="0"/>
              <a:t>Participación en conferencias internacionales con los temas: Mapas Conceptuales y  Uso de las </a:t>
            </a:r>
            <a:r>
              <a:rPr lang="es-ES" dirty="0" err="1" smtClean="0"/>
              <a:t>TIC´s</a:t>
            </a:r>
            <a:endParaRPr lang="es-ES" dirty="0" smtClean="0"/>
          </a:p>
          <a:p>
            <a:pPr indent="17463">
              <a:buNone/>
            </a:pPr>
            <a:r>
              <a:rPr lang="es-ES" dirty="0" smtClean="0"/>
              <a:t>   - San José, Costa Rica (2007)</a:t>
            </a:r>
          </a:p>
          <a:p>
            <a:pPr indent="17463">
              <a:buNone/>
            </a:pPr>
            <a:r>
              <a:rPr lang="es-ES" dirty="0" smtClean="0"/>
              <a:t>   - Finlandia y Estonia (2008)</a:t>
            </a:r>
          </a:p>
          <a:p>
            <a:pPr indent="17463">
              <a:buNone/>
            </a:pPr>
            <a:r>
              <a:rPr lang="es-ES" dirty="0" smtClean="0"/>
              <a:t>   - Lisboa, Portugal (2009)</a:t>
            </a:r>
          </a:p>
          <a:p>
            <a:pPr indent="17463">
              <a:buNone/>
            </a:pPr>
            <a:r>
              <a:rPr lang="es-ES" dirty="0" smtClean="0"/>
              <a:t>   - Paris, Francia (2009)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Experiencias Exitosas</a:t>
            </a:r>
            <a:endParaRPr lang="es-ES" dirty="0"/>
          </a:p>
        </p:txBody>
      </p:sp>
      <p:pic>
        <p:nvPicPr>
          <p:cNvPr id="5" name="4 Imagen" descr="imagen para 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3840427" cy="2880320"/>
          </a:xfrm>
          <a:prstGeom prst="rect">
            <a:avLst/>
          </a:prstGeom>
        </p:spPr>
      </p:pic>
      <p:pic>
        <p:nvPicPr>
          <p:cNvPr id="1026" name="Picture 2" descr="C:\Documents and Settings\esanchez\Mis documentos\Mis imágenes\Mis imágenes\varios\imagenes\Juan IV GRADO EMMA RODRIGU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3791066" cy="28433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83568" y="4941168"/>
            <a:ext cx="7640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Los Proyectos involucran un sin fin de actividades que  desarrollan 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destrezas tales como habilidades  manuales, tecnológicas,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 de colaboración, juego de roles dentro de un equipo, respeto 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a las ideas, discutir argumentar y ponerse de acuerdo,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 toma de decisiones, entre otras,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b="0" dirty="0" smtClean="0"/>
              <a:t>Actividades que Involucran los Proyectos</a:t>
            </a:r>
            <a:endParaRPr lang="es-ES" sz="2800" b="0" dirty="0"/>
          </a:p>
        </p:txBody>
      </p:sp>
      <p:pic>
        <p:nvPicPr>
          <p:cNvPr id="5" name="4 Imagen" descr="Estdiante de 6° colaborando con un docente usando el sky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3312368" cy="2088232"/>
          </a:xfrm>
          <a:prstGeom prst="rect">
            <a:avLst/>
          </a:prstGeom>
        </p:spPr>
      </p:pic>
      <p:pic>
        <p:nvPicPr>
          <p:cNvPr id="7" name="6 Imagen" descr="colaboración entre escuel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3312368" cy="207959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619672" y="6165304"/>
            <a:ext cx="586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Uso de las </a:t>
            </a:r>
            <a:r>
              <a:rPr lang="es-ES" dirty="0" err="1" smtClean="0">
                <a:solidFill>
                  <a:schemeClr val="bg1"/>
                </a:solidFill>
              </a:rPr>
              <a:t>TIC´s</a:t>
            </a:r>
            <a:r>
              <a:rPr lang="es-ES" dirty="0" smtClean="0">
                <a:solidFill>
                  <a:schemeClr val="bg1"/>
                </a:solidFill>
              </a:rPr>
              <a:t> como herramienta para aprender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" name="10 Imagen" descr="Jaqué,Darién.10,11-07-08 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933056"/>
            <a:ext cx="3312368" cy="2160240"/>
          </a:xfrm>
          <a:prstGeom prst="rect">
            <a:avLst/>
          </a:prstGeom>
        </p:spPr>
      </p:pic>
      <p:pic>
        <p:nvPicPr>
          <p:cNvPr id="2050" name="Picture 2" descr="E:\Experiencias de seguimiento\FILE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384376" cy="243027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722976" y="3717032"/>
            <a:ext cx="3243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 smtClean="0">
                <a:solidFill>
                  <a:schemeClr val="bg1"/>
                </a:solidFill>
              </a:rPr>
              <a:t>Estudiantes filma sus actividades. </a:t>
            </a:r>
          </a:p>
          <a:p>
            <a:pPr algn="ctr"/>
            <a:r>
              <a:rPr lang="es-ES" sz="1000" b="1" dirty="0" smtClean="0">
                <a:solidFill>
                  <a:schemeClr val="bg1"/>
                </a:solidFill>
              </a:rPr>
              <a:t>Escuela Republica de Nicaragua, </a:t>
            </a:r>
            <a:r>
              <a:rPr lang="es-ES" sz="1000" b="1" dirty="0" smtClean="0"/>
              <a:t>Bocas del Toro </a:t>
            </a:r>
            <a:endParaRPr lang="es-ES" sz="1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917226" y="1484784"/>
            <a:ext cx="3270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1000" b="1" dirty="0" smtClean="0">
                <a:solidFill>
                  <a:srgbClr val="FFFF00"/>
                </a:solidFill>
              </a:rPr>
              <a:t>Estudiantes de la Escuela Finca 41, Bocas del Toro</a:t>
            </a:r>
          </a:p>
          <a:p>
            <a:pPr algn="just"/>
            <a:r>
              <a:rPr lang="es-ES" sz="1000" b="1" dirty="0" smtClean="0">
                <a:solidFill>
                  <a:srgbClr val="FFFF00"/>
                </a:solidFill>
              </a:rPr>
              <a:t>Interactúan  con preguntas vía </a:t>
            </a:r>
            <a:r>
              <a:rPr lang="es-ES" sz="1000" b="1" dirty="0" err="1" smtClean="0">
                <a:solidFill>
                  <a:srgbClr val="FFFF00"/>
                </a:solidFill>
              </a:rPr>
              <a:t>Skype</a:t>
            </a:r>
            <a:endParaRPr lang="es-ES" sz="1000" b="1" dirty="0" smtClean="0">
              <a:solidFill>
                <a:srgbClr val="FFFF00"/>
              </a:solidFill>
            </a:endParaRPr>
          </a:p>
          <a:p>
            <a:pPr algn="just"/>
            <a:r>
              <a:rPr lang="es-ES" sz="1000" b="1" dirty="0" smtClean="0">
                <a:solidFill>
                  <a:srgbClr val="FFFF00"/>
                </a:solidFill>
              </a:rPr>
              <a:t>con docentes del Proyecto La Gran Casa Verde</a:t>
            </a:r>
          </a:p>
          <a:p>
            <a:pPr algn="ctr"/>
            <a:endParaRPr lang="es-ES" sz="1000" b="1" dirty="0">
              <a:solidFill>
                <a:srgbClr val="FFFF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44008" y="3068960"/>
            <a:ext cx="3326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FFFF00"/>
                </a:solidFill>
              </a:rPr>
              <a:t>Estudiantes de  la Escuela Biroquerá en Jaqué, </a:t>
            </a:r>
          </a:p>
          <a:p>
            <a:r>
              <a:rPr lang="es-ES" sz="1000" dirty="0" smtClean="0">
                <a:solidFill>
                  <a:srgbClr val="FFFF00"/>
                </a:solidFill>
              </a:rPr>
              <a:t>conversan con Estudiantes de Herrera, a través de</a:t>
            </a:r>
          </a:p>
          <a:p>
            <a:pPr algn="ctr"/>
            <a:r>
              <a:rPr lang="es-ES" sz="1000" dirty="0" err="1" smtClean="0">
                <a:solidFill>
                  <a:srgbClr val="FFFF00"/>
                </a:solidFill>
              </a:rPr>
              <a:t>Skype</a:t>
            </a:r>
            <a:endParaRPr lang="es-ES" sz="1000" dirty="0">
              <a:solidFill>
                <a:srgbClr val="FFFF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71600" y="3933056"/>
            <a:ext cx="336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>
                <a:solidFill>
                  <a:schemeClr val="bg1"/>
                </a:solidFill>
              </a:rPr>
              <a:t>Taller Modelo Jaqué, Darién: Estudiantes colaboran</a:t>
            </a:r>
          </a:p>
          <a:p>
            <a:pPr algn="ctr"/>
            <a:r>
              <a:rPr lang="es-ES" sz="1000" b="1" dirty="0" smtClean="0">
                <a:solidFill>
                  <a:schemeClr val="bg1"/>
                </a:solidFill>
              </a:rPr>
              <a:t>Investigando en Internet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b="0" dirty="0" smtClean="0"/>
              <a:t>Actividades que Involucran los</a:t>
            </a:r>
            <a:br>
              <a:rPr lang="es-ES" sz="2800" b="0" dirty="0" smtClean="0"/>
            </a:br>
            <a:r>
              <a:rPr lang="es-ES" sz="2800" b="0" dirty="0" smtClean="0"/>
              <a:t>Proyectos</a:t>
            </a:r>
            <a:endParaRPr lang="es-ES" sz="2800" b="0" dirty="0"/>
          </a:p>
        </p:txBody>
      </p:sp>
      <p:pic>
        <p:nvPicPr>
          <p:cNvPr id="4" name="3 Imagen" descr="Focus Group (RED 6 Bocas del Toro) 25 de junio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024336" cy="2232248"/>
          </a:xfrm>
          <a:prstGeom prst="rect">
            <a:avLst/>
          </a:prstGeom>
        </p:spPr>
      </p:pic>
      <p:pic>
        <p:nvPicPr>
          <p:cNvPr id="5" name="3 Marcador de contenido" descr="Haciendo mapas en equipos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3608" y="1484784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niños que ayudaron a pint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789040"/>
            <a:ext cx="3096344" cy="2232248"/>
          </a:xfrm>
          <a:prstGeom prst="rect">
            <a:avLst/>
          </a:prstGeom>
        </p:spPr>
      </p:pic>
      <p:pic>
        <p:nvPicPr>
          <p:cNvPr id="7" name="6 Imagen" descr="Copia de Víctor Creador de la Mascota del Proyec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89040"/>
            <a:ext cx="3096344" cy="2232248"/>
          </a:xfrm>
          <a:prstGeom prst="rect">
            <a:avLst/>
          </a:prstGeom>
        </p:spPr>
      </p:pic>
      <p:pic>
        <p:nvPicPr>
          <p:cNvPr id="1026" name="Picture 2" descr="E:\fotos PE\Estudiante de 5º expone su proyec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54481">
            <a:off x="3112298" y="2984376"/>
            <a:ext cx="2736304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2" y="357301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</a:rPr>
              <a:t>Somos un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</a:rPr>
              <a:t>equipo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</a:rPr>
              <a:t>interdisciplinario con experiencia en la </a:t>
            </a:r>
          </a:p>
          <a:p>
            <a:pPr algn="ctr"/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</a:rPr>
              <a:t>implementación 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</a:rPr>
              <a:t>efectiva de estrategias aplicadas a los ambientes de aprendizaje</a:t>
            </a:r>
            <a:r>
              <a:rPr lang="es-ES" sz="2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es-ES" sz="2000" dirty="0" smtClean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2132856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¿Qué es Spin </a:t>
            </a:r>
            <a:r>
              <a:rPr lang="es-ES" sz="2400" dirty="0" smtClean="0">
                <a:solidFill>
                  <a:srgbClr val="FF0000"/>
                </a:solidFill>
              </a:rPr>
              <a:t>K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</p:txBody>
      </p:sp>
      <p:pic>
        <p:nvPicPr>
          <p:cNvPr id="11" name="10 Imagen" descr="spin_logo_large_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116632"/>
            <a:ext cx="4932040" cy="1540965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683568" y="1844824"/>
            <a:ext cx="75608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339752" y="2420888"/>
            <a:ext cx="56166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s-P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Smart Proccess</a:t>
            </a:r>
            <a:endParaRPr kumimoji="0" lang="es-PA" sz="3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PA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P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s-P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s-P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to Innovate in           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nowledge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0800000">
            <a:off x="2563688" y="3429001"/>
            <a:ext cx="6400800" cy="625624"/>
          </a:xfrm>
        </p:spPr>
        <p:txBody>
          <a:bodyPr>
            <a:noAutofit/>
          </a:bodyPr>
          <a:lstStyle/>
          <a:p>
            <a:r>
              <a:rPr lang="es-PA" sz="1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s-ES" sz="1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7 Conector angular"/>
          <p:cNvCxnSpPr/>
          <p:nvPr/>
        </p:nvCxnSpPr>
        <p:spPr>
          <a:xfrm flipV="1">
            <a:off x="2857488" y="3143248"/>
            <a:ext cx="2650616" cy="285752"/>
          </a:xfrm>
          <a:prstGeom prst="bentConnector3">
            <a:avLst>
              <a:gd name="adj1" fmla="val 320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57318" y="2130006"/>
            <a:ext cx="7772400" cy="165618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PA" sz="3600" b="1" dirty="0" smtClean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Spin</a:t>
            </a:r>
            <a:endParaRPr lang="es-ES" sz="3600" b="1" dirty="0">
              <a:ln w="50800"/>
              <a:solidFill>
                <a:schemeClr val="accent1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00364" y="279142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s-P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67744" y="3212976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A </a:t>
            </a:r>
            <a:r>
              <a:rPr lang="es-ES" sz="2400" dirty="0" smtClean="0">
                <a:solidFill>
                  <a:schemeClr val="bg1"/>
                </a:solidFill>
              </a:rPr>
              <a:t>mejorar los </a:t>
            </a:r>
            <a:r>
              <a:rPr lang="es-ES" sz="2400" dirty="0" smtClean="0">
                <a:solidFill>
                  <a:schemeClr val="bg1"/>
                </a:solidFill>
              </a:rPr>
              <a:t>procesos de </a:t>
            </a:r>
            <a:r>
              <a:rPr lang="es-ES" sz="2400" dirty="0" smtClean="0">
                <a:solidFill>
                  <a:schemeClr val="bg1"/>
                </a:solidFill>
              </a:rPr>
              <a:t>aprendizaje  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544" y="2060848"/>
            <a:ext cx="3126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¿A que nos dedicamos?</a:t>
            </a:r>
          </a:p>
        </p:txBody>
      </p:sp>
      <p:pic>
        <p:nvPicPr>
          <p:cNvPr id="13" name="12 Imagen" descr="spin_logo_large_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116632"/>
            <a:ext cx="4932040" cy="1540965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357158" y="1571612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771800" y="3429000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771800" y="292494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C00000"/>
                </a:solidFill>
              </a:rPr>
              <a:t>Innovar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spin_logo_large_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116632"/>
            <a:ext cx="4932040" cy="1540965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357158" y="1571612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11560" y="2060848"/>
            <a:ext cx="77048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s-MX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MX" sz="2000" dirty="0" smtClean="0">
                <a:solidFill>
                  <a:schemeClr val="bg1">
                    <a:lumMod val="95000"/>
                  </a:schemeClr>
                </a:solidFill>
              </a:rPr>
              <a:t>Básicamente Spin </a:t>
            </a:r>
            <a:r>
              <a:rPr lang="es-MX" sz="2000" dirty="0" smtClean="0">
                <a:solidFill>
                  <a:srgbClr val="C00000"/>
                </a:solidFill>
              </a:rPr>
              <a:t>K</a:t>
            </a:r>
            <a:r>
              <a:rPr lang="es-MX" sz="2000" dirty="0" smtClean="0">
                <a:solidFill>
                  <a:schemeClr val="bg1">
                    <a:lumMod val="95000"/>
                  </a:schemeClr>
                </a:solidFill>
              </a:rPr>
              <a:t> enfoca su oferta a:</a:t>
            </a:r>
          </a:p>
          <a:p>
            <a:endParaRPr lang="es-MX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MX" sz="3600" dirty="0" smtClean="0">
                <a:solidFill>
                  <a:schemeClr val="bg1">
                    <a:lumMod val="95000"/>
                  </a:schemeClr>
                </a:solidFill>
              </a:rPr>
              <a:t>Organizaciones </a:t>
            </a:r>
            <a:r>
              <a:rPr lang="es-MX" sz="2400" dirty="0" smtClean="0">
                <a:solidFill>
                  <a:schemeClr val="bg1">
                    <a:lumMod val="95000"/>
                  </a:schemeClr>
                </a:solidFill>
              </a:rPr>
              <a:t>las cuales pueden ser: </a:t>
            </a:r>
            <a:r>
              <a:rPr lang="es-MX" sz="3600" dirty="0" err="1" smtClean="0">
                <a:solidFill>
                  <a:schemeClr val="bg1">
                    <a:lumMod val="95000"/>
                  </a:schemeClr>
                </a:solidFill>
              </a:rPr>
              <a:t>Empresaso</a:t>
            </a:r>
            <a:r>
              <a:rPr lang="es-MX" sz="3600" dirty="0" smtClean="0">
                <a:solidFill>
                  <a:schemeClr val="bg1">
                    <a:lumMod val="95000"/>
                  </a:schemeClr>
                </a:solidFill>
              </a:rPr>
              <a:t> Instituciones Educativas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 rot="5400000">
            <a:off x="1691680" y="3284984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spin_logo_short_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204864"/>
            <a:ext cx="45339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6180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>Los aspectos en los que Spin K enfoca su misión de mejorar procesos corresponden a: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tres brazos de SpinK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6840760" cy="2808312"/>
          </a:xfr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72646" y="5460287"/>
            <a:ext cx="7092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 conjunto de mejoras (“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Smart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processes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”) que se introducen en</a:t>
            </a:r>
            <a:r>
              <a:rPr kumimoji="0" lang="es-E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 proceso lo denominamos </a:t>
            </a:r>
            <a:r>
              <a:rPr kumimoji="0" lang="es-ES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Implementación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s-ES" dirty="0" smtClean="0"/>
              <a:t>Nuestra Oferta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246043"/>
          </a:xfrm>
        </p:spPr>
        <p:txBody>
          <a:bodyPr>
            <a:normAutofit/>
          </a:bodyPr>
          <a:lstStyle/>
          <a:p>
            <a:r>
              <a:rPr lang="es-ES" sz="2800" dirty="0"/>
              <a:t>El s</a:t>
            </a:r>
            <a:r>
              <a:rPr lang="es-ES" sz="2800" dirty="0">
                <a:solidFill>
                  <a:schemeClr val="tx1"/>
                </a:solidFill>
              </a:rPr>
              <a:t>ig</a:t>
            </a:r>
            <a:r>
              <a:rPr lang="es-ES" sz="2800" dirty="0"/>
              <a:t>uiente ciclo, representa el Spin K “Giro de conocimiento”, el cual  muestra  los aspectos alcanzados </a:t>
            </a:r>
            <a:r>
              <a:rPr lang="es-ES" sz="2800" dirty="0" smtClean="0"/>
              <a:t>en la oferta.</a:t>
            </a:r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707904" y="3717032"/>
            <a:ext cx="1872208" cy="936104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IMPLEMENTACIÓN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SPIN 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5 Imagen" descr="gir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92896"/>
            <a:ext cx="6120680" cy="35664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capacitación de Spin 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/>
              <a:t>   Se </a:t>
            </a:r>
            <a:r>
              <a:rPr lang="es-ES" dirty="0"/>
              <a:t>relaciona a los aspectos en los que Spin K interviene (Competencias, Interacciones Humanas y Tecnologías). Se ha separado la oferta en 3 Áreas por razones </a:t>
            </a:r>
            <a:r>
              <a:rPr lang="es-ES" dirty="0" smtClean="0"/>
              <a:t>temáticas: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Desarrollo Personal</a:t>
            </a:r>
          </a:p>
          <a:p>
            <a:pPr lvl="0" indent="388938"/>
            <a:r>
              <a:rPr lang="es-ES" dirty="0"/>
              <a:t> Liderazgo y Autoformación</a:t>
            </a:r>
          </a:p>
          <a:p>
            <a:pPr lvl="0" indent="388938"/>
            <a:r>
              <a:rPr lang="es-ES" dirty="0"/>
              <a:t>Trabajo en Equipo</a:t>
            </a:r>
          </a:p>
          <a:p>
            <a:pPr lvl="0" indent="388938"/>
            <a:r>
              <a:rPr lang="es-ES" dirty="0"/>
              <a:t>Colaboración y Comunicación</a:t>
            </a:r>
          </a:p>
          <a:p>
            <a:pPr lvl="0" indent="388938"/>
            <a:r>
              <a:rPr lang="es-ES" dirty="0"/>
              <a:t>Manejo de Conflictos y Relaciones  </a:t>
            </a:r>
            <a:r>
              <a:rPr lang="es-ES" dirty="0" smtClean="0"/>
              <a:t>Humanas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capacitación de Spin 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52600"/>
            <a:ext cx="6728792" cy="3886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 smtClean="0"/>
              <a:t>2. Estrategias </a:t>
            </a:r>
            <a:r>
              <a:rPr lang="es-ES" b="1" dirty="0"/>
              <a:t>para resolución de situaciones estancadas y análisis de </a:t>
            </a:r>
            <a:r>
              <a:rPr lang="es-ES" b="1" dirty="0" smtClean="0"/>
              <a:t>procesos</a:t>
            </a:r>
          </a:p>
          <a:p>
            <a:pPr lvl="0"/>
            <a:r>
              <a:rPr lang="es-ES" b="1" dirty="0"/>
              <a:t> </a:t>
            </a:r>
            <a:r>
              <a:rPr lang="es-ES" dirty="0" smtClean="0"/>
              <a:t>Planeación </a:t>
            </a:r>
            <a:r>
              <a:rPr lang="es-ES" dirty="0"/>
              <a:t>Estratégica </a:t>
            </a:r>
          </a:p>
          <a:p>
            <a:pPr lvl="0"/>
            <a:r>
              <a:rPr lang="es-ES" dirty="0"/>
              <a:t>Organización y Manejo del Tiempo</a:t>
            </a:r>
          </a:p>
          <a:p>
            <a:pPr lvl="0"/>
            <a:r>
              <a:rPr lang="es-ES" dirty="0"/>
              <a:t>Medición de Resultados</a:t>
            </a:r>
          </a:p>
          <a:p>
            <a:pPr lvl="0"/>
            <a:r>
              <a:rPr lang="es-ES" dirty="0"/>
              <a:t>Modelo y Representación de Procesos y Conocimiento Corporativo (mapeo del conocimiento*)</a:t>
            </a:r>
          </a:p>
          <a:p>
            <a:pPr>
              <a:buNone/>
            </a:pPr>
            <a:endParaRPr lang="es-ES" b="1" dirty="0" smtClean="0"/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828</Words>
  <Application>Microsoft Office PowerPoint</Application>
  <PresentationFormat>Presentación en pantalla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Los aspectos en los que Spin K enfoca su misión de mejorar procesos corresponden a:  </vt:lpstr>
      <vt:lpstr>Nuestra Oferta</vt:lpstr>
      <vt:lpstr>La capacitación de Spin K</vt:lpstr>
      <vt:lpstr>La capacitación de Spin K</vt:lpstr>
      <vt:lpstr>La capacitación de Spin K</vt:lpstr>
      <vt:lpstr>Experiencias Exitosas del Equipo en el Uso de las TIC´s y la Implementación de Proyectos  dentro del Aula de Clases</vt:lpstr>
      <vt:lpstr>¿QUÉ SON LOS PROYECTOS?</vt:lpstr>
      <vt:lpstr>VENTAJAS DEL APRENDIZAJE POR PROYECTOS</vt:lpstr>
      <vt:lpstr>VENTAJAS DEL APRENDIZAJE POR PROYECTOS</vt:lpstr>
      <vt:lpstr>Experiencias Exitosas</vt:lpstr>
      <vt:lpstr>Experiencias Exitosas</vt:lpstr>
      <vt:lpstr>Experiencias Exitosas</vt:lpstr>
      <vt:lpstr>Actividades que Involucran los Proyectos</vt:lpstr>
      <vt:lpstr>Actividades que Involucran los Proyectos</vt:lpstr>
      <vt:lpstr>Spin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</dc:title>
  <dc:creator>aderas</dc:creator>
  <cp:lastModifiedBy>Miguel Angel Rodríguez</cp:lastModifiedBy>
  <cp:revision>49</cp:revision>
  <dcterms:created xsi:type="dcterms:W3CDTF">2010-09-16T21:24:50Z</dcterms:created>
  <dcterms:modified xsi:type="dcterms:W3CDTF">2010-09-17T20:54:57Z</dcterms:modified>
</cp:coreProperties>
</file>