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8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83" r:id="rId13"/>
    <p:sldId id="266" r:id="rId14"/>
    <p:sldId id="267" r:id="rId15"/>
    <p:sldId id="272" r:id="rId16"/>
    <p:sldId id="268" r:id="rId17"/>
    <p:sldId id="269" r:id="rId18"/>
    <p:sldId id="270" r:id="rId19"/>
    <p:sldId id="271" r:id="rId20"/>
    <p:sldId id="273" r:id="rId21"/>
    <p:sldId id="274" r:id="rId22"/>
    <p:sldId id="275" r:id="rId23"/>
    <p:sldId id="281" r:id="rId24"/>
    <p:sldId id="277" r:id="rId25"/>
    <p:sldId id="278" r:id="rId26"/>
    <p:sldId id="279" r:id="rId27"/>
    <p:sldId id="280" r:id="rId2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00CC"/>
    <a:srgbClr val="CCCCFF"/>
    <a:srgbClr val="51EDF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3F3EF-936E-47D8-B371-0DC80EAE8764}" type="datetimeFigureOut">
              <a:rPr lang="es-ES" smtClean="0"/>
              <a:pPr/>
              <a:t>20/09/2010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E2229-97ED-4237-9EFA-C7A253E9FB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E2229-97ED-4237-9EFA-C7A253E9FB19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E2229-97ED-4237-9EFA-C7A253E9FB19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F20F3DF-7D15-45F6-9856-0FA4203B3F8E}" type="datetimeFigureOut">
              <a:rPr lang="es-MX" smtClean="0"/>
              <a:pPr/>
              <a:t>20/09/2010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CF5D86C-4992-49C8-AFC0-275544C0E8D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20F3DF-7D15-45F6-9856-0FA4203B3F8E}" type="datetimeFigureOut">
              <a:rPr lang="es-MX" smtClean="0"/>
              <a:pPr/>
              <a:t>20/09/2010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F5D86C-4992-49C8-AFC0-275544C0E8D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20F3DF-7D15-45F6-9856-0FA4203B3F8E}" type="datetimeFigureOut">
              <a:rPr lang="es-MX" smtClean="0"/>
              <a:pPr/>
              <a:t>20/09/2010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F5D86C-4992-49C8-AFC0-275544C0E8D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20F3DF-7D15-45F6-9856-0FA4203B3F8E}" type="datetimeFigureOut">
              <a:rPr lang="es-MX" smtClean="0"/>
              <a:pPr/>
              <a:t>20/09/2010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F5D86C-4992-49C8-AFC0-275544C0E8DB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20F3DF-7D15-45F6-9856-0FA4203B3F8E}" type="datetimeFigureOut">
              <a:rPr lang="es-MX" smtClean="0"/>
              <a:pPr/>
              <a:t>20/09/2010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F5D86C-4992-49C8-AFC0-275544C0E8DB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20F3DF-7D15-45F6-9856-0FA4203B3F8E}" type="datetimeFigureOut">
              <a:rPr lang="es-MX" smtClean="0"/>
              <a:pPr/>
              <a:t>20/09/2010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F5D86C-4992-49C8-AFC0-275544C0E8DB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20F3DF-7D15-45F6-9856-0FA4203B3F8E}" type="datetimeFigureOut">
              <a:rPr lang="es-MX" smtClean="0"/>
              <a:pPr/>
              <a:t>20/09/2010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F5D86C-4992-49C8-AFC0-275544C0E8D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20F3DF-7D15-45F6-9856-0FA4203B3F8E}" type="datetimeFigureOut">
              <a:rPr lang="es-MX" smtClean="0"/>
              <a:pPr/>
              <a:t>20/09/2010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F5D86C-4992-49C8-AFC0-275544C0E8DB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20F3DF-7D15-45F6-9856-0FA4203B3F8E}" type="datetimeFigureOut">
              <a:rPr lang="es-MX" smtClean="0"/>
              <a:pPr/>
              <a:t>20/09/2010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F5D86C-4992-49C8-AFC0-275544C0E8D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F20F3DF-7D15-45F6-9856-0FA4203B3F8E}" type="datetimeFigureOut">
              <a:rPr lang="es-MX" smtClean="0"/>
              <a:pPr/>
              <a:t>20/09/2010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F5D86C-4992-49C8-AFC0-275544C0E8D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F20F3DF-7D15-45F6-9856-0FA4203B3F8E}" type="datetimeFigureOut">
              <a:rPr lang="es-MX" smtClean="0"/>
              <a:pPr/>
              <a:t>20/09/2010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CF5D86C-4992-49C8-AFC0-275544C0E8DB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F20F3DF-7D15-45F6-9856-0FA4203B3F8E}" type="datetimeFigureOut">
              <a:rPr lang="es-MX" smtClean="0"/>
              <a:pPr/>
              <a:t>20/09/2010</a:t>
            </a:fld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CF5D86C-4992-49C8-AFC0-275544C0E8DB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dissolv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cademia\Escritorio\justin%20bieber%20-%20somebody%20to%20love%20(%20instrumental_%20karaoke%20)(2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egi.gob.mx/inegi/contenidos/espanol/ciberhabitat/biblioteca/tutoriales/ec/ya_tengo/armala.ht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3.bp.blogspot.com/_FygVnKeJmqU/S8WRgnyF4ZI/AAAAAAAAABI/1hBCEZWnSno/s1600/computadora_anim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57600"/>
            <a:ext cx="4355976" cy="3600400"/>
          </a:xfrm>
          <a:prstGeom prst="rect">
            <a:avLst/>
          </a:prstGeom>
          <a:noFill/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165304"/>
          </a:xfrm>
        </p:spPr>
        <p:txBody>
          <a:bodyPr>
            <a:normAutofit fontScale="92500" lnSpcReduction="20000"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s-ES" sz="36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Centro de Estudio de Bachillerato</a:t>
            </a:r>
          </a:p>
          <a:p>
            <a:pPr algn="ctr"/>
            <a:r>
              <a:rPr lang="es-ES" sz="36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CEB 6/13</a:t>
            </a:r>
          </a:p>
          <a:p>
            <a:pPr algn="ctr"/>
            <a:r>
              <a:rPr lang="es-ES" sz="36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Lic.`` Jesús Reyes </a:t>
            </a:r>
            <a:r>
              <a:rPr lang="es-ES" sz="3600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Heroles</a:t>
            </a:r>
            <a:r>
              <a:rPr lang="es-ES" sz="36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´´</a:t>
            </a:r>
          </a:p>
          <a:p>
            <a:pPr algn="ctr"/>
            <a:endParaRPr lang="es-ES" sz="3600" b="1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  <a:p>
            <a:pPr algn="ctr"/>
            <a:r>
              <a:rPr lang="es-ES" sz="36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Capacitación </a:t>
            </a:r>
            <a:r>
              <a:rPr lang="es-ES" sz="36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informática</a:t>
            </a:r>
          </a:p>
          <a:p>
            <a:pPr algn="ctr"/>
            <a:r>
              <a:rPr lang="es-ES" sz="36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Instalación, Manipulación y Uso de la computadora</a:t>
            </a:r>
            <a:endParaRPr lang="es-ES" sz="3600" b="1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  <a:p>
            <a:pPr algn="ctr"/>
            <a:endParaRPr lang="es-ES" sz="3600" b="1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  <a:p>
            <a:pPr algn="ctr"/>
            <a:r>
              <a:rPr lang="es-ES" sz="36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Ariadna Berenice </a:t>
            </a:r>
            <a:r>
              <a:rPr lang="es-ES" sz="36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Juárez Hernández </a:t>
            </a:r>
            <a:r>
              <a:rPr lang="es-ES" sz="36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24</a:t>
            </a:r>
          </a:p>
          <a:p>
            <a:pPr algn="ctr"/>
            <a:r>
              <a:rPr lang="es-ES" sz="36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Juan Carlos </a:t>
            </a:r>
            <a:r>
              <a:rPr lang="es-ES" sz="36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Alvarado Cortez </a:t>
            </a:r>
            <a:r>
              <a:rPr lang="es-ES" sz="36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1</a:t>
            </a:r>
          </a:p>
          <a:p>
            <a:pPr algn="ctr"/>
            <a:r>
              <a:rPr lang="es-ES" sz="36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José Alejandro López Reyes.</a:t>
            </a:r>
          </a:p>
          <a:p>
            <a:pPr algn="ctr"/>
            <a:endParaRPr lang="es-ES" sz="3900" b="1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  <a:p>
            <a:pPr algn="ctr"/>
            <a:r>
              <a:rPr lang="es-ES" sz="39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302</a:t>
            </a:r>
            <a:endParaRPr lang="es-ES" sz="3900" b="1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  <a:p>
            <a:pPr algn="ctr"/>
            <a:endParaRPr lang="es-ES" b="1" dirty="0" smtClean="0">
              <a:ln/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es-ES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pic>
        <p:nvPicPr>
          <p:cNvPr id="6" name="justin bieber - somebody to love ( instrumental_ karaoke )(2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7" showWhenStopped="0"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71472" y="642918"/>
            <a:ext cx="785818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Conexión del </a:t>
            </a: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MÓDEM.</a:t>
            </a:r>
            <a:endParaRPr kumimoji="0" lang="es-MX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Actualmente las computadoras modernas traen el módem integrado y sólo requieren de una línea telefónica.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Recuerda que este dispositivo te permitirá conectarte a Internet, pero deberás contratar los servicios de algún proveedor de este servicio</a:t>
            </a:r>
          </a:p>
        </p:txBody>
      </p:sp>
      <p:pic>
        <p:nvPicPr>
          <p:cNvPr id="21506" name="Picture 2" descr="http://www.inegi.gob.mx/inegi/contenidos/espanol/ciberhabitat/biblioteca/tutoriales/ec/ya_tengo/images2/telefono_con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357694"/>
            <a:ext cx="3281376" cy="19642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-684584" y="692696"/>
            <a:ext cx="11017224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s-ES" sz="60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Manipulación de una computadora</a:t>
            </a:r>
            <a:endParaRPr lang="es-ES" sz="60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pic>
        <p:nvPicPr>
          <p:cNvPr id="17409" name="Picture 1" descr="C:\Archivos de programa\Microsoft Office\MEDIA\CAGCAT10\j023465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708920"/>
            <a:ext cx="3665105" cy="356731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404664"/>
            <a:ext cx="7668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Aquí podremos mostrar como modificar nuestro fondo de escritorio.</a:t>
            </a:r>
            <a:endParaRPr lang="es-ES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2 Imagen" descr="hsh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340768"/>
            <a:ext cx="6792416" cy="5094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83568" y="332656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Damos clic derecho en nuestro escritorio y nos abrirá una ventana y le daremos en propiedades</a:t>
            </a:r>
            <a:endParaRPr lang="es-E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 descr="531sf1fn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1196752"/>
            <a:ext cx="6768752" cy="5076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Flecha arriba"/>
          <p:cNvSpPr/>
          <p:nvPr/>
        </p:nvSpPr>
        <p:spPr>
          <a:xfrm rot="19923291">
            <a:off x="4852886" y="4193907"/>
            <a:ext cx="279369" cy="256136"/>
          </a:xfrm>
          <a:prstGeom prst="upArrow">
            <a:avLst>
              <a:gd name="adj1" fmla="val 50000"/>
              <a:gd name="adj2" fmla="val 48769"/>
            </a:avLst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332656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 aparecerá otra ventana y le daremos en escritorio</a:t>
            </a:r>
            <a:endParaRPr lang="es-E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2 Imagen" descr="5314kh121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484784"/>
            <a:ext cx="6780245" cy="5085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Flecha arriba"/>
          <p:cNvSpPr/>
          <p:nvPr/>
        </p:nvSpPr>
        <p:spPr>
          <a:xfrm rot="19923291">
            <a:off x="2758340" y="2622270"/>
            <a:ext cx="279369" cy="256136"/>
          </a:xfrm>
          <a:prstGeom prst="upArrow">
            <a:avLst>
              <a:gd name="adj1" fmla="val 50000"/>
              <a:gd name="adj2" fmla="val 48769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5314kh121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1214422"/>
            <a:ext cx="6780245" cy="5085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CuadroTexto"/>
          <p:cNvSpPr txBox="1"/>
          <p:nvPr/>
        </p:nvSpPr>
        <p:spPr>
          <a:xfrm>
            <a:off x="428596" y="642918"/>
            <a:ext cx="8715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</a:rPr>
              <a:t>Le daremos en examinar</a:t>
            </a:r>
            <a:endParaRPr lang="es-E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ephant" pitchFamily="18" charset="0"/>
            </a:endParaRPr>
          </a:p>
        </p:txBody>
      </p:sp>
      <p:sp>
        <p:nvSpPr>
          <p:cNvPr id="5" name="4 Flecha arriba"/>
          <p:cNvSpPr/>
          <p:nvPr/>
        </p:nvSpPr>
        <p:spPr>
          <a:xfrm rot="19923291">
            <a:off x="4758604" y="4336783"/>
            <a:ext cx="279369" cy="256136"/>
          </a:xfrm>
          <a:prstGeom prst="upArrow">
            <a:avLst>
              <a:gd name="adj1" fmla="val 50000"/>
              <a:gd name="adj2" fmla="val 48769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81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548680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51ED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 aparecerá una ventana mas, seleccionamos la imagen que deseamos y le damos abrir.</a:t>
            </a:r>
            <a:endParaRPr lang="es-ES" sz="2000" b="1" dirty="0">
              <a:solidFill>
                <a:srgbClr val="51EDF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2 Imagen" descr="45ad454d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7" y="1412776"/>
            <a:ext cx="6984776" cy="5238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Flecha arriba"/>
          <p:cNvSpPr/>
          <p:nvPr/>
        </p:nvSpPr>
        <p:spPr>
          <a:xfrm rot="19923291">
            <a:off x="5758737" y="3336651"/>
            <a:ext cx="279369" cy="256136"/>
          </a:xfrm>
          <a:prstGeom prst="upArrow">
            <a:avLst>
              <a:gd name="adj1" fmla="val 50000"/>
              <a:gd name="adj2" fmla="val 48769"/>
            </a:avLst>
          </a:pr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8100000" scaled="0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lecha arriba"/>
          <p:cNvSpPr/>
          <p:nvPr/>
        </p:nvSpPr>
        <p:spPr>
          <a:xfrm rot="19923291">
            <a:off x="7759001" y="5194039"/>
            <a:ext cx="279369" cy="256136"/>
          </a:xfrm>
          <a:prstGeom prst="upArrow">
            <a:avLst>
              <a:gd name="adj1" fmla="val 50000"/>
              <a:gd name="adj2" fmla="val 48769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8100000" scaled="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dgg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124744"/>
            <a:ext cx="6840760" cy="5130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Flecha arriba"/>
          <p:cNvSpPr/>
          <p:nvPr/>
        </p:nvSpPr>
        <p:spPr>
          <a:xfrm rot="19923291">
            <a:off x="3823641" y="5639766"/>
            <a:ext cx="279369" cy="256136"/>
          </a:xfrm>
          <a:prstGeom prst="upArrow">
            <a:avLst>
              <a:gd name="adj1" fmla="val 50000"/>
              <a:gd name="adj2" fmla="val 48769"/>
            </a:avLst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path path="circle">
              <a:fillToRect l="100000" t="100000"/>
            </a:path>
            <a:tileRect r="-100000" b="-10000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971600" y="476672"/>
            <a:ext cx="1008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damos en aceptar.</a:t>
            </a:r>
            <a:endParaRPr lang="es-ES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91072" y="260648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0"/>
              </a:rPr>
              <a:t>Así quedara nuestro fondo modificado</a:t>
            </a:r>
            <a:endParaRPr lang="es-E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" pitchFamily="18" charset="0"/>
            </a:endParaRPr>
          </a:p>
        </p:txBody>
      </p:sp>
      <p:pic>
        <p:nvPicPr>
          <p:cNvPr id="3" name="2 Imagen" descr="fk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7848872" cy="5886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26" y="642918"/>
            <a:ext cx="878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Como usar la computadora.</a:t>
            </a:r>
            <a:endParaRPr lang="es-E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57158" y="2500306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/>
          </a:p>
        </p:txBody>
      </p:sp>
      <p:pic>
        <p:nvPicPr>
          <p:cNvPr id="1026" name="Picture 2" descr="C:\Documents and Settings\juc\Configuración local\Archivos temporales de Internet\Content.IE5\R4SZNTG2\MC90034573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143116"/>
            <a:ext cx="3719455" cy="310797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1412776"/>
            <a:ext cx="7772400" cy="1829761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s-E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La computadora</a:t>
            </a:r>
            <a:endParaRPr lang="es-MX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7016" y="3501008"/>
            <a:ext cx="8856984" cy="1199704"/>
          </a:xfrm>
        </p:spPr>
        <p:txBody>
          <a:bodyPr>
            <a:norm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l"/>
            <a:r>
              <a:rPr lang="es-ES" sz="4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Instalación, Manipulación y Uso</a:t>
            </a:r>
            <a:endParaRPr lang="es-MX" sz="44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pic>
        <p:nvPicPr>
          <p:cNvPr id="1026" name="Picture 2" descr="C:\Archivos de programa\Microsoft Office\MEDIA\CAGCAT10\j019538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2214578" cy="2260809"/>
          </a:xfrm>
          <a:prstGeom prst="rect">
            <a:avLst/>
          </a:prstGeom>
          <a:noFill/>
        </p:spPr>
      </p:pic>
      <p:pic>
        <p:nvPicPr>
          <p:cNvPr id="1027" name="Picture 3" descr="C:\Archivos de programa\Microsoft Office\MEDIA\CAGCAT10\j020558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508104" y="4047630"/>
            <a:ext cx="3009635" cy="28103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28728" y="928670"/>
            <a:ext cx="7000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0"/>
              </a:rPr>
              <a:t>Lo primero es saber prender la computadora, así  que prenderemos primero el monitor</a:t>
            </a:r>
          </a:p>
        </p:txBody>
      </p:sp>
      <p:pic>
        <p:nvPicPr>
          <p:cNvPr id="2050" name="Picture 2" descr="C:\Documents and Settings\juc\Configuración local\Archivos temporales de Internet\Content.IE5\GMTHREWV\MC90043164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714488"/>
            <a:ext cx="4429150" cy="4429150"/>
          </a:xfrm>
          <a:prstGeom prst="rect">
            <a:avLst/>
          </a:prstGeom>
          <a:noFill/>
        </p:spPr>
      </p:pic>
      <p:sp>
        <p:nvSpPr>
          <p:cNvPr id="5" name="4 Flecha arriba"/>
          <p:cNvSpPr/>
          <p:nvPr/>
        </p:nvSpPr>
        <p:spPr>
          <a:xfrm rot="19923291">
            <a:off x="5237743" y="4641162"/>
            <a:ext cx="374634" cy="475949"/>
          </a:xfrm>
          <a:prstGeom prst="upArrow">
            <a:avLst>
              <a:gd name="adj1" fmla="val 50000"/>
              <a:gd name="adj2" fmla="val 48769"/>
            </a:avLst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 r="-100000" b="-10000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28728" y="857232"/>
            <a:ext cx="7072362" cy="52322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ES" sz="2800" b="1" dirty="0" smtClean="0">
                <a:ln/>
                <a:solidFill>
                  <a:schemeClr val="accent3"/>
                </a:solidFill>
              </a:rPr>
              <a:t>Enseguida prenderemos el gabinete</a:t>
            </a:r>
            <a:endParaRPr lang="es-ES" sz="28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3075" name="Picture 3" descr="C:\Documents and Settings\juc\Configuración local\Archivos temporales de Internet\Content.IE5\R4SZNTG2\MC90043156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124744"/>
            <a:ext cx="4991891" cy="5025170"/>
          </a:xfrm>
          <a:prstGeom prst="rect">
            <a:avLst/>
          </a:prstGeom>
          <a:noFill/>
        </p:spPr>
      </p:pic>
      <p:sp>
        <p:nvSpPr>
          <p:cNvPr id="4" name="3 Flecha arriba"/>
          <p:cNvSpPr/>
          <p:nvPr/>
        </p:nvSpPr>
        <p:spPr>
          <a:xfrm rot="19923291">
            <a:off x="4958603" y="4808468"/>
            <a:ext cx="490660" cy="542764"/>
          </a:xfrm>
          <a:prstGeom prst="upArrow">
            <a:avLst>
              <a:gd name="adj1" fmla="val 50000"/>
              <a:gd name="adj2" fmla="val 48769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  <a:tileRect r="-100000" b="-10000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indows X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6032684" cy="4524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CuadroTexto"/>
          <p:cNvSpPr txBox="1"/>
          <p:nvPr/>
        </p:nvSpPr>
        <p:spPr>
          <a:xfrm>
            <a:off x="928662" y="857232"/>
            <a:ext cx="10858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latin typeface="Arial Black" pitchFamily="34" charset="0"/>
              </a:rPr>
              <a:t>Esperar que cargue </a:t>
            </a:r>
            <a:endParaRPr lang="es-ES" sz="3600" b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sh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412776"/>
            <a:ext cx="6792416" cy="5094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CuadroTexto"/>
          <p:cNvSpPr txBox="1"/>
          <p:nvPr/>
        </p:nvSpPr>
        <p:spPr>
          <a:xfrm>
            <a:off x="467544" y="40466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Así nos aparecerá el escritorio siempre al principio no vamos a tener ningún programa.</a:t>
            </a:r>
            <a:endParaRPr lang="es-ES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7914456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Flecha arriba"/>
          <p:cNvSpPr/>
          <p:nvPr/>
        </p:nvSpPr>
        <p:spPr>
          <a:xfrm rot="19923291">
            <a:off x="1309176" y="6073656"/>
            <a:ext cx="304937" cy="327311"/>
          </a:xfrm>
          <a:prstGeom prst="upArrow">
            <a:avLst>
              <a:gd name="adj1" fmla="val 50000"/>
              <a:gd name="adj2" fmla="val 48769"/>
            </a:avLst>
          </a:prstGeom>
          <a:blipFill>
            <a:blip r:embed="rId4" cstate="print"/>
            <a:tile tx="0" ty="0" sx="100000" sy="100000" flip="none" algn="tl"/>
          </a:blip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683568" y="26064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principales programas que trae al instalar Windows </a:t>
            </a:r>
            <a:r>
              <a:rPr lang="es-E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xp</a:t>
            </a:r>
            <a:r>
              <a:rPr lang="es-E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son  juegos, accesorios . . .</a:t>
            </a:r>
            <a:endParaRPr lang="es-E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620688"/>
            <a:ext cx="8286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apagar la computadora, vamos a inicio apagar el equipo.</a:t>
            </a:r>
            <a:endParaRPr lang="es-ES" sz="2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12776"/>
            <a:ext cx="6618312" cy="4963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Flecha arriba"/>
          <p:cNvSpPr/>
          <p:nvPr/>
        </p:nvSpPr>
        <p:spPr>
          <a:xfrm rot="19923291">
            <a:off x="3900517" y="5997837"/>
            <a:ext cx="370756" cy="314981"/>
          </a:xfrm>
          <a:prstGeom prst="upArrow">
            <a:avLst>
              <a:gd name="adj1" fmla="val 50000"/>
              <a:gd name="adj2" fmla="val 48769"/>
            </a:avLst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  <a:tileRect r="-100000" b="-100000"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43000"/>
            <a:ext cx="7475984" cy="5606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Flecha arriba"/>
          <p:cNvSpPr/>
          <p:nvPr/>
        </p:nvSpPr>
        <p:spPr>
          <a:xfrm rot="19923291" flipH="1">
            <a:off x="4765236" y="3264044"/>
            <a:ext cx="300038" cy="329912"/>
          </a:xfrm>
          <a:prstGeom prst="upArrow">
            <a:avLst>
              <a:gd name="adj1" fmla="val 50000"/>
              <a:gd name="adj2" fmla="val 48769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215008" y="332656"/>
            <a:ext cx="89289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eri" pitchFamily="2" charset="0"/>
              </a:rPr>
              <a:t>Al aparecer esta pantalla le daremos apagar.</a:t>
            </a:r>
            <a:endParaRPr lang="es-ES" sz="26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eri" pitchFamily="2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://www.adslfaqs.com.ar/wp-content/uploads/2009/06/winxppr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7056784" cy="5301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611560" y="332656"/>
            <a:ext cx="9145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Esto nos indica que se esta cerrando</a:t>
            </a:r>
            <a:r>
              <a:rPr lang="es-ES" dirty="0" smtClean="0"/>
              <a:t>.</a:t>
            </a:r>
            <a:endParaRPr lang="es-E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inegi.gob.mx/inegi/contenidos/espanol/ciberhabitat/biblioteca/tutoriales/ec/ya_tengo/images2/cpu_posteri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785794"/>
            <a:ext cx="3571881" cy="5025699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357290" y="357166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Instalación de una computadora</a:t>
            </a:r>
            <a:endParaRPr lang="es-MX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285852" y="5934670"/>
            <a:ext cx="6858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hlinkClick r:id="rId3"/>
              </a:rPr>
              <a:t>http://www.inegi.gob.mx/inegi/contenidos/espanol/ciberhabitat/biblioteca/tutoriales/ec/ya_tengo/armala.htm</a:t>
            </a:r>
            <a:endParaRPr lang="es-MX" dirty="0" smtClean="0"/>
          </a:p>
          <a:p>
            <a:endParaRPr lang="es-MX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214282" y="285728"/>
            <a:ext cx="830144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FUENTE DE ALIMENTACIÓN</a:t>
            </a:r>
            <a:r>
              <a:rPr kumimoji="0" lang="es-MX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 </a:t>
            </a:r>
            <a:br>
              <a:rPr kumimoji="0" lang="es-MX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</a:br>
            <a:r>
              <a:rPr kumimoji="0" lang="es-MX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Como cualquier aparato electrónico, la computadora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 necesita energía eléctrica para su operación.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 Para tal efecto, tu equipo cuenta con un cable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de corriente, con un extremo a conectar en la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 fuente de alimentación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 que esta en la parte posterior del chasis,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 y el otro directamente a la fuente de energía.</a:t>
            </a:r>
          </a:p>
        </p:txBody>
      </p:sp>
      <p:pic>
        <p:nvPicPr>
          <p:cNvPr id="52226" name="Picture 2" descr="http://www.inegi.gob.mx/inegi/contenidos/espanol/ciberhabitat/biblioteca/tutoriales/ec/ya_tengo/images2/conector_cha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643314"/>
            <a:ext cx="3804074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2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2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2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2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2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2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2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2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2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2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2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2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2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2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2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2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52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2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2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2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52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2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2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2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52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52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52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52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28" y="1071546"/>
            <a:ext cx="6572296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Conexión del </a:t>
            </a: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RATÓN.</a:t>
            </a:r>
            <a:endParaRPr kumimoji="0" lang="es-MX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Este dispositivo requiere de un cable de señal con un conector que debe ser insertado en la computadora en la entrada o puerto indicado.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Al igual que el teclado, el conector del ratón también puede ser de tipo USB o serial. De ser así insértalo en la entrada 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Verdana" pitchFamily="34" charset="0"/>
              </a:rPr>
              <a:t>(2)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 ó 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Verdana" pitchFamily="34" charset="0"/>
              </a:rPr>
              <a:t>(6)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, según corresponda.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  </a:t>
            </a:r>
            <a:endParaRPr kumimoji="0" lang="es-MX" sz="4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</p:txBody>
      </p:sp>
      <p:pic>
        <p:nvPicPr>
          <p:cNvPr id="1026" name="Picture 2" descr="http://www.inegi.gob.mx/inegi/contenidos/espanol/ciberhabitat/biblioteca/tutoriales/ec/ya_tengo/images2/raton_con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214554"/>
            <a:ext cx="2786082" cy="1087342"/>
          </a:xfrm>
          <a:prstGeom prst="rect">
            <a:avLst/>
          </a:prstGeom>
          <a:noFill/>
        </p:spPr>
      </p:pic>
      <p:pic>
        <p:nvPicPr>
          <p:cNvPr id="1027" name="Picture 3" descr="http://www.inegi.gob.mx/inegi/contenidos/espanol/ciberhabitat/biblioteca/tutoriales/ec/ya_tengo/images2/conector_seri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643446"/>
            <a:ext cx="3143272" cy="145864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85786" y="500042"/>
            <a:ext cx="8001056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Conexión del </a:t>
            </a:r>
            <a:r>
              <a:rPr kumimoji="0" lang="es-MX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TECLADO.</a:t>
            </a:r>
            <a:endParaRPr kumimoji="0" lang="es-MX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Este dispositivo requiere un sólo cable de señal que debe insertarse en la entrada o puerto indicado. Frecuentemente se encuentra junto a la entrada del ratón y puedes diferenciarlos por sus símbolos y colores.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2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Algunos teclados tienen un conector USB, si este es tu caso, insértalo en la entrada 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Verdana" pitchFamily="34" charset="0"/>
              </a:rPr>
              <a:t>(2)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.</a:t>
            </a: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/>
            </a:r>
            <a:b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</a:br>
            <a:endParaRPr kumimoji="0" lang="es-MX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  </a:t>
            </a:r>
            <a:r>
              <a:rPr kumimoji="0" lang="es-MX" sz="4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 </a:t>
            </a:r>
            <a:endParaRPr kumimoji="0" lang="es-MX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</p:txBody>
      </p:sp>
      <p:pic>
        <p:nvPicPr>
          <p:cNvPr id="17410" name="Picture 2" descr="http://www.inegi.gob.mx/inegi/contenidos/espanol/ciberhabitat/biblioteca/tutoriales/ec/ya_tengo/images2/teclado_con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214554"/>
            <a:ext cx="2928958" cy="1179193"/>
          </a:xfrm>
          <a:prstGeom prst="rect">
            <a:avLst/>
          </a:prstGeom>
          <a:noFill/>
        </p:spPr>
      </p:pic>
      <p:pic>
        <p:nvPicPr>
          <p:cNvPr id="17411" name="Picture 3" descr="http://www.inegi.gob.mx/inegi/contenidos/espanol/ciberhabitat/biblioteca/tutoriales/ec/ya_tengo/images2/conector_us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643446"/>
            <a:ext cx="2638435" cy="14542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4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4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4282" y="1142984"/>
            <a:ext cx="842968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Conexión de la </a:t>
            </a: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IMPRESORA.</a:t>
            </a:r>
            <a:endParaRPr kumimoji="0" lang="es-MX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La impresora requiere de dos cables para su funcionamiento: el cable de señal, también llamado "paralelo" o "RS232" que tiene un conector DB25, el cual debe ser insertado en la entrada indicada del chasis, y el cable de alimentación, que se conecta a una fuente de energía.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dirty="0" smtClean="0">
              <a:solidFill>
                <a:srgbClr val="000000"/>
              </a:solidFill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dirty="0" smtClean="0">
                <a:solidFill>
                  <a:srgbClr val="000000"/>
                </a:solidFill>
                <a:latin typeface="Verdana" pitchFamily="34" charset="0"/>
              </a:rPr>
              <a:t>E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l cable de señal, en las impresoras actuales, también puede ser del tipo USB, en cuyo caso deberás insertarlo en la entrada 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Verdana" pitchFamily="34" charset="0"/>
              </a:rPr>
              <a:t>(2)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.</a:t>
            </a:r>
          </a:p>
        </p:txBody>
      </p:sp>
      <p:pic>
        <p:nvPicPr>
          <p:cNvPr id="18434" name="Picture 2" descr="http://www.inegi.gob.mx/inegi/contenidos/espanol/ciberhabitat/biblioteca/tutoriales/ec/ya_tengo/images2/impresora_con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857628"/>
            <a:ext cx="2571768" cy="233797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00034" y="500042"/>
            <a:ext cx="835821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Conexión del </a:t>
            </a: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MONITOR.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Al igual que la impresora, el monitor requiere de dos cables: el cable de señal, que sale del monitor y termina en un conector tipo DB15, que se inserta en la entrada indicada del chasis. Es necesario asegurar los tornillos que tiene.</a:t>
            </a:r>
            <a:b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</a:br>
            <a:endParaRPr kumimoji="0" lang="es-MX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El otro cable es de alimentación y va de la parte posterior de tu monitor, a una fuente de energía.</a:t>
            </a:r>
          </a:p>
        </p:txBody>
      </p:sp>
      <p:pic>
        <p:nvPicPr>
          <p:cNvPr id="19458" name="Picture 2" descr="http://www.inegi.gob.mx/inegi/contenidos/espanol/ciberhabitat/biblioteca/tutoriales/ec/ya_tengo/images2/conector_ser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857628"/>
            <a:ext cx="3386765" cy="15716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00034" y="1214422"/>
            <a:ext cx="828677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Conexión de las </a:t>
            </a:r>
            <a:r>
              <a:rPr kumimoji="0" lang="es-MX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BOCINAS EXTERNAS.</a:t>
            </a:r>
            <a:endParaRPr kumimoji="0" lang="es-MX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Las bocinas externas requieren conectar el cable de tipo "</a:t>
            </a:r>
            <a:r>
              <a:rPr kumimoji="0" lang="es-MX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plug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" macho a la parte posterior del chasis, en la entrada que se indica. </a:t>
            </a:r>
            <a:b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</a:br>
            <a:endParaRPr kumimoji="0" lang="es-MX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</a:rPr>
              <a:t>Cabe aclarar que algunos equipos cuentan con bocinas internas, las cuales no requieren conexión.</a:t>
            </a:r>
          </a:p>
        </p:txBody>
      </p:sp>
      <p:pic>
        <p:nvPicPr>
          <p:cNvPr id="20482" name="Picture 2" descr="http://www.inegi.gob.mx/inegi/contenidos/espanol/ciberhabitat/biblioteca/tutoriales/ec/ya_tengo/images2/bocinas_con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4214818"/>
            <a:ext cx="5067724" cy="15716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302</TotalTime>
  <Words>557</Words>
  <Application>Microsoft Office PowerPoint</Application>
  <PresentationFormat>Presentación en pantalla (4:3)</PresentationFormat>
  <Paragraphs>77</Paragraphs>
  <Slides>27</Slides>
  <Notes>2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Concurrencia</vt:lpstr>
      <vt:lpstr>Diapositiva 1</vt:lpstr>
      <vt:lpstr>La computadora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computadora</dc:title>
  <dc:creator>Alex</dc:creator>
  <cp:lastModifiedBy>academia</cp:lastModifiedBy>
  <cp:revision>33</cp:revision>
  <dcterms:created xsi:type="dcterms:W3CDTF">2010-09-14T15:12:49Z</dcterms:created>
  <dcterms:modified xsi:type="dcterms:W3CDTF">2010-09-21T02:07:26Z</dcterms:modified>
</cp:coreProperties>
</file>