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6" r:id="rId3"/>
    <p:sldId id="265" r:id="rId4"/>
    <p:sldId id="257" r:id="rId5"/>
    <p:sldId id="259" r:id="rId6"/>
    <p:sldId id="260" r:id="rId7"/>
    <p:sldId id="262" r:id="rId8"/>
    <p:sldId id="263" r:id="rId9"/>
    <p:sldId id="261"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55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5B89002F-3C52-4CDD-9673-4435FEB9DF0F}" type="datetimeFigureOut">
              <a:rPr lang="es-MX" smtClean="0"/>
              <a:pPr/>
              <a:t>13/10/2010</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4F6677E4-CFF6-44C1-B42D-FADB18562705}"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B89002F-3C52-4CDD-9673-4435FEB9DF0F}" type="datetimeFigureOut">
              <a:rPr lang="es-MX" smtClean="0"/>
              <a:pPr/>
              <a:t>13/10/2010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6677E4-CFF6-44C1-B42D-FADB18562705}"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B89002F-3C52-4CDD-9673-4435FEB9DF0F}" type="datetimeFigureOut">
              <a:rPr lang="es-MX" smtClean="0"/>
              <a:pPr/>
              <a:t>13/10/2010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6677E4-CFF6-44C1-B42D-FADB18562705}"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B89002F-3C52-4CDD-9673-4435FEB9DF0F}" type="datetimeFigureOut">
              <a:rPr lang="es-MX" smtClean="0"/>
              <a:pPr/>
              <a:t>13/10/2010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6677E4-CFF6-44C1-B42D-FADB18562705}"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5B89002F-3C52-4CDD-9673-4435FEB9DF0F}" type="datetimeFigureOut">
              <a:rPr lang="es-MX" smtClean="0"/>
              <a:pPr/>
              <a:t>13/10/2010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6677E4-CFF6-44C1-B42D-FADB18562705}"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B89002F-3C52-4CDD-9673-4435FEB9DF0F}" type="datetimeFigureOut">
              <a:rPr lang="es-MX" smtClean="0"/>
              <a:pPr/>
              <a:t>13/10/2010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F6677E4-CFF6-44C1-B42D-FADB18562705}"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5B89002F-3C52-4CDD-9673-4435FEB9DF0F}" type="datetimeFigureOut">
              <a:rPr lang="es-MX" smtClean="0"/>
              <a:pPr/>
              <a:t>13/10/2010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F6677E4-CFF6-44C1-B42D-FADB18562705}"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B89002F-3C52-4CDD-9673-4435FEB9DF0F}" type="datetimeFigureOut">
              <a:rPr lang="es-MX" smtClean="0"/>
              <a:pPr/>
              <a:t>13/10/2010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F6677E4-CFF6-44C1-B42D-FADB18562705}"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B89002F-3C52-4CDD-9673-4435FEB9DF0F}" type="datetimeFigureOut">
              <a:rPr lang="es-MX" smtClean="0"/>
              <a:pPr/>
              <a:t>13/10/2010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F6677E4-CFF6-44C1-B42D-FADB18562705}"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B89002F-3C52-4CDD-9673-4435FEB9DF0F}" type="datetimeFigureOut">
              <a:rPr lang="es-MX" smtClean="0"/>
              <a:pPr/>
              <a:t>13/10/2010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F6677E4-CFF6-44C1-B42D-FADB18562705}"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5B89002F-3C52-4CDD-9673-4435FEB9DF0F}" type="datetimeFigureOut">
              <a:rPr lang="es-MX" smtClean="0"/>
              <a:pPr/>
              <a:t>13/10/2010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fld id="{4F6677E4-CFF6-44C1-B42D-FADB18562705}" type="slidenum">
              <a:rPr lang="es-MX" smtClean="0"/>
              <a:pPr/>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89002F-3C52-4CDD-9673-4435FEB9DF0F}" type="datetimeFigureOut">
              <a:rPr lang="es-MX" smtClean="0"/>
              <a:pPr/>
              <a:t>13/10/2010</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F6677E4-CFF6-44C1-B42D-FADB18562705}" type="slidenum">
              <a:rPr lang="es-MX" smtClean="0"/>
              <a:pPr/>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7" name="6 Rectángulo"/>
          <p:cNvSpPr/>
          <p:nvPr/>
        </p:nvSpPr>
        <p:spPr>
          <a:xfrm>
            <a:off x="179512" y="2169438"/>
            <a:ext cx="8471136" cy="2123658"/>
          </a:xfrm>
          <a:prstGeom prst="rect">
            <a:avLst/>
          </a:prstGeom>
          <a:noFill/>
        </p:spPr>
        <p:txBody>
          <a:bodyPr wrap="square" lIns="91440" tIns="45720" rIns="91440" bIns="45720">
            <a:spAutoFit/>
          </a:bodyPr>
          <a:lstStyle/>
          <a:p>
            <a:pPr algn="ctr"/>
            <a:r>
              <a:rPr lang="es-ES" sz="6600" b="1" dirty="0" smtClean="0">
                <a:ln w="10541" cmpd="sng">
                  <a:solidFill>
                    <a:schemeClr val="accent1">
                      <a:shade val="88000"/>
                      <a:satMod val="110000"/>
                    </a:schemeClr>
                  </a:solidFill>
                  <a:prstDash val="solid"/>
                </a:ln>
                <a:solidFill>
                  <a:srgbClr val="00B050"/>
                </a:solidFill>
                <a:latin typeface="Algerian" pitchFamily="82" charset="0"/>
              </a:rPr>
              <a:t> </a:t>
            </a:r>
            <a:r>
              <a:rPr lang="es-ES" sz="6600" b="1" dirty="0" smtClean="0">
                <a:ln w="10541" cmpd="sng">
                  <a:solidFill>
                    <a:schemeClr val="accent1">
                      <a:shade val="88000"/>
                      <a:satMod val="110000"/>
                    </a:schemeClr>
                  </a:solidFill>
                  <a:prstDash val="solid"/>
                </a:ln>
                <a:solidFill>
                  <a:srgbClr val="00B050"/>
                </a:solidFill>
                <a:latin typeface="Algerian" pitchFamily="82" charset="0"/>
              </a:rPr>
              <a:t>“LA ERGONOMIA </a:t>
            </a:r>
          </a:p>
          <a:p>
            <a:pPr algn="ctr"/>
            <a:r>
              <a:rPr lang="es-ES" sz="6600" b="1" dirty="0" smtClean="0">
                <a:ln w="10541" cmpd="sng">
                  <a:solidFill>
                    <a:schemeClr val="accent1">
                      <a:shade val="88000"/>
                      <a:satMod val="110000"/>
                    </a:schemeClr>
                  </a:solidFill>
                  <a:prstDash val="solid"/>
                </a:ln>
                <a:solidFill>
                  <a:srgbClr val="00B050"/>
                </a:solidFill>
                <a:latin typeface="Algerian" pitchFamily="82" charset="0"/>
              </a:rPr>
              <a:t>EN</a:t>
            </a:r>
            <a:r>
              <a:rPr lang="es-ES" sz="6600" b="1" dirty="0" smtClean="0">
                <a:ln w="10541" cmpd="sng">
                  <a:solidFill>
                    <a:schemeClr val="accent1">
                      <a:shade val="88000"/>
                      <a:satMod val="110000"/>
                    </a:schemeClr>
                  </a:solidFill>
                  <a:prstDash val="solid"/>
                </a:ln>
                <a:solidFill>
                  <a:srgbClr val="00B050"/>
                </a:solidFill>
                <a:latin typeface="Algerian" pitchFamily="82" charset="0"/>
              </a:rPr>
              <a:t> </a:t>
            </a:r>
            <a:r>
              <a:rPr lang="es-ES" sz="6600" b="1" dirty="0" smtClean="0">
                <a:ln w="10541" cmpd="sng">
                  <a:solidFill>
                    <a:schemeClr val="accent1">
                      <a:shade val="88000"/>
                      <a:satMod val="110000"/>
                    </a:schemeClr>
                  </a:solidFill>
                  <a:prstDash val="solid"/>
                </a:ln>
                <a:solidFill>
                  <a:srgbClr val="00B050"/>
                </a:solidFill>
                <a:latin typeface="Algerian" pitchFamily="82" charset="0"/>
              </a:rPr>
              <a:t>LA INFORMATICA”</a:t>
            </a:r>
            <a:endParaRPr lang="es-ES" sz="6600" b="1" cap="none" spc="0" dirty="0">
              <a:ln w="10541" cmpd="sng">
                <a:solidFill>
                  <a:schemeClr val="accent1">
                    <a:shade val="88000"/>
                    <a:satMod val="110000"/>
                  </a:schemeClr>
                </a:solidFill>
                <a:prstDash val="solid"/>
              </a:ln>
              <a:solidFill>
                <a:srgbClr val="00B050"/>
              </a:solidFill>
              <a:effectLst/>
              <a:latin typeface="Algerian" pitchFamily="82"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6600" b="1" spc="100" dirty="0" smtClean="0">
                <a:ln w="18000">
                  <a:solidFill>
                    <a:schemeClr val="accent1">
                      <a:satMod val="200000"/>
                      <a:tint val="72000"/>
                    </a:schemeClr>
                  </a:solidFill>
                  <a:prstDash val="solid"/>
                </a:ln>
                <a:solidFill>
                  <a:srgbClr val="7030A0"/>
                </a:solidFill>
                <a:effectLst>
                  <a:outerShdw blurRad="25000" dist="20000" dir="16020000" algn="tl">
                    <a:schemeClr val="accent1">
                      <a:satMod val="200000"/>
                      <a:shade val="1000"/>
                      <a:alpha val="60000"/>
                    </a:schemeClr>
                  </a:outerShdw>
                </a:effectLst>
              </a:rPr>
              <a:t>¿Qué es la ergonomía?</a:t>
            </a:r>
            <a:endParaRPr lang="es-MX" sz="6600" dirty="0">
              <a:solidFill>
                <a:srgbClr val="7030A0"/>
              </a:solidFill>
            </a:endParaRPr>
          </a:p>
        </p:txBody>
      </p:sp>
      <p:sp>
        <p:nvSpPr>
          <p:cNvPr id="3" name="2 Marcador de contenido"/>
          <p:cNvSpPr>
            <a:spLocks noGrp="1"/>
          </p:cNvSpPr>
          <p:nvPr>
            <p:ph idx="1"/>
          </p:nvPr>
        </p:nvSpPr>
        <p:spPr/>
        <p:txBody>
          <a:bodyPr/>
          <a:lstStyle/>
          <a:p>
            <a:pPr algn="ctr"/>
            <a:r>
              <a:rPr lang="es-MX" sz="3200" b="1" dirty="0" smtClean="0">
                <a:solidFill>
                  <a:srgbClr val="FF0000"/>
                </a:solidFill>
                <a:latin typeface="Berlin Sans FB Demi" pitchFamily="34" charset="0"/>
              </a:rPr>
              <a:t>Ergonomía es el conjunto de conocimientos multidisciplinarios que estudian las capacidades y habilidades de los humanos, analizando aquellas características que afectan al diseño de productos o procesos de producción, mejorando la eficiencia, seguridad y bienestar de usuarios y trabajadores.</a:t>
            </a:r>
          </a:p>
          <a:p>
            <a:endParaRPr lang="es-MX" dirty="0"/>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4" name="Picture 3"/>
          <p:cNvPicPr>
            <a:picLocks noGrp="1" noChangeAspect="1" noChangeArrowheads="1"/>
          </p:cNvPicPr>
          <p:nvPr>
            <p:ph idx="1"/>
          </p:nvPr>
        </p:nvPicPr>
        <p:blipFill>
          <a:blip r:embed="rId3" cstate="print"/>
          <a:srcRect/>
          <a:stretch>
            <a:fillRect/>
          </a:stretch>
        </p:blipFill>
        <p:spPr bwMode="auto">
          <a:xfrm>
            <a:off x="1187624" y="548680"/>
            <a:ext cx="6552728" cy="2786082"/>
          </a:xfrm>
          <a:prstGeom prst="rect">
            <a:avLst/>
          </a:prstGeom>
          <a:noFill/>
          <a:ln w="9525">
            <a:noFill/>
            <a:miter lim="800000"/>
            <a:headEnd/>
            <a:tailEnd/>
          </a:ln>
        </p:spPr>
      </p:pic>
      <p:pic>
        <p:nvPicPr>
          <p:cNvPr id="8195" name="Picture 3"/>
          <p:cNvPicPr>
            <a:picLocks noChangeAspect="1" noChangeArrowheads="1"/>
          </p:cNvPicPr>
          <p:nvPr/>
        </p:nvPicPr>
        <p:blipFill>
          <a:blip r:embed="rId4" cstate="print"/>
          <a:srcRect/>
          <a:stretch>
            <a:fillRect/>
          </a:stretch>
        </p:blipFill>
        <p:spPr bwMode="auto">
          <a:xfrm>
            <a:off x="2505428" y="4005064"/>
            <a:ext cx="3218700" cy="2592288"/>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latin typeface="Colonna MT" pitchFamily="82" charset="0"/>
              </a:rPr>
              <a:t>        Ergonomía informática</a:t>
            </a:r>
            <a:endParaRPr lang="es-MX" b="1" dirty="0">
              <a:latin typeface="Colonna MT" pitchFamily="82" charset="0"/>
            </a:endParaRPr>
          </a:p>
        </p:txBody>
      </p:sp>
      <p:sp>
        <p:nvSpPr>
          <p:cNvPr id="3" name="2 Marcador de contenido"/>
          <p:cNvSpPr>
            <a:spLocks noGrp="1"/>
          </p:cNvSpPr>
          <p:nvPr>
            <p:ph idx="1"/>
          </p:nvPr>
        </p:nvSpPr>
        <p:spPr/>
        <p:txBody>
          <a:bodyPr/>
          <a:lstStyle/>
          <a:p>
            <a:r>
              <a:rPr lang="es-MX" dirty="0" smtClean="0"/>
              <a:t>Fue ideada principalmente para las personas que trabajan varias horas frente a una computadora, y que muchas veces terminan cansados por la poca comodidad que implica el estar sentado frente a una computadora mucho tiempo. </a:t>
            </a:r>
          </a:p>
          <a:p>
            <a:endParaRPr lang="es-MX" dirty="0"/>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solidFill>
                  <a:srgbClr val="002060"/>
                </a:solidFill>
              </a:rPr>
              <a:t>Estas son algunas de las normas más conocidas.</a:t>
            </a:r>
            <a:endParaRPr lang="es-MX" dirty="0">
              <a:solidFill>
                <a:srgbClr val="002060"/>
              </a:solidFill>
            </a:endParaRPr>
          </a:p>
        </p:txBody>
      </p:sp>
      <p:sp>
        <p:nvSpPr>
          <p:cNvPr id="3" name="2 Marcador de contenido"/>
          <p:cNvSpPr>
            <a:spLocks noGrp="1"/>
          </p:cNvSpPr>
          <p:nvPr>
            <p:ph idx="1"/>
          </p:nvPr>
        </p:nvSpPr>
        <p:spPr/>
        <p:txBody>
          <a:bodyPr/>
          <a:lstStyle/>
          <a:p>
            <a:r>
              <a:rPr lang="es-MX" sz="2000" dirty="0" smtClean="0">
                <a:solidFill>
                  <a:srgbClr val="FFFF00"/>
                </a:solidFill>
                <a:latin typeface="Arial Rounded MT Bold" pitchFamily="34" charset="0"/>
              </a:rPr>
              <a:t>El monitor y el teclado deben quedar directamente frente a usted. </a:t>
            </a:r>
          </a:p>
          <a:p>
            <a:r>
              <a:rPr lang="es-MX" sz="2000" dirty="0" smtClean="0">
                <a:solidFill>
                  <a:srgbClr val="FFFF00"/>
                </a:solidFill>
                <a:latin typeface="Arial Rounded MT Bold" pitchFamily="34" charset="0"/>
              </a:rPr>
              <a:t>El monitor debe estar a una distancia de sus ojos de entre 51 a 61 cm. </a:t>
            </a:r>
          </a:p>
          <a:p>
            <a:r>
              <a:rPr lang="es-MX" sz="2000" dirty="0" smtClean="0">
                <a:solidFill>
                  <a:srgbClr val="FFFF00"/>
                </a:solidFill>
                <a:latin typeface="Arial Rounded MT Bold" pitchFamily="34" charset="0"/>
              </a:rPr>
              <a:t>La pantalla debe quedar al nivel de sus ojos o a un nivel ligeramente inferior. </a:t>
            </a:r>
          </a:p>
          <a:p>
            <a:r>
              <a:rPr lang="es-MX" sz="2000" dirty="0" smtClean="0">
                <a:solidFill>
                  <a:srgbClr val="FFFF00"/>
                </a:solidFill>
                <a:latin typeface="Arial Rounded MT Bold" pitchFamily="34" charset="0"/>
              </a:rPr>
              <a:t>Siéntese en posición erguida con los dos pies apoyados en el pis</a:t>
            </a:r>
            <a:r>
              <a:rPr lang="es-MX" sz="2000" dirty="0" smtClean="0">
                <a:solidFill>
                  <a:srgbClr val="FFFF00"/>
                </a:solidFill>
              </a:rPr>
              <a:t>o. </a:t>
            </a:r>
          </a:p>
          <a:p>
            <a:endParaRPr lang="es-MX" dirty="0" smtClean="0"/>
          </a:p>
          <a:p>
            <a:endParaRPr lang="es-MX" dirty="0"/>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MX" dirty="0" smtClean="0">
                <a:solidFill>
                  <a:srgbClr val="FFC000"/>
                </a:solidFill>
              </a:rPr>
              <a:t> Tener una buena postura para así evitar dolores de espalda y otros problemas. Para esto existen varias sillas ergonómicas, que nos ayudan a no cansarnos durante el trabajo. </a:t>
            </a:r>
            <a:endParaRPr lang="es-MX" dirty="0">
              <a:solidFill>
                <a:srgbClr val="FFC000"/>
              </a:solidFill>
            </a:endParaRPr>
          </a:p>
        </p:txBody>
      </p:sp>
      <p:pic>
        <p:nvPicPr>
          <p:cNvPr id="5" name="Picture 4"/>
          <p:cNvPicPr>
            <a:picLocks noChangeAspect="1" noChangeArrowheads="1"/>
          </p:cNvPicPr>
          <p:nvPr/>
        </p:nvPicPr>
        <p:blipFill>
          <a:blip r:embed="rId3" cstate="print"/>
          <a:srcRect/>
          <a:stretch>
            <a:fillRect/>
          </a:stretch>
        </p:blipFill>
        <p:spPr bwMode="auto">
          <a:xfrm rot="16600602">
            <a:off x="2699792" y="3668493"/>
            <a:ext cx="3000396" cy="318950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escritorio</a:t>
            </a:r>
            <a:endParaRPr lang="es-MX" dirty="0"/>
          </a:p>
        </p:txBody>
      </p:sp>
      <p:sp>
        <p:nvSpPr>
          <p:cNvPr id="5" name="4 Marcador de contenido"/>
          <p:cNvSpPr>
            <a:spLocks noGrp="1"/>
          </p:cNvSpPr>
          <p:nvPr>
            <p:ph idx="1"/>
          </p:nvPr>
        </p:nvSpPr>
        <p:spPr/>
        <p:txBody>
          <a:bodyPr/>
          <a:lstStyle/>
          <a:p>
            <a:r>
              <a:rPr lang="es-MX" dirty="0" smtClean="0">
                <a:solidFill>
                  <a:srgbClr val="FF0000"/>
                </a:solidFill>
              </a:rPr>
              <a:t>Es importante que mantenga los antebrazos en línea horizontal con las muñecas cuando use el mouse o el teclado y que cuente siempre con un espacio para descansar las manos cuando no los esté utilizando. </a:t>
            </a:r>
            <a:endParaRPr lang="es-MX" dirty="0">
              <a:solidFill>
                <a:srgbClr val="FF0000"/>
              </a:solidFill>
            </a:endParaRPr>
          </a:p>
        </p:txBody>
      </p:sp>
      <p:pic>
        <p:nvPicPr>
          <p:cNvPr id="6" name="Picture 3"/>
          <p:cNvPicPr>
            <a:picLocks noChangeAspect="1" noChangeArrowheads="1"/>
          </p:cNvPicPr>
          <p:nvPr/>
        </p:nvPicPr>
        <p:blipFill>
          <a:blip r:embed="rId3" cstate="print"/>
          <a:srcRect/>
          <a:stretch>
            <a:fillRect/>
          </a:stretch>
        </p:blipFill>
        <p:spPr bwMode="auto">
          <a:xfrm>
            <a:off x="2405062" y="3703137"/>
            <a:ext cx="4310077" cy="3012011"/>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7" name="6 Marcador de contenido"/>
          <p:cNvSpPr>
            <a:spLocks noGrp="1"/>
          </p:cNvSpPr>
          <p:nvPr>
            <p:ph idx="1"/>
          </p:nvPr>
        </p:nvSpPr>
        <p:spPr/>
        <p:txBody>
          <a:bodyPr>
            <a:normAutofit/>
          </a:bodyPr>
          <a:lstStyle/>
          <a:p>
            <a:r>
              <a:rPr lang="es-MX" sz="2000" dirty="0" smtClean="0">
                <a:solidFill>
                  <a:schemeClr val="accent2">
                    <a:lumMod val="60000"/>
                    <a:lumOff val="40000"/>
                  </a:schemeClr>
                </a:solidFill>
              </a:rPr>
              <a:t>El mouse. La mejor manera de escoger uno es tomándolo. </a:t>
            </a:r>
            <a:r>
              <a:rPr lang="es-MX" sz="2000" dirty="0" err="1" smtClean="0">
                <a:solidFill>
                  <a:schemeClr val="accent2">
                    <a:lumMod val="60000"/>
                    <a:lumOff val="40000"/>
                  </a:schemeClr>
                </a:solidFill>
              </a:rPr>
              <a:t>Búsque</a:t>
            </a:r>
            <a:r>
              <a:rPr lang="es-MX" sz="2000" dirty="0" smtClean="0">
                <a:solidFill>
                  <a:schemeClr val="accent2">
                    <a:lumMod val="60000"/>
                    <a:lumOff val="40000"/>
                  </a:schemeClr>
                </a:solidFill>
              </a:rPr>
              <a:t> alguno donde pueda apoyar los dedos de forma natural. Muchos tienen también un disco entre los dos botones. La mayoría de las personas piensa que no necesitará de ese disco, pero una vez que lo prueba no volverá a comprar un mouse que no cuente con uno.</a:t>
            </a:r>
            <a:endParaRPr lang="es-MX" sz="2000" dirty="0">
              <a:solidFill>
                <a:schemeClr val="accent2">
                  <a:lumMod val="60000"/>
                  <a:lumOff val="40000"/>
                </a:schemeClr>
              </a:solidFill>
            </a:endParaRPr>
          </a:p>
        </p:txBody>
      </p:sp>
      <p:pic>
        <p:nvPicPr>
          <p:cNvPr id="6148" name="Picture 4"/>
          <p:cNvPicPr>
            <a:picLocks noChangeAspect="1" noChangeArrowheads="1"/>
          </p:cNvPicPr>
          <p:nvPr/>
        </p:nvPicPr>
        <p:blipFill>
          <a:blip r:embed="rId3" cstate="print"/>
          <a:srcRect/>
          <a:stretch>
            <a:fillRect/>
          </a:stretch>
        </p:blipFill>
        <p:spPr bwMode="auto">
          <a:xfrm>
            <a:off x="5000628" y="3857628"/>
            <a:ext cx="2647950" cy="2057400"/>
          </a:xfrm>
          <a:prstGeom prst="rect">
            <a:avLst/>
          </a:prstGeom>
          <a:noFill/>
          <a:ln w="9525">
            <a:noFill/>
            <a:miter lim="800000"/>
            <a:headEnd/>
            <a:tailEnd/>
          </a:ln>
        </p:spPr>
      </p:pic>
      <p:pic>
        <p:nvPicPr>
          <p:cNvPr id="6" name="5 Imagen" descr="computadora.jpg"/>
          <p:cNvPicPr>
            <a:picLocks noChangeAspect="1"/>
          </p:cNvPicPr>
          <p:nvPr/>
        </p:nvPicPr>
        <p:blipFill>
          <a:blip r:embed="rId4" cstate="print"/>
          <a:stretch>
            <a:fillRect/>
          </a:stretch>
        </p:blipFill>
        <p:spPr>
          <a:xfrm>
            <a:off x="1619672" y="4221088"/>
            <a:ext cx="1397000" cy="1397000"/>
          </a:xfrm>
          <a:prstGeom prst="rect">
            <a:avLst/>
          </a:prstGeom>
        </p:spPr>
      </p:pic>
    </p:spTree>
  </p:cSld>
  <p:clrMapOvr>
    <a:masterClrMapping/>
  </p:clrMapOvr>
  <p:transition>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teclado.</a:t>
            </a:r>
            <a:endParaRPr lang="es-MX" dirty="0"/>
          </a:p>
        </p:txBody>
      </p:sp>
      <p:sp>
        <p:nvSpPr>
          <p:cNvPr id="11" name="10 Marcador de contenido"/>
          <p:cNvSpPr>
            <a:spLocks noGrp="1"/>
          </p:cNvSpPr>
          <p:nvPr>
            <p:ph idx="1"/>
          </p:nvPr>
        </p:nvSpPr>
        <p:spPr/>
        <p:txBody>
          <a:bodyPr/>
          <a:lstStyle/>
          <a:p>
            <a:r>
              <a:rPr lang="es-MX" dirty="0" smtClean="0">
                <a:solidFill>
                  <a:srgbClr val="FFFF00"/>
                </a:solidFill>
              </a:rPr>
              <a:t>Tiene el conjunto de teclas separado en dos partes, las cuales están dispuestas con un ángulo de inclinación. Esto hace que las muñecas estén siempre en una posición natural al tener los codos abiertos. También cuentan con un espacio donde se pueden apoyar las muñecas. </a:t>
            </a:r>
            <a:endParaRPr lang="es-MX" dirty="0">
              <a:solidFill>
                <a:srgbClr val="FFFF00"/>
              </a:solidFill>
            </a:endParaRPr>
          </a:p>
        </p:txBody>
      </p:sp>
      <p:pic>
        <p:nvPicPr>
          <p:cNvPr id="13" name="Picture 2"/>
          <p:cNvPicPr>
            <a:picLocks noChangeAspect="1" noChangeArrowheads="1"/>
          </p:cNvPicPr>
          <p:nvPr/>
        </p:nvPicPr>
        <p:blipFill>
          <a:blip r:embed="rId3" cstate="print"/>
          <a:srcRect/>
          <a:stretch>
            <a:fillRect/>
          </a:stretch>
        </p:blipFill>
        <p:spPr bwMode="auto">
          <a:xfrm>
            <a:off x="3571868" y="4071942"/>
            <a:ext cx="5357850" cy="2419534"/>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TotalTime>
  <Words>350</Words>
  <Application>Microsoft Office PowerPoint</Application>
  <PresentationFormat>Presentación en pantalla (4:3)</PresentationFormat>
  <Paragraphs>17</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Flujo</vt:lpstr>
      <vt:lpstr>Diapositiva 1</vt:lpstr>
      <vt:lpstr>¿Qué es la ergonomía?</vt:lpstr>
      <vt:lpstr>Diapositiva 3</vt:lpstr>
      <vt:lpstr>        Ergonomía informática</vt:lpstr>
      <vt:lpstr>Estas son algunas de las normas más conocidas.</vt:lpstr>
      <vt:lpstr>Diapositiva 6</vt:lpstr>
      <vt:lpstr>El escritorio</vt:lpstr>
      <vt:lpstr>Diapositiva 8</vt:lpstr>
      <vt:lpstr>El teclado.</vt:lpstr>
    </vt:vector>
  </TitlesOfParts>
  <Company>Ciber @mron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Invitado</dc:creator>
  <cp:lastModifiedBy>PC 15</cp:lastModifiedBy>
  <cp:revision>7</cp:revision>
  <dcterms:created xsi:type="dcterms:W3CDTF">2010-08-30T17:54:26Z</dcterms:created>
  <dcterms:modified xsi:type="dcterms:W3CDTF">2010-10-13T19:32:56Z</dcterms:modified>
</cp:coreProperties>
</file>